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03/05/2021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 May 2021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523E2B33-295F-46E5-9C6F-DD7BE94FDA8C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88">
            <a:extLst>
              <a:ext uri="{FF2B5EF4-FFF2-40B4-BE49-F238E27FC236}">
                <a16:creationId xmlns:a16="http://schemas.microsoft.com/office/drawing/2014/main" id="{570C338F-AD7A-43E7-8572-BC025F427630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3" name="Rechteck 3">
              <a:extLst>
                <a:ext uri="{FF2B5EF4-FFF2-40B4-BE49-F238E27FC236}">
                  <a16:creationId xmlns:a16="http://schemas.microsoft.com/office/drawing/2014/main" id="{DAB48293-BFCF-4CBC-9DBE-6F57BC9620A4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altLang="fr-FR" sz="1400" b="1">
                  <a:solidFill>
                    <a:srgbClr val="FFFFFF"/>
                  </a:solidFill>
                  <a:latin typeface="FZZhunYuan-M02S"/>
                  <a:ea typeface="FZZhunYuan-M02S"/>
                  <a:cs typeface="FZZhunYuan-M02S"/>
                </a:rPr>
                <a:t>价值和益处</a:t>
              </a:r>
              <a:endParaRPr lang="zh-CN" altLang="fr-FR" sz="1400" b="1">
                <a:solidFill>
                  <a:srgbClr val="FFFFFF"/>
                </a:solidFill>
                <a:latin typeface="FZZhunYuan-M02S"/>
                <a:ea typeface="FZZhunYuan-M02S"/>
                <a:cs typeface="FZZhunYuan-M02S"/>
              </a:endParaRPr>
            </a:p>
          </p:txBody>
        </p:sp>
        <p:sp>
          <p:nvSpPr>
            <p:cNvPr id="14" name="Rechteck 4">
              <a:extLst>
                <a:ext uri="{FF2B5EF4-FFF2-40B4-BE49-F238E27FC236}">
                  <a16:creationId xmlns:a16="http://schemas.microsoft.com/office/drawing/2014/main" id="{AF6AEA54-7C7E-4108-9421-0114B89D2704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B7011D3D-A190-4775-942D-E5DCB82D7D96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ja-JP" altLang="de-DE" sz="1400" b="1" noProof="1">
                  <a:solidFill>
                    <a:srgbClr val="FFFFFF"/>
                  </a:solidFill>
                  <a:latin typeface="FZZhunYuan-M02S"/>
                  <a:ea typeface="FZZhunYuan-M02S"/>
                  <a:cs typeface="FZZhunYuan-M02S"/>
                </a:rPr>
                <a:t>描述</a:t>
              </a:r>
              <a:r>
                <a:rPr lang="ja-JP" altLang="de-DE" sz="1400" b="1" noProof="1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endParaRPr lang="en-GB" altLang="de-DE" sz="14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5005AF6D-AEDD-49BD-A44C-99F916DDE398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8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>
                <a:latin typeface="FZZhunYuan-M02S"/>
                <a:cs typeface="FZZhunYuan-M02S"/>
              </a:rPr>
              <a:t>显著降低生产换型时间</a:t>
            </a:r>
            <a:endParaRPr lang="zh-CN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5333" y="1424369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>
                <a:cs typeface="FZZhunYuan-M02S"/>
              </a:rPr>
              <a:t>Bottle Switch™ Universal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价值：灵活性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Universal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吹瓶机（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MM GM TM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），</a:t>
            </a:r>
            <a:r>
              <a:rPr lang="zh-CN" altLang="fr-FR" sz="800" dirty="0">
                <a:solidFill>
                  <a:srgbClr val="202124"/>
                </a:solidFill>
                <a:latin typeface="Google Sans"/>
              </a:rPr>
              <a:t>对于人力资源机器，必须执行</a:t>
            </a:r>
            <a:r>
              <a:rPr lang="fr-FR" altLang="zh-CN" sz="800" dirty="0">
                <a:solidFill>
                  <a:srgbClr val="202124"/>
                </a:solidFill>
                <a:latin typeface="Google Sans"/>
              </a:rPr>
              <a:t>RFQ</a:t>
            </a:r>
            <a:endParaRPr kumimoji="0" lang="zh-CN" alt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1003P2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Group 84"/>
          <p:cNvGraphicFramePr>
            <a:graphicFrameLocks noGrp="1"/>
          </p:cNvGraphicFramePr>
          <p:nvPr>
            <p:extLst/>
          </p:nvPr>
        </p:nvGraphicFramePr>
        <p:xfrm>
          <a:off x="777657" y="3933597"/>
          <a:ext cx="3629463" cy="1295088"/>
        </p:xfrm>
        <a:graphic>
          <a:graphicData uri="http://schemas.openxmlformats.org/drawingml/2006/table">
            <a:tbl>
              <a:tblPr/>
              <a:tblGrid>
                <a:gridCol w="1994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512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换型时间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ZZhunYuan-M02S"/>
                          <a:cs typeface="FZZhunYuan-M02S"/>
                        </a:rPr>
                        <a:t>不使用</a:t>
                      </a: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FZZhunYuan-M02S"/>
                        </a:rPr>
                        <a:t>Bottle</a:t>
                      </a: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ZZhunYuan-M02S"/>
                          <a:cs typeface="FZZhunYuan-M02S"/>
                        </a:rPr>
                        <a:t> </a:t>
                      </a: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FZZhunYuan-M02S"/>
                        </a:rPr>
                        <a:t>Switch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采用</a:t>
                      </a: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FZZhunYuan-M02S"/>
                        </a:rPr>
                        <a:t>Pack 2 Bottle Switch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每一吹瓶台所需时间（单位：秒）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221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123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每一吹瓶台所需时间（单位：分及秒）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3分41秒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2分03秒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anchor="b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以</a:t>
                      </a: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FZZhunYuan-M02S"/>
                        </a:rPr>
                        <a:t>SBO 20</a:t>
                      </a:r>
                      <a:r>
                        <a:rPr kumimoji="0" lang="fr-FR" altLang="fr-F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为例（分及秒）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73分40秒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41分钟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相对标准换型节省的时间  </a:t>
                      </a:r>
                      <a:endParaRPr kumimoji="0" lang="zh-CN" altLang="fr-F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 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FZZhunYuan-M02S"/>
                          <a:cs typeface="FZZhunYuan-M02S"/>
                        </a:rPr>
                        <a:t>32分40秒</a:t>
                      </a:r>
                      <a:endParaRPr kumimoji="0" lang="zh-CN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36"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所需人员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ZZhunYuan-M02S"/>
                          <a:cs typeface="FZZhunYuan-M02S"/>
                        </a:rPr>
                        <a:t>2</a:t>
                      </a:r>
                      <a:endParaRPr kumimoji="0" lang="zh-CN" altLang="fr-FR" sz="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45000"/>
                        </a:spcBef>
                        <a:buSzPct val="5500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buSzPct val="5500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buSzPct val="5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40000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FZZhunYuan-M02S"/>
                          <a:cs typeface="FZZhunYuan-M02S"/>
                        </a:rPr>
                        <a:t>1</a:t>
                      </a:r>
                      <a:endParaRPr kumimoji="0" lang="zh-CN" altLang="fr-F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FZZhunYuan-M02S"/>
                      </a:endParaRPr>
                    </a:p>
                  </a:txBody>
                  <a:tcPr marT="45694" marB="45694" horzOverflow="overflow">
                    <a:lnL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Rectangle 14">
            <a:extLst>
              <a:ext uri="{FF2B5EF4-FFF2-40B4-BE49-F238E27FC236}">
                <a16:creationId xmlns:a16="http://schemas.microsoft.com/office/drawing/2014/main" id="{61FDCB1A-66EE-42DA-A917-3048279B3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2158999"/>
            <a:ext cx="3889375" cy="105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indent="-182563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>
                <a:latin typeface="FZZhunYuan-M02S"/>
                <a:cs typeface="FZZhunYuan-M02S"/>
              </a:rPr>
              <a:t>效率：</a:t>
            </a:r>
            <a:r>
              <a:rPr lang="en-US" sz="1100" b="1" dirty="0">
                <a:solidFill>
                  <a:schemeClr val="accent4"/>
                </a:solidFill>
                <a:latin typeface="FZZhunYuan-M02S"/>
                <a:cs typeface="FZZhunYuan-M02S"/>
              </a:rPr>
              <a:t>仅需一名操作员，减少50%的生产停机</a:t>
            </a: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>
                <a:latin typeface="FZZhunYuan-M02S"/>
                <a:cs typeface="FZZhunYuan-M02S"/>
              </a:rPr>
              <a:t>优化成本：减少停机时间带来更佳的总拥有成本</a:t>
            </a:r>
            <a:endParaRPr lang="en-US" sz="1100" dirty="0">
              <a:latin typeface="FZZhunYuan-M02S"/>
              <a:cs typeface="FZZhunYuan-M02S"/>
            </a:endParaRP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>
                <a:latin typeface="FZZhunYuan-M02S"/>
                <a:cs typeface="FZZhunYuan-M02S"/>
              </a:rPr>
              <a:t>安全：半自动系统，手动操作更少</a:t>
            </a:r>
            <a:endParaRPr lang="en-US" sz="1100" dirty="0">
              <a:latin typeface="FZZhunYuan-M02S"/>
              <a:cs typeface="FZZhunYuan-M02S"/>
            </a:endParaRP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1100" dirty="0" err="1">
                <a:latin typeface="FZZhunYuan-M02S"/>
                <a:cs typeface="FZZhunYuan-M02S"/>
              </a:rPr>
              <a:t>操作简便，符合人体工程学设计操作过程无需工具，易于接触零部件</a:t>
            </a:r>
            <a:endParaRPr lang="en-US" sz="1100" dirty="0">
              <a:latin typeface="FZZhunYuan-M02S"/>
              <a:cs typeface="FZZhunYuan-M02S"/>
            </a:endParaRP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7BD9B4E0-E5EC-427C-A786-E3C9096A6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549" y="2159000"/>
            <a:ext cx="3889375" cy="118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 err="1">
                <a:latin typeface="FZZhunYuan-M02S"/>
                <a:cs typeface="FZZhunYuan-M02S"/>
              </a:rPr>
              <a:t>西得乐获得专利的</a:t>
            </a:r>
            <a:r>
              <a:rPr lang="en-US" sz="1100" dirty="0" err="1">
                <a:cs typeface="FZZhunYuan-M02S"/>
              </a:rPr>
              <a:t>Bottle</a:t>
            </a:r>
            <a:r>
              <a:rPr lang="en-US" sz="1100" dirty="0">
                <a:cs typeface="FZZhunYuan-M02S"/>
              </a:rPr>
              <a:t> Switch™</a:t>
            </a:r>
            <a:r>
              <a:rPr lang="en-US" sz="1100" dirty="0">
                <a:latin typeface="FZZhunYuan-M02S"/>
                <a:cs typeface="FZZhunYuan-M02S"/>
              </a:rPr>
              <a:t>系统使模具换型时间不足一分钟，停机时间减少一半，有效提高了吹瓶作业的灵活性。该半自动解决方案便于操作人员操作，而且操作过程无需工具</a:t>
            </a:r>
            <a:endParaRPr lang="zh-CN" altLang="fr-FR" sz="1100" dirty="0">
              <a:solidFill>
                <a:srgbClr val="000000"/>
              </a:solidFill>
              <a:latin typeface="FZZhunYuan-M02S"/>
              <a:ea typeface="FZZhunYuan-M02S"/>
              <a:cs typeface="FZZhunYuan-M02S"/>
            </a:endParaRPr>
          </a:p>
          <a:p>
            <a:pPr marL="182563" lvl="0" indent="-182563">
              <a:spcBef>
                <a:spcPts val="3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srgbClr val="000000"/>
                </a:solidFill>
                <a:cs typeface="FZZhunYuan-M02S"/>
              </a:rPr>
              <a:t>Bottle Switch™</a:t>
            </a:r>
            <a:r>
              <a:rPr lang="en-US" sz="1100" dirty="0">
                <a:solidFill>
                  <a:srgbClr val="000000"/>
                </a:solidFill>
                <a:latin typeface="FZZhunYuan-M02S"/>
                <a:cs typeface="FZZhunYuan-M02S"/>
              </a:rPr>
              <a:t>提供5种套装包，以满足客户不同需求。</a:t>
            </a:r>
          </a:p>
          <a:p>
            <a:pPr marL="182563" lvl="0" indent="-182563">
              <a:spcBef>
                <a:spcPts val="300"/>
              </a:spcBef>
              <a:buClr>
                <a:schemeClr val="folHlink"/>
              </a:buClr>
              <a:buFont typeface="Wingdings" pitchFamily="2" charset="2"/>
              <a:buChar char="§"/>
              <a:defRPr/>
            </a:pPr>
            <a:r>
              <a:rPr lang="en-US" sz="1100" dirty="0" err="1">
                <a:latin typeface="FZZhunYuan-M02S"/>
                <a:cs typeface="FZZhunYuan-M02S"/>
              </a:rPr>
              <a:t>此</a:t>
            </a:r>
            <a:r>
              <a:rPr lang="en-US" sz="1100" dirty="0" err="1">
                <a:cs typeface="FZZhunYuan-M02S"/>
              </a:rPr>
              <a:t>Pack</a:t>
            </a:r>
            <a:r>
              <a:rPr lang="en-US" sz="1100" dirty="0">
                <a:cs typeface="FZZhunYuan-M02S"/>
              </a:rPr>
              <a:t> 2</a:t>
            </a:r>
            <a:r>
              <a:rPr lang="en-US" sz="1100" dirty="0">
                <a:latin typeface="FZZhunYuan-M02S"/>
                <a:cs typeface="FZZhunYuan-M02S"/>
              </a:rPr>
              <a:t>包含模身换型</a:t>
            </a:r>
          </a:p>
        </p:txBody>
      </p:sp>
    </p:spTree>
    <p:extLst>
      <p:ext uri="{BB962C8B-B14F-4D97-AF65-F5344CB8AC3E}">
        <p14:creationId xmlns:p14="http://schemas.microsoft.com/office/powerpoint/2010/main" val="2820755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36</TotalTime>
  <Words>139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SimSun</vt:lpstr>
      <vt:lpstr>Arial</vt:lpstr>
      <vt:lpstr>FZZhunYuan-M02S</vt:lpstr>
      <vt:lpstr>Google Sans</vt:lpstr>
      <vt:lpstr>Wingdings</vt:lpstr>
      <vt:lpstr>LIOMT</vt:lpstr>
      <vt:lpstr>think-cell Folie</vt:lpstr>
      <vt:lpstr>显著降低生产换型时间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2021-05-03T08:20:43Z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2018-04-10T13:45:49.9530240+02:00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2021-05-03T08:20:42Z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