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3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03/05/2021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 May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6FEE6B4B-6A39-4B73-84A4-AF00EB268A5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88">
            <a:extLst>
              <a:ext uri="{FF2B5EF4-FFF2-40B4-BE49-F238E27FC236}">
                <a16:creationId xmlns:a16="http://schemas.microsoft.com/office/drawing/2014/main" id="{F8C00EF2-84AD-4F33-9BFB-3B28DDF1C1C9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3" name="Rechteck 3">
              <a:extLst>
                <a:ext uri="{FF2B5EF4-FFF2-40B4-BE49-F238E27FC236}">
                  <a16:creationId xmlns:a16="http://schemas.microsoft.com/office/drawing/2014/main" id="{27547EA3-BA2D-4209-BEFF-1740DC8BECE6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NUTZEN UND VORTEILE</a:t>
              </a:r>
              <a:endParaRPr lang="de-DE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4" name="Rechteck 4">
              <a:extLst>
                <a:ext uri="{FF2B5EF4-FFF2-40B4-BE49-F238E27FC236}">
                  <a16:creationId xmlns:a16="http://schemas.microsoft.com/office/drawing/2014/main" id="{25C962A0-4AAB-4802-8D40-E0D56B2E08A3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F7E51D7F-9626-462E-BC24-52F3C19350D8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</a:rPr>
                <a:t>BESCHREIBUNG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8118EACB-2489-4A09-81A6-F432A0A3EFEA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178178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4" name="think-cell Folie" r:id="rId4" imgW="270" imgH="270" progId="">
                  <p:embed/>
                </p:oleObj>
              </mc:Choice>
              <mc:Fallback>
                <p:oleObj name="think-cell Folie" r:id="rId4" imgW="270" imgH="270" progId="">
                  <p:embed/>
                  <p:pic>
                    <p:nvPicPr>
                      <p:cNvPr id="1781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19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noProof="1"/>
              <a:t>Bedeutend verkürzte Umrüstzeiten</a:t>
            </a:r>
            <a:endParaRPr lang="fr-FR" b="0" noProof="1"/>
          </a:p>
        </p:txBody>
      </p:sp>
      <p:sp>
        <p:nvSpPr>
          <p:cNvPr id="17819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449287"/>
            <a:ext cx="7997825" cy="307975"/>
          </a:xfrm>
        </p:spPr>
        <p:txBody>
          <a:bodyPr>
            <a:spAutoFit/>
          </a:bodyPr>
          <a:lstStyle/>
          <a:p>
            <a:r>
              <a:rPr lang="fr-FR" noProof="1"/>
              <a:t>Bottle Switch™ Universal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Nutzen: Flexibilität</a:t>
            </a:r>
          </a:p>
          <a:p>
            <a:pPr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Ausstattung: Universal Blasmaschinen (MM GM TM), </a:t>
            </a:r>
            <a:r>
              <a:rPr lang="de-DE" altLang="fr-FR" sz="800" kern="0" dirty="0">
                <a:solidFill>
                  <a:srgbClr val="000000"/>
                </a:solidFill>
                <a:latin typeface="Arial"/>
              </a:rPr>
              <a:t>Für die HR-Maschinen ist eine Anfrage erforderlich</a:t>
            </a:r>
            <a:endParaRPr lang="de-DE" sz="800" kern="0" dirty="0">
              <a:solidFill>
                <a:srgbClr val="000000"/>
              </a:solidFill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Katalog-Code: 1003P2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0" cy="1587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8200" name="Picture 3"/>
          <p:cNvPicPr>
            <a:picLocks noChangeAspect="1" noChangeArrowheads="1"/>
          </p:cNvPicPr>
          <p:nvPr/>
        </p:nvPicPr>
        <p:blipFill>
          <a:blip r:embed="rId6" cstate="print"/>
          <a:srcRect l="10979" t="6013" r="10979" b="6013"/>
          <a:stretch>
            <a:fillRect/>
          </a:stretch>
        </p:blipFill>
        <p:spPr bwMode="auto">
          <a:xfrm>
            <a:off x="5861050" y="4246563"/>
            <a:ext cx="1703388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Group 84"/>
          <p:cNvGraphicFramePr>
            <a:graphicFrameLocks noGrp="1"/>
          </p:cNvGraphicFramePr>
          <p:nvPr>
            <p:extLst/>
          </p:nvPr>
        </p:nvGraphicFramePr>
        <p:xfrm>
          <a:off x="755576" y="4218033"/>
          <a:ext cx="3629463" cy="1401768"/>
        </p:xfrm>
        <a:graphic>
          <a:graphicData uri="http://schemas.openxmlformats.org/drawingml/2006/table">
            <a:tbl>
              <a:tblPr/>
              <a:tblGrid>
                <a:gridCol w="1994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512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Umrüstzeit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Ohne Bottle Switch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Mit Pack 2 Bottle Switch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Erforderliche </a:t>
                      </a:r>
                      <a:r>
                        <a:rPr kumimoji="0" lang="en-GB" altLang="fr-FR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Zeit</a:t>
                      </a: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pro Station (Sek.)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221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</a:t>
                      </a:r>
                      <a:endParaRPr kumimoji="0" lang="de-DE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Erforderliche </a:t>
                      </a:r>
                      <a:r>
                        <a:rPr kumimoji="0" lang="en-GB" altLang="fr-FR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Zeit</a:t>
                      </a: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pro Station (Min. und Sek.)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Min. 41 Sek.</a:t>
                      </a:r>
                      <a:endParaRPr kumimoji="0" lang="de-DE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Min. 03 Sek.</a:t>
                      </a:r>
                      <a:endParaRPr kumimoji="0" lang="de-DE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Beispiel für </a:t>
                      </a:r>
                      <a:r>
                        <a:rPr kumimoji="0" lang="fr-FR" altLang="fr-FR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eine</a:t>
                      </a: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SBO 20 (Min. und Sek.)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 Min. 40 Sek.</a:t>
                      </a:r>
                      <a:endParaRPr kumimoji="0" lang="de-DE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 Min</a:t>
                      </a:r>
                      <a:endParaRPr kumimoji="0" lang="de-DE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Zeitgewinn in Min. gegenüber dem Standard  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de-DE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32 Min. 40 Sek.</a:t>
                      </a:r>
                      <a:endParaRPr kumimoji="0" lang="de-DE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Benötigte Mitarbeiterzahl</a:t>
                      </a:r>
                      <a:endParaRPr kumimoji="0" lang="de-DE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de-DE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de-DE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Rectangle 14">
            <a:extLst>
              <a:ext uri="{FF2B5EF4-FFF2-40B4-BE49-F238E27FC236}">
                <a16:creationId xmlns:a16="http://schemas.microsoft.com/office/drawing/2014/main" id="{FDF8A345-BC31-4A87-A23B-8C92DA91B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158999"/>
            <a:ext cx="3889375" cy="173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  <a:latin typeface="Arial"/>
              </a:rPr>
              <a:t>Leistungsvermögen: </a:t>
            </a:r>
            <a:r>
              <a:rPr lang="de-DE" sz="1100" b="1" dirty="0">
                <a:solidFill>
                  <a:srgbClr val="E64B00"/>
                </a:solidFill>
                <a:latin typeface="Arial"/>
              </a:rPr>
              <a:t>50% weniger Ausfallzeiten </a:t>
            </a:r>
            <a:br>
              <a:rPr lang="de-DE" sz="1600" dirty="0">
                <a:solidFill>
                  <a:srgbClr val="E64B00"/>
                </a:solidFill>
                <a:latin typeface="Arial"/>
              </a:rPr>
            </a:br>
            <a:r>
              <a:rPr lang="de-DE" sz="1100" b="1" dirty="0">
                <a:solidFill>
                  <a:srgbClr val="E64B00"/>
                </a:solidFill>
                <a:latin typeface="Arial"/>
              </a:rPr>
              <a:t>mit nur einem Bediener</a:t>
            </a: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  <a:latin typeface="Arial"/>
              </a:rPr>
              <a:t>Kostenoptimierung: weniger Ausfallzeiten bedeutet eine bessere </a:t>
            </a:r>
            <a:br>
              <a:rPr lang="de-DE" sz="1600" dirty="0">
                <a:solidFill>
                  <a:srgbClr val="000000"/>
                </a:solidFill>
                <a:latin typeface="Arial"/>
              </a:rPr>
            </a:br>
            <a:r>
              <a:rPr lang="de-DE" sz="1100" dirty="0">
                <a:solidFill>
                  <a:srgbClr val="000000"/>
                </a:solidFill>
                <a:latin typeface="Arial"/>
              </a:rPr>
              <a:t>Gesamtkostenrechnung (TCO)</a:t>
            </a: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  <a:latin typeface="Arial"/>
              </a:rPr>
              <a:t>Sicherheit: halbautomatisches System mit </a:t>
            </a:r>
            <a:br>
              <a:rPr lang="de-DE" sz="1600" dirty="0">
                <a:solidFill>
                  <a:srgbClr val="000000"/>
                </a:solidFill>
                <a:latin typeface="Arial"/>
              </a:rPr>
            </a:br>
            <a:r>
              <a:rPr lang="de-DE" sz="1100" dirty="0">
                <a:solidFill>
                  <a:srgbClr val="000000"/>
                </a:solidFill>
                <a:latin typeface="Arial"/>
              </a:rPr>
              <a:t>weniger Handarbeit</a:t>
            </a: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  <a:latin typeface="Arial"/>
              </a:rPr>
              <a:t>Einfach und ergonomisch: Arbeiten ohne Werkzeug und einfache Erreichbarkeit der Teile</a:t>
            </a:r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119373DF-5A85-4155-8EE0-8EE614459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056" y="2159000"/>
            <a:ext cx="3889375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 err="1"/>
              <a:t>Sidel's</a:t>
            </a:r>
            <a:r>
              <a:rPr lang="en-US" sz="1100" dirty="0"/>
              <a:t> </a:t>
            </a:r>
            <a:r>
              <a:rPr lang="en-US" sz="1100" dirty="0" err="1"/>
              <a:t>patentierter</a:t>
            </a:r>
            <a:r>
              <a:rPr lang="en-US" sz="1100" dirty="0"/>
              <a:t> Bottle Switch™ </a:t>
            </a:r>
            <a:r>
              <a:rPr lang="en-US" sz="1100" dirty="0" err="1"/>
              <a:t>verbessert</a:t>
            </a:r>
            <a:r>
              <a:rPr lang="en-US" sz="1100" dirty="0"/>
              <a:t> die </a:t>
            </a:r>
            <a:r>
              <a:rPr lang="en-US" sz="1100" dirty="0" err="1"/>
              <a:t>Flexibilität</a:t>
            </a:r>
            <a:r>
              <a:rPr lang="en-US" sz="1100" dirty="0"/>
              <a:t> der </a:t>
            </a:r>
            <a:r>
              <a:rPr lang="en-US" sz="1100" dirty="0" err="1"/>
              <a:t>Blasformanlagen</a:t>
            </a:r>
            <a:r>
              <a:rPr lang="en-US" sz="1100" dirty="0"/>
              <a:t> </a:t>
            </a:r>
            <a:r>
              <a:rPr lang="en-US" sz="1100" dirty="0" err="1"/>
              <a:t>durch</a:t>
            </a:r>
            <a:r>
              <a:rPr lang="en-US" sz="1100" dirty="0"/>
              <a:t> </a:t>
            </a:r>
            <a:r>
              <a:rPr lang="en-US" sz="1100" dirty="0" err="1"/>
              <a:t>kürzere</a:t>
            </a:r>
            <a:r>
              <a:rPr lang="en-US" sz="1100" dirty="0"/>
              <a:t> </a:t>
            </a:r>
            <a:r>
              <a:rPr lang="en-US" sz="1100" dirty="0" err="1"/>
              <a:t>Formumrüstzeiten</a:t>
            </a:r>
            <a:r>
              <a:rPr lang="en-US" sz="1100" dirty="0"/>
              <a:t> auf </a:t>
            </a:r>
            <a:r>
              <a:rPr lang="en-US" sz="1100" dirty="0" err="1"/>
              <a:t>weniger</a:t>
            </a:r>
            <a:r>
              <a:rPr lang="en-US" sz="1100" dirty="0"/>
              <a:t> </a:t>
            </a:r>
            <a:r>
              <a:rPr lang="en-US" sz="1100" dirty="0" err="1"/>
              <a:t>als</a:t>
            </a:r>
            <a:r>
              <a:rPr lang="en-US" sz="1100" dirty="0"/>
              <a:t> </a:t>
            </a:r>
            <a:r>
              <a:rPr lang="en-US" sz="1100" dirty="0" err="1"/>
              <a:t>eine</a:t>
            </a:r>
            <a:r>
              <a:rPr lang="en-US" sz="1100" dirty="0"/>
              <a:t> Minute, </a:t>
            </a:r>
            <a:r>
              <a:rPr lang="en-US" sz="1100" dirty="0" err="1"/>
              <a:t>wodurch</a:t>
            </a:r>
            <a:r>
              <a:rPr lang="en-US" sz="1100" dirty="0"/>
              <a:t> die </a:t>
            </a:r>
            <a:r>
              <a:rPr lang="en-US" sz="1100" dirty="0" err="1"/>
              <a:t>Stehzeit</a:t>
            </a:r>
            <a:r>
              <a:rPr lang="en-US" sz="1100" dirty="0"/>
              <a:t> um die </a:t>
            </a:r>
            <a:r>
              <a:rPr lang="en-US" sz="1100" dirty="0" err="1"/>
              <a:t>Hälfte</a:t>
            </a:r>
            <a:r>
              <a:rPr lang="en-US" sz="1100" dirty="0"/>
              <a:t> </a:t>
            </a:r>
            <a:r>
              <a:rPr lang="en-US" sz="1100" dirty="0" err="1"/>
              <a:t>reduziert</a:t>
            </a:r>
            <a:r>
              <a:rPr lang="en-US" sz="1100" dirty="0"/>
              <a:t> </a:t>
            </a:r>
            <a:r>
              <a:rPr lang="en-US" sz="1100" dirty="0" err="1"/>
              <a:t>wird</a:t>
            </a:r>
            <a:r>
              <a:rPr lang="en-US" sz="1100" dirty="0"/>
              <a:t>. </a:t>
            </a:r>
            <a:r>
              <a:rPr lang="en-US" sz="1100" dirty="0" err="1"/>
              <a:t>Diese</a:t>
            </a:r>
            <a:r>
              <a:rPr lang="en-US" sz="1100" dirty="0"/>
              <a:t> </a:t>
            </a:r>
            <a:r>
              <a:rPr lang="en-US" sz="1100" dirty="0" err="1"/>
              <a:t>halbautomatische</a:t>
            </a:r>
            <a:r>
              <a:rPr lang="en-US" sz="1100" dirty="0"/>
              <a:t> </a:t>
            </a:r>
            <a:r>
              <a:rPr lang="en-US" sz="1100" dirty="0" err="1"/>
              <a:t>Lösung</a:t>
            </a:r>
            <a:r>
              <a:rPr lang="en-US" sz="1100" dirty="0"/>
              <a:t> </a:t>
            </a:r>
            <a:r>
              <a:rPr lang="en-US" sz="1100" dirty="0" err="1"/>
              <a:t>ist</a:t>
            </a:r>
            <a:r>
              <a:rPr lang="en-US" sz="1100" dirty="0"/>
              <a:t> </a:t>
            </a:r>
            <a:r>
              <a:rPr lang="en-US" sz="1100" dirty="0" err="1"/>
              <a:t>für</a:t>
            </a:r>
            <a:r>
              <a:rPr lang="en-US" sz="1100" dirty="0"/>
              <a:t> die </a:t>
            </a:r>
            <a:r>
              <a:rPr lang="en-US" sz="1100" dirty="0" err="1"/>
              <a:t>Bediener</a:t>
            </a:r>
            <a:r>
              <a:rPr lang="en-US" sz="1100" dirty="0"/>
              <a:t> </a:t>
            </a:r>
            <a:r>
              <a:rPr lang="en-US" sz="1100" dirty="0" err="1"/>
              <a:t>einfach</a:t>
            </a:r>
            <a:r>
              <a:rPr lang="en-US" sz="1100" dirty="0"/>
              <a:t> und </a:t>
            </a:r>
            <a:r>
              <a:rPr lang="en-US" sz="1100" dirty="0" err="1"/>
              <a:t>ohne</a:t>
            </a:r>
            <a:r>
              <a:rPr lang="en-US" sz="1100" dirty="0"/>
              <a:t> </a:t>
            </a:r>
            <a:r>
              <a:rPr lang="en-US" sz="1100" dirty="0" err="1"/>
              <a:t>Werkzeug</a:t>
            </a:r>
            <a:r>
              <a:rPr lang="en-US" sz="1100" dirty="0"/>
              <a:t> </a:t>
            </a:r>
            <a:r>
              <a:rPr lang="en-US" sz="1100" dirty="0" err="1"/>
              <a:t>umzusetzen</a:t>
            </a:r>
            <a:r>
              <a:rPr lang="en-US" sz="1100" dirty="0"/>
              <a:t>.</a:t>
            </a:r>
            <a:endParaRPr lang="de-DE" sz="1100" dirty="0">
              <a:solidFill>
                <a:srgbClr val="000000"/>
              </a:solidFill>
            </a:endParaRP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>
                <a:solidFill>
                  <a:srgbClr val="000000"/>
                </a:solidFill>
              </a:rPr>
              <a:t>Bottle Switch™  </a:t>
            </a:r>
            <a:r>
              <a:rPr lang="en-US" sz="1100" dirty="0" err="1">
                <a:solidFill>
                  <a:srgbClr val="000000"/>
                </a:solidFill>
              </a:rPr>
              <a:t>ist</a:t>
            </a:r>
            <a:r>
              <a:rPr lang="en-US" sz="1100" dirty="0">
                <a:solidFill>
                  <a:srgbClr val="000000"/>
                </a:solidFill>
              </a:rPr>
              <a:t> in 5 </a:t>
            </a:r>
            <a:r>
              <a:rPr lang="en-US" sz="1100" dirty="0" err="1">
                <a:solidFill>
                  <a:srgbClr val="000000"/>
                </a:solidFill>
              </a:rPr>
              <a:t>verschiedenen</a:t>
            </a:r>
            <a:r>
              <a:rPr lang="en-US" sz="1100" dirty="0">
                <a:solidFill>
                  <a:srgbClr val="000000"/>
                </a:solidFill>
              </a:rPr>
              <a:t> Packs </a:t>
            </a:r>
            <a:r>
              <a:rPr lang="en-US" sz="1100" dirty="0" err="1">
                <a:solidFill>
                  <a:srgbClr val="000000"/>
                </a:solidFill>
              </a:rPr>
              <a:t>erhältlich</a:t>
            </a:r>
            <a:r>
              <a:rPr lang="en-US" sz="1100" dirty="0">
                <a:solidFill>
                  <a:srgbClr val="000000"/>
                </a:solidFill>
              </a:rPr>
              <a:t>, und </a:t>
            </a:r>
            <a:r>
              <a:rPr lang="en-US" sz="1100" dirty="0" err="1">
                <a:solidFill>
                  <a:srgbClr val="000000"/>
                </a:solidFill>
              </a:rPr>
              <a:t>passt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sich</a:t>
            </a:r>
            <a:r>
              <a:rPr lang="en-US" sz="1100" dirty="0">
                <a:solidFill>
                  <a:srgbClr val="000000"/>
                </a:solidFill>
              </a:rPr>
              <a:t> so den </a:t>
            </a:r>
            <a:r>
              <a:rPr lang="en-US" sz="1100" dirty="0" err="1">
                <a:solidFill>
                  <a:srgbClr val="000000"/>
                </a:solidFill>
              </a:rPr>
              <a:t>jeweiligen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Kundenbedürfnissen</a:t>
            </a:r>
            <a:r>
              <a:rPr lang="en-US" sz="1100" dirty="0">
                <a:solidFill>
                  <a:srgbClr val="000000"/>
                </a:solidFill>
              </a:rPr>
              <a:t> an.</a:t>
            </a:r>
          </a:p>
          <a:p>
            <a:pPr marL="182563" lvl="0" indent="-182563"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1100" dirty="0"/>
              <a:t>Dieser Pack 2 </a:t>
            </a:r>
            <a:r>
              <a:rPr lang="en-US" sz="1100" dirty="0" err="1"/>
              <a:t>enthält</a:t>
            </a:r>
            <a:r>
              <a:rPr lang="en-US" sz="1100" dirty="0"/>
              <a:t> die </a:t>
            </a:r>
            <a:r>
              <a:rPr lang="en-US" sz="1100" dirty="0" err="1"/>
              <a:t>Formgehäuse-Umrüstung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703017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32</TotalTime>
  <Words>184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LIOMT</vt:lpstr>
      <vt:lpstr>think-cell Folie</vt:lpstr>
      <vt:lpstr>Bedeutend verkürzte Umrüstzeiten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2021-05-03T08:18:34Z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2018-04-10T13:45:49.9530240+02:00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2021-05-03T08:18:34Z</vt:lpwstr>
  </property>
  <property fmtid="{D5CDD505-2E9C-101B-9397-08002B2CF9AE}" pid="13" name="MSIP_Label_94480757-a570-4f64-84e7-c5b3ffe9d573_Method">
    <vt:lpwstr>Privileged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