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3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0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03/05/2021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 May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7387F73D-DFBA-4CE1-8ED8-8A6AE62FBDE8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D8BB5F32-DD03-4FD9-94B2-91DFB4D5848C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908175"/>
            <a:ext cx="7991475" cy="3938588"/>
            <a:chOff x="647700" y="1908175"/>
            <a:chExt cx="7991475" cy="3938588"/>
          </a:xfrm>
        </p:grpSpPr>
        <p:sp>
          <p:nvSpPr>
            <p:cNvPr id="12" name="Rechteck 3">
              <a:extLst>
                <a:ext uri="{FF2B5EF4-FFF2-40B4-BE49-F238E27FC236}">
                  <a16:creationId xmlns:a16="http://schemas.microsoft.com/office/drawing/2014/main" id="{7DF54132-8959-4D5D-9087-5D30C5F479AA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</a:rPr>
                <a:t>VALUE AND BENEFITS</a:t>
              </a:r>
            </a:p>
          </p:txBody>
        </p:sp>
        <p:sp>
          <p:nvSpPr>
            <p:cNvPr id="14" name="Rechteck 4">
              <a:extLst>
                <a:ext uri="{FF2B5EF4-FFF2-40B4-BE49-F238E27FC236}">
                  <a16:creationId xmlns:a16="http://schemas.microsoft.com/office/drawing/2014/main" id="{1F19E44B-38E5-43D7-83D8-BBC5AE80BA6C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chemeClr val="folHlink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chemeClr val="tx1"/>
                </a:solidFill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9876466C-EFEB-42B3-BB03-30FEDC57FFC3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chemeClr val="folHlink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FB1CD6D2-8C71-4012-8DEF-0B7D098D3CA4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26" name="Objekt 2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Significant decrease in changeover times</a:t>
            </a:r>
            <a:endParaRPr lang="en-GB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667" y="1571672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Bottle Switch™ Universal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Flexibility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Universal blowers (MM GM TM), </a:t>
            </a:r>
            <a:r>
              <a:rPr lang="en-US" sz="800" kern="0" dirty="0">
                <a:solidFill>
                  <a:srgbClr val="000000"/>
                </a:solidFill>
              </a:rPr>
              <a:t>for the HR machines, RFQ mandatory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1003P2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Group 84"/>
          <p:cNvGraphicFramePr>
            <a:graphicFrameLocks noGrp="1"/>
          </p:cNvGraphicFramePr>
          <p:nvPr>
            <p:extLst/>
          </p:nvPr>
        </p:nvGraphicFramePr>
        <p:xfrm>
          <a:off x="777657" y="3933597"/>
          <a:ext cx="3629463" cy="1295088"/>
        </p:xfrm>
        <a:graphic>
          <a:graphicData uri="http://schemas.openxmlformats.org/drawingml/2006/table">
            <a:tbl>
              <a:tblPr/>
              <a:tblGrid>
                <a:gridCol w="1994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512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Changeover time</a:t>
                      </a:r>
                      <a:endParaRPr kumimoji="0" lang="en-GB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Without Bottle Switch</a:t>
                      </a:r>
                      <a:endParaRPr kumimoji="0" lang="en-GB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Pack 2 Bottle Switch</a:t>
                      </a:r>
                      <a:endParaRPr kumimoji="0" lang="en-GB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 needed per station (sec)</a:t>
                      </a:r>
                      <a:endParaRPr kumimoji="0" lang="en-GB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221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123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 needed per station (min and sec)</a:t>
                      </a:r>
                      <a:endParaRPr kumimoji="0" lang="en-GB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min 41 sec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min 03 sec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</a:t>
                      </a: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for a SBO 20  (min and sec)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min 40 sec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 min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Gain in min vs standard  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min 40 sec</a:t>
                      </a:r>
                      <a:endParaRPr kumimoji="0" lang="fr-FR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People needed</a:t>
                      </a:r>
                      <a:endParaRPr kumimoji="0" lang="en-GB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GB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Rectangle 3">
            <a:extLst>
              <a:ext uri="{FF2B5EF4-FFF2-40B4-BE49-F238E27FC236}">
                <a16:creationId xmlns:a16="http://schemas.microsoft.com/office/drawing/2014/main" id="{20F13061-39C3-4CF0-AF4D-8774E897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314575"/>
            <a:ext cx="3852862" cy="1561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97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/>
              <a:t>Efficiency: </a:t>
            </a:r>
            <a:r>
              <a:rPr lang="en-US" sz="1100" b="1" dirty="0">
                <a:solidFill>
                  <a:schemeClr val="accent4"/>
                </a:solidFill>
              </a:rPr>
              <a:t>50% less production downtime </a:t>
            </a:r>
            <a:br>
              <a:rPr lang="en-US" sz="1100" b="1" dirty="0">
                <a:solidFill>
                  <a:schemeClr val="accent4"/>
                </a:solidFill>
              </a:rPr>
            </a:br>
            <a:r>
              <a:rPr lang="en-US" sz="1100" b="1" dirty="0">
                <a:solidFill>
                  <a:schemeClr val="accent4"/>
                </a:solidFill>
              </a:rPr>
              <a:t>with only one operator</a:t>
            </a:r>
          </a:p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/>
              <a:t>Cost </a:t>
            </a:r>
            <a:r>
              <a:rPr lang="en-US" sz="1100" dirty="0" err="1"/>
              <a:t>optimisation</a:t>
            </a:r>
            <a:r>
              <a:rPr lang="en-US" sz="1100" dirty="0"/>
              <a:t>: Less downtime means </a:t>
            </a:r>
            <a:br>
              <a:rPr lang="en-US" sz="1100" dirty="0"/>
            </a:br>
            <a:r>
              <a:rPr lang="en-US" sz="1100" dirty="0"/>
              <a:t>better TCO</a:t>
            </a:r>
          </a:p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/>
              <a:t>Safety: Semi-automated system with fewer </a:t>
            </a:r>
            <a:br>
              <a:rPr lang="en-US" sz="1100" dirty="0"/>
            </a:br>
            <a:r>
              <a:rPr lang="en-US" sz="1100" dirty="0"/>
              <a:t>manual operations</a:t>
            </a:r>
          </a:p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/>
              <a:t>Simplicity and ergonomics: Tool-free operations and easy access to parts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9AFF9A1F-B2D0-4603-9F3B-22D48D4EB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6630" y="2323719"/>
            <a:ext cx="3852862" cy="152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97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 err="1"/>
              <a:t>Sidel's</a:t>
            </a:r>
            <a:r>
              <a:rPr lang="en-US" sz="1100" dirty="0"/>
              <a:t> patented Bottle Switch™ improves blow-</a:t>
            </a:r>
            <a:r>
              <a:rPr lang="en-US" sz="1100" dirty="0" err="1"/>
              <a:t>moulder</a:t>
            </a:r>
            <a:r>
              <a:rPr lang="en-US" sz="1100" dirty="0"/>
              <a:t> flexibility by reducing the </a:t>
            </a:r>
            <a:r>
              <a:rPr lang="en-US" sz="1100" dirty="0" err="1"/>
              <a:t>mould</a:t>
            </a:r>
            <a:r>
              <a:rPr lang="en-US" sz="1100" dirty="0"/>
              <a:t> changeover time to less than a minute, cutting downtime in half. This semi-automatic solution is easy for operators and requires no tools.</a:t>
            </a:r>
            <a:endParaRPr lang="en-US" sz="1100" dirty="0">
              <a:solidFill>
                <a:srgbClr val="000000"/>
              </a:solidFill>
            </a:endParaRPr>
          </a:p>
          <a:p>
            <a:pPr lvl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srgbClr val="000000"/>
                </a:solidFill>
              </a:rPr>
              <a:t>The Bottle Switch™ is declined in 5 packs to match to customer needs.</a:t>
            </a:r>
          </a:p>
          <a:p>
            <a:pPr lvl="0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1100" dirty="0"/>
              <a:t>This Pack 2 contains </a:t>
            </a:r>
            <a:r>
              <a:rPr lang="en-US" sz="1100" dirty="0" err="1"/>
              <a:t>mould</a:t>
            </a:r>
            <a:r>
              <a:rPr lang="en-US" sz="1100" dirty="0"/>
              <a:t> body changeover</a:t>
            </a:r>
          </a:p>
        </p:txBody>
      </p:sp>
    </p:spTree>
    <p:extLst>
      <p:ext uri="{BB962C8B-B14F-4D97-AF65-F5344CB8AC3E}">
        <p14:creationId xmlns:p14="http://schemas.microsoft.com/office/powerpoint/2010/main" val="6254557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17</TotalTime>
  <Words>170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Wingdings</vt:lpstr>
      <vt:lpstr>LIOMT</vt:lpstr>
      <vt:lpstr>think-cell Folie</vt:lpstr>
      <vt:lpstr>Significant decrease in changeover times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19</cp:revision>
  <dcterms:created xsi:type="dcterms:W3CDTF">2017-06-28T07:21:44Z</dcterms:created>
  <dcterms:modified xsi:type="dcterms:W3CDTF">2021-05-03T08:22:40Z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2018-04-10T13:45:49.9530240+02:00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2021-05-03T08:22:40Z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