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2" r:id="rId1"/>
  </p:sldMasterIdLst>
  <p:notesMasterIdLst>
    <p:notesMasterId r:id="rId3"/>
  </p:notesMasterIdLst>
  <p:handoutMasterIdLst>
    <p:handoutMasterId r:id="rId4"/>
  </p:handoutMasterIdLst>
  <p:sldIdLst>
    <p:sldId id="327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68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-9918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03/05/2021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39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24475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3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dirty="0">
                <a:solidFill>
                  <a:schemeClr val="bg2"/>
                </a:solidFill>
              </a:rPr>
              <a:t>Page </a:t>
            </a:r>
            <a:fld id="{7873E190-40CF-412D-9604-1EFCEB1508B2}" type="slidenum">
              <a:rPr lang="en-GB" sz="900" smtClean="0">
                <a:solidFill>
                  <a:schemeClr val="bg2"/>
                </a:solidFill>
              </a:rPr>
              <a:pPr/>
              <a:t>‹#›</a:t>
            </a:fld>
            <a:endParaRPr lang="en-GB" sz="900" dirty="0">
              <a:solidFill>
                <a:schemeClr val="bg2"/>
              </a:solidFill>
            </a:endParaRPr>
          </a:p>
        </p:txBody>
      </p:sp>
      <p:cxnSp>
        <p:nvCxnSpPr>
          <p:cNvPr id="49" name="Straight Connector 48"/>
          <p:cNvCxnSpPr/>
          <p:nvPr userDrawn="1"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magine 11" descr="SidelLogoRGB.png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4836" y="6483578"/>
            <a:ext cx="938152" cy="256947"/>
          </a:xfrm>
          <a:prstGeom prst="rect">
            <a:avLst/>
          </a:prstGeom>
        </p:spPr>
      </p:pic>
      <p:sp>
        <p:nvSpPr>
          <p:cNvPr id="9" name="Footer Placeholder 3"/>
          <p:cNvSpPr txBox="1">
            <a:spLocks/>
          </p:cNvSpPr>
          <p:nvPr userDrawn="1"/>
        </p:nvSpPr>
        <p:spPr>
          <a:xfrm>
            <a:off x="1378446" y="6471704"/>
            <a:ext cx="5509187" cy="138499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Title, </a:t>
            </a:r>
            <a:fld id="{AF6A7A01-F0BB-4441-BAB9-3E7CB064C4A1}" type="datetime4">
              <a:rPr lang="en-GB" sz="900" b="0" i="0" u="none" strike="noStrike" kern="1200" baseline="0" smtClean="0">
                <a:solidFill>
                  <a:schemeClr val="bg2"/>
                </a:solidFill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03 May 2021</a:t>
            </a:fld>
            <a:r>
              <a:rPr lang="en-GB" sz="900" b="0" i="0" u="none" strike="noStrike" kern="1200" baseline="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GB" dirty="0">
                <a:solidFill>
                  <a:schemeClr val="accent5"/>
                </a:solidFill>
                <a:latin typeface="+mn-lt"/>
              </a:rPr>
              <a:t>[</a:t>
            </a:r>
            <a:r>
              <a:rPr lang="en-US" dirty="0">
                <a:solidFill>
                  <a:schemeClr val="accent5"/>
                </a:solidFill>
                <a:latin typeface="+mn-lt"/>
              </a:rPr>
              <a:t>Public / Internal / Restricted / Highly confidential]</a:t>
            </a:r>
            <a:endParaRPr lang="en-GB" sz="900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5" name="MSIPCMContentMarking" descr="{&quot;HashCode&quot;:238713050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D991A14B-46B3-4E1E-ACBC-B22C31FD2EC9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29524898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6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5">
            <a:extLst>
              <a:ext uri="{FF2B5EF4-FFF2-40B4-BE49-F238E27FC236}">
                <a16:creationId xmlns:a16="http://schemas.microsoft.com/office/drawing/2014/main" id="{F2ACE390-506C-46B5-B8EA-3BDF66305A6E}"/>
              </a:ext>
            </a:extLst>
          </p:cNvPr>
          <p:cNvGrpSpPr>
            <a:grpSpLocks/>
          </p:cNvGrpSpPr>
          <p:nvPr/>
        </p:nvGrpSpPr>
        <p:grpSpPr bwMode="auto">
          <a:xfrm>
            <a:off x="647700" y="1773238"/>
            <a:ext cx="7991475" cy="4073525"/>
            <a:chOff x="647700" y="1900238"/>
            <a:chExt cx="7991475" cy="3946525"/>
          </a:xfrm>
        </p:grpSpPr>
        <p:sp>
          <p:nvSpPr>
            <p:cNvPr id="13" name="Rechteck 3">
              <a:extLst>
                <a:ext uri="{FF2B5EF4-FFF2-40B4-BE49-F238E27FC236}">
                  <a16:creationId xmlns:a16="http://schemas.microsoft.com/office/drawing/2014/main" id="{0934252C-0135-48FB-B594-D497972C012C}"/>
                </a:ext>
              </a:extLst>
            </p:cNvPr>
            <p:cNvSpPr/>
            <p:nvPr/>
          </p:nvSpPr>
          <p:spPr>
            <a:xfrm>
              <a:off x="647700" y="1912542"/>
              <a:ext cx="3889375" cy="395267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auto" hangingPunct="1"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defRPr/>
              </a:pPr>
              <a:r>
                <a:rPr lang="en-GB" sz="1400" b="1" dirty="0">
                  <a:solidFill>
                    <a:srgbClr val="FFFFFF"/>
                  </a:solidFill>
                  <a:latin typeface="Arial"/>
                </a:rPr>
                <a:t>VALEUR ET AVANTAGES</a:t>
              </a:r>
              <a:endParaRPr lang="fr-FR" sz="1400" b="1" dirty="0">
                <a:solidFill>
                  <a:srgbClr val="FFFFFF"/>
                </a:solidFill>
                <a:latin typeface="Arial"/>
                <a:ea typeface="MS PGothic" pitchFamily="34" charset="-128"/>
              </a:endParaRPr>
            </a:p>
          </p:txBody>
        </p:sp>
        <p:sp>
          <p:nvSpPr>
            <p:cNvPr id="14" name="Rechteck 4">
              <a:extLst>
                <a:ext uri="{FF2B5EF4-FFF2-40B4-BE49-F238E27FC236}">
                  <a16:creationId xmlns:a16="http://schemas.microsoft.com/office/drawing/2014/main" id="{7D7E7622-23AA-4F66-A11F-43C37907F859}"/>
                </a:ext>
              </a:extLst>
            </p:cNvPr>
            <p:cNvSpPr>
              <a:spLocks/>
            </p:cNvSpPr>
            <p:nvPr/>
          </p:nvSpPr>
          <p:spPr>
            <a:xfrm>
              <a:off x="647700" y="2307809"/>
              <a:ext cx="3889375" cy="353895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>
              <a:lvl1pPr marL="182563" indent="-182563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auto" hangingPunct="1">
                <a:spcBef>
                  <a:spcPct val="45000"/>
                </a:spcBef>
                <a:spcAft>
                  <a:spcPts val="0"/>
                </a:spcAft>
                <a:buClr>
                  <a:srgbClr val="E64B00"/>
                </a:buClr>
                <a:buFont typeface="Wingdings" pitchFamily="2" charset="2"/>
                <a:buChar char="§"/>
                <a:defRPr/>
              </a:pPr>
              <a:endParaRPr lang="de-CH" altLang="fr-FR" sz="1200" dirty="0">
                <a:solidFill>
                  <a:srgbClr val="000000"/>
                </a:solidFill>
                <a:ea typeface="MS PGothic" pitchFamily="34" charset="-128"/>
                <a:cs typeface="MS PGothic" pitchFamily="34" charset="-128"/>
              </a:endParaRPr>
            </a:p>
          </p:txBody>
        </p:sp>
        <p:sp>
          <p:nvSpPr>
            <p:cNvPr id="16" name="Rechteck 11">
              <a:extLst>
                <a:ext uri="{FF2B5EF4-FFF2-40B4-BE49-F238E27FC236}">
                  <a16:creationId xmlns:a16="http://schemas.microsoft.com/office/drawing/2014/main" id="{4026B1F5-462A-427B-8B3F-B05D3BEDFB81}"/>
                </a:ext>
              </a:extLst>
            </p:cNvPr>
            <p:cNvSpPr/>
            <p:nvPr/>
          </p:nvSpPr>
          <p:spPr>
            <a:xfrm>
              <a:off x="4749800" y="1900238"/>
              <a:ext cx="3889375" cy="40757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>
              <a:lvl1pPr marL="190500" indent="-19050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ts val="300"/>
                </a:spcBef>
                <a:buSzPct val="100000"/>
                <a:defRPr/>
              </a:pPr>
              <a:r>
                <a:rPr lang="de-CH" altLang="fr-FR" sz="1400" b="1" dirty="0">
                  <a:solidFill>
                    <a:srgbClr val="FFFFFF"/>
                  </a:solidFill>
                  <a:latin typeface="Arial"/>
                </a:rPr>
                <a:t>DESCRIPTION</a:t>
              </a:r>
            </a:p>
          </p:txBody>
        </p:sp>
        <p:sp>
          <p:nvSpPr>
            <p:cNvPr id="17" name="Rechteck 12">
              <a:extLst>
                <a:ext uri="{FF2B5EF4-FFF2-40B4-BE49-F238E27FC236}">
                  <a16:creationId xmlns:a16="http://schemas.microsoft.com/office/drawing/2014/main" id="{0D7391A9-E3ED-4235-BB12-0952AE17D97C}"/>
                </a:ext>
              </a:extLst>
            </p:cNvPr>
            <p:cNvSpPr>
              <a:spLocks/>
            </p:cNvSpPr>
            <p:nvPr/>
          </p:nvSpPr>
          <p:spPr>
            <a:xfrm>
              <a:off x="4749800" y="2304733"/>
              <a:ext cx="3889375" cy="354203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>
              <a:lvl1pPr marL="342900" indent="-342900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182563" indent="-182563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lvl="1" eaLnBrk="1" fontAlgn="auto" hangingPunct="1"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Pct val="100000"/>
                <a:buFont typeface="Wingdings" pitchFamily="2" charset="2"/>
                <a:buChar char="§"/>
                <a:defRPr/>
              </a:pPr>
              <a:endParaRPr lang="de-CH" altLang="fr-FR" sz="1200" dirty="0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26" name="Objekt 25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02" name="think-cell Folie" r:id="rId4" imgW="360" imgH="360" progId="">
                  <p:embed/>
                </p:oleObj>
              </mc:Choice>
              <mc:Fallback>
                <p:oleObj name="think-cell Folie" r:id="rId4" imgW="360" imgH="360" progId="">
                  <p:embed/>
                  <p:pic>
                    <p:nvPicPr>
                      <p:cNvPr id="26" name="Objekt 2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 dirty="0"/>
              <a:t>Réduction sensible des temps de changement de format</a:t>
            </a:r>
            <a:endParaRPr lang="fr-FR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2938" y="1480406"/>
            <a:ext cx="7997825" cy="307975"/>
          </a:xfrm>
        </p:spPr>
        <p:txBody>
          <a:bodyPr vert="horz" lIns="0" tIns="0" rIns="0" bIns="0" rtlCol="0">
            <a:spAutoFit/>
          </a:bodyPr>
          <a:lstStyle/>
          <a:p>
            <a:r>
              <a:rPr dirty="0"/>
              <a:t>Bottle Switch™ Universal – Pack 2</a:t>
            </a:r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651885" y="5862257"/>
            <a:ext cx="7972425" cy="4185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rtl="0" eaLnBrk="1" latinLnBrk="0" hangingPunct="1">
              <a:spcBef>
                <a:spcPct val="20000"/>
              </a:spcBef>
              <a:buNone/>
              <a:defRPr lang="en-US" sz="20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2563" algn="l" rtl="0" eaLnBrk="1" latinLnBrk="0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  <a:defRPr lang="en-US" sz="18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4625" algn="l" rtl="0" eaLnBrk="1" latinLnBrk="0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9750" indent="-182563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4625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Valeur : Flexibilité</a:t>
            </a:r>
          </a:p>
          <a:p>
            <a:pPr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Équipements : souffleuses Universal (MM GM TM), </a:t>
            </a:r>
            <a:r>
              <a:rPr lang="fr-FR" altLang="fr-FR" sz="800" kern="0" dirty="0">
                <a:solidFill>
                  <a:srgbClr val="000000"/>
                </a:solidFill>
                <a:latin typeface="Arial"/>
              </a:rPr>
              <a:t>pour les machines RH, RFQ obligatoire</a:t>
            </a:r>
            <a:endParaRPr lang="fr-FR" sz="800" kern="0" dirty="0">
              <a:solidFill>
                <a:srgbClr val="000000"/>
              </a:solidFill>
              <a:latin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Code catalogue : 1003P2</a:t>
            </a:r>
          </a:p>
        </p:txBody>
      </p:sp>
      <p:sp>
        <p:nvSpPr>
          <p:cNvPr id="6" name="BainBulletsConfiguration" hidden="1"/>
          <p:cNvSpPr txBox="1"/>
          <p:nvPr/>
        </p:nvSpPr>
        <p:spPr>
          <a:xfrm>
            <a:off x="12700" y="12700"/>
            <a:ext cx="65" cy="1538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79" t="6013" r="10979" b="6013"/>
          <a:stretch/>
        </p:blipFill>
        <p:spPr bwMode="auto">
          <a:xfrm>
            <a:off x="5861216" y="4279400"/>
            <a:ext cx="1703815" cy="1378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5" name="Group 84"/>
          <p:cNvGraphicFramePr>
            <a:graphicFrameLocks noGrp="1"/>
          </p:cNvGraphicFramePr>
          <p:nvPr>
            <p:extLst/>
          </p:nvPr>
        </p:nvGraphicFramePr>
        <p:xfrm>
          <a:off x="777657" y="4010116"/>
          <a:ext cx="3629463" cy="1615128"/>
        </p:xfrm>
        <a:graphic>
          <a:graphicData uri="http://schemas.openxmlformats.org/drawingml/2006/table">
            <a:tbl>
              <a:tblPr/>
              <a:tblGrid>
                <a:gridCol w="19941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76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76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5512"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4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Temps de changement</a:t>
                      </a:r>
                      <a:endParaRPr kumimoji="0" lang="fr-FR" altLang="fr-F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Sans Bottle Switch</a:t>
                      </a:r>
                      <a:endParaRPr kumimoji="0" lang="fr-FR" altLang="fr-F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4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Avec le Pack 2 de Bottle Switch</a:t>
                      </a:r>
                      <a:endParaRPr kumimoji="0" lang="fr-FR" altLang="fr-F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7236"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4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Temps nécessaire par poste (sec.)</a:t>
                      </a:r>
                      <a:endParaRPr kumimoji="0" lang="fr-FR" altLang="fr-F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221</a:t>
                      </a:r>
                    </a:p>
                  </a:txBody>
                  <a:tcPr marT="45694" marB="45694" anchor="b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123</a:t>
                      </a:r>
                    </a:p>
                  </a:txBody>
                  <a:tcPr marT="45694" marB="45694" anchor="b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7236"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4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Temps nécessaire par poste (min. et sec.)</a:t>
                      </a:r>
                      <a:endParaRPr kumimoji="0" lang="fr-FR" altLang="fr-F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 min. 41 sec.</a:t>
                      </a:r>
                    </a:p>
                  </a:txBody>
                  <a:tcPr marT="45694" marB="45694" anchor="b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 min. 3 sec.</a:t>
                      </a:r>
                    </a:p>
                  </a:txBody>
                  <a:tcPr marT="45694" marB="45694" anchor="b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7236"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Exemple pour une souffleuse SBO 20 (min. et sec.)</a:t>
                      </a: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73 min. 40 sec.</a:t>
                      </a: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41 min.</a:t>
                      </a: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7236"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Gain en min. par rapport à la version standard  </a:t>
                      </a:r>
                      <a:endParaRPr kumimoji="0" lang="fr-FR" altLang="fr-F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</a:t>
                      </a:r>
                      <a:endParaRPr kumimoji="0" lang="fr-FR" altLang="fr-FR" sz="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Arial" charset="0"/>
                        </a:rPr>
                        <a:t>32 min. 40 sec.</a:t>
                      </a: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7236"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4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Nombre de personnes nécessaire</a:t>
                      </a:r>
                      <a:endParaRPr kumimoji="0" lang="fr-FR" altLang="fr-FR" sz="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4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fr-FR" altLang="fr-F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4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8" name="Rectangle 14">
            <a:extLst>
              <a:ext uri="{FF2B5EF4-FFF2-40B4-BE49-F238E27FC236}">
                <a16:creationId xmlns:a16="http://schemas.microsoft.com/office/drawing/2014/main" id="{E78B9BA6-DBB7-4B5E-A75D-AC27CD51B9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8" y="2233613"/>
            <a:ext cx="3889375" cy="1561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82563" indent="-1825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ts val="300"/>
              </a:spcBef>
              <a:buClr>
                <a:schemeClr val="folHlink"/>
              </a:buClr>
              <a:buFont typeface="Wingdings" pitchFamily="2" charset="2"/>
              <a:buChar char="§"/>
            </a:pPr>
            <a:r>
              <a:rPr lang="en-US" sz="1100" dirty="0" err="1"/>
              <a:t>Rendement</a:t>
            </a:r>
            <a:r>
              <a:rPr lang="en-US" sz="1100" dirty="0"/>
              <a:t> : </a:t>
            </a:r>
            <a:r>
              <a:rPr lang="en-US" sz="1100" b="1" dirty="0">
                <a:solidFill>
                  <a:schemeClr val="accent4"/>
                </a:solidFill>
              </a:rPr>
              <a:t>50 % de temps </a:t>
            </a:r>
            <a:r>
              <a:rPr lang="en-US" sz="1100" b="1" dirty="0" err="1">
                <a:solidFill>
                  <a:schemeClr val="accent4"/>
                </a:solidFill>
              </a:rPr>
              <a:t>d'arrêt</a:t>
            </a:r>
            <a:r>
              <a:rPr lang="en-US" sz="1100" b="1" dirty="0">
                <a:solidFill>
                  <a:schemeClr val="accent4"/>
                </a:solidFill>
              </a:rPr>
              <a:t> </a:t>
            </a:r>
            <a:r>
              <a:rPr lang="en-US" sz="1100" b="1" dirty="0" err="1">
                <a:solidFill>
                  <a:schemeClr val="accent4"/>
                </a:solidFill>
              </a:rPr>
              <a:t>en</a:t>
            </a:r>
            <a:r>
              <a:rPr lang="en-US" sz="1100" b="1" dirty="0">
                <a:solidFill>
                  <a:schemeClr val="accent4"/>
                </a:solidFill>
              </a:rPr>
              <a:t> </a:t>
            </a:r>
            <a:r>
              <a:rPr lang="en-US" sz="1100" b="1" dirty="0" err="1">
                <a:solidFill>
                  <a:schemeClr val="accent4"/>
                </a:solidFill>
              </a:rPr>
              <a:t>moins</a:t>
            </a:r>
            <a:r>
              <a:rPr lang="en-US" sz="1100" b="1" dirty="0">
                <a:solidFill>
                  <a:schemeClr val="accent4"/>
                </a:solidFill>
              </a:rPr>
              <a:t> avec un </a:t>
            </a:r>
            <a:r>
              <a:rPr lang="en-US" sz="1100" b="1" dirty="0" err="1">
                <a:solidFill>
                  <a:schemeClr val="accent4"/>
                </a:solidFill>
              </a:rPr>
              <a:t>seul</a:t>
            </a:r>
            <a:r>
              <a:rPr lang="en-US" sz="1100" b="1" dirty="0">
                <a:solidFill>
                  <a:schemeClr val="accent4"/>
                </a:solidFill>
              </a:rPr>
              <a:t> </a:t>
            </a:r>
            <a:r>
              <a:rPr lang="en-US" sz="1100" b="1" dirty="0" err="1">
                <a:solidFill>
                  <a:schemeClr val="accent4"/>
                </a:solidFill>
              </a:rPr>
              <a:t>opérateur</a:t>
            </a:r>
            <a:endParaRPr lang="en-US" sz="1100" b="1" dirty="0">
              <a:solidFill>
                <a:schemeClr val="accent4"/>
              </a:solidFill>
            </a:endParaRPr>
          </a:p>
          <a:p>
            <a:pPr>
              <a:spcBef>
                <a:spcPts val="300"/>
              </a:spcBef>
              <a:buClr>
                <a:schemeClr val="folHlink"/>
              </a:buClr>
              <a:buFont typeface="Wingdings" pitchFamily="2" charset="2"/>
              <a:buChar char="§"/>
            </a:pPr>
            <a:r>
              <a:rPr lang="en-US" sz="1100" dirty="0" err="1"/>
              <a:t>Optimisation</a:t>
            </a:r>
            <a:r>
              <a:rPr lang="en-US" sz="1100" dirty="0"/>
              <a:t> des </a:t>
            </a:r>
            <a:r>
              <a:rPr lang="en-US" sz="1100" dirty="0" err="1"/>
              <a:t>coûts</a:t>
            </a:r>
            <a:r>
              <a:rPr lang="en-US" sz="1100" dirty="0"/>
              <a:t> : </a:t>
            </a:r>
            <a:r>
              <a:rPr lang="en-US" sz="1100" dirty="0" err="1"/>
              <a:t>meilleur</a:t>
            </a:r>
            <a:r>
              <a:rPr lang="en-US" sz="1100" dirty="0"/>
              <a:t> TCO grâce à </a:t>
            </a:r>
            <a:r>
              <a:rPr lang="en-US" sz="1100" dirty="0" err="1"/>
              <a:t>une</a:t>
            </a:r>
            <a:r>
              <a:rPr lang="en-US" sz="1100" dirty="0"/>
              <a:t> </a:t>
            </a:r>
            <a:r>
              <a:rPr lang="en-US" sz="1100" dirty="0" err="1"/>
              <a:t>réduction</a:t>
            </a:r>
            <a:r>
              <a:rPr lang="en-US" sz="1100" dirty="0"/>
              <a:t> des </a:t>
            </a:r>
            <a:r>
              <a:rPr lang="en-US" sz="1100" dirty="0" err="1"/>
              <a:t>arrêts</a:t>
            </a:r>
            <a:r>
              <a:rPr lang="en-US" sz="1100" dirty="0"/>
              <a:t> machine</a:t>
            </a:r>
          </a:p>
          <a:p>
            <a:pPr>
              <a:spcBef>
                <a:spcPts val="300"/>
              </a:spcBef>
              <a:buClr>
                <a:schemeClr val="folHlink"/>
              </a:buClr>
              <a:buFont typeface="Wingdings" pitchFamily="2" charset="2"/>
              <a:buChar char="§"/>
            </a:pPr>
            <a:r>
              <a:rPr lang="en-US" sz="1100" dirty="0" err="1"/>
              <a:t>Sécurité</a:t>
            </a:r>
            <a:r>
              <a:rPr lang="en-US" sz="1100" dirty="0"/>
              <a:t> : </a:t>
            </a:r>
            <a:r>
              <a:rPr lang="en-US" sz="1100" dirty="0" err="1"/>
              <a:t>Système</a:t>
            </a:r>
            <a:r>
              <a:rPr lang="en-US" sz="1100" dirty="0"/>
              <a:t> semi-</a:t>
            </a:r>
            <a:r>
              <a:rPr lang="en-US" sz="1100" dirty="0" err="1"/>
              <a:t>automatique</a:t>
            </a:r>
            <a:r>
              <a:rPr lang="en-US" sz="1100" dirty="0"/>
              <a:t> </a:t>
            </a:r>
            <a:r>
              <a:rPr lang="en-US" sz="1100" dirty="0" err="1"/>
              <a:t>nécessitant</a:t>
            </a:r>
            <a:r>
              <a:rPr lang="en-US" sz="1100" dirty="0"/>
              <a:t> </a:t>
            </a:r>
            <a:r>
              <a:rPr lang="en-US" sz="1100" dirty="0" err="1"/>
              <a:t>moins</a:t>
            </a:r>
            <a:r>
              <a:rPr lang="en-US" sz="1100" dirty="0"/>
              <a:t> </a:t>
            </a:r>
            <a:r>
              <a:rPr lang="en-US" sz="1100" dirty="0" err="1"/>
              <a:t>d'opérations</a:t>
            </a:r>
            <a:r>
              <a:rPr lang="en-US" sz="1100" dirty="0"/>
              <a:t> </a:t>
            </a:r>
            <a:r>
              <a:rPr lang="en-US" sz="1100" dirty="0" err="1"/>
              <a:t>manuelles</a:t>
            </a:r>
            <a:endParaRPr lang="en-US" sz="1100" dirty="0"/>
          </a:p>
          <a:p>
            <a:pPr>
              <a:spcBef>
                <a:spcPts val="300"/>
              </a:spcBef>
              <a:buClr>
                <a:schemeClr val="folHlink"/>
              </a:buClr>
              <a:buFont typeface="Wingdings" pitchFamily="2" charset="2"/>
              <a:buChar char="§"/>
            </a:pPr>
            <a:r>
              <a:rPr lang="en-US" sz="1100" dirty="0" err="1"/>
              <a:t>Simplicité</a:t>
            </a:r>
            <a:r>
              <a:rPr lang="en-US" sz="1100" dirty="0"/>
              <a:t> et </a:t>
            </a:r>
            <a:r>
              <a:rPr lang="en-US" sz="1100" dirty="0" err="1"/>
              <a:t>ergonomie</a:t>
            </a:r>
            <a:r>
              <a:rPr lang="en-US" sz="1100" dirty="0"/>
              <a:t> : </a:t>
            </a:r>
            <a:r>
              <a:rPr lang="en-US" sz="1100" dirty="0" err="1"/>
              <a:t>opérations</a:t>
            </a:r>
            <a:r>
              <a:rPr lang="en-US" sz="1100" dirty="0"/>
              <a:t> sans </a:t>
            </a:r>
            <a:r>
              <a:rPr lang="en-US" sz="1100" dirty="0" err="1"/>
              <a:t>outil</a:t>
            </a:r>
            <a:r>
              <a:rPr lang="en-US" sz="1100" dirty="0"/>
              <a:t> et </a:t>
            </a:r>
            <a:r>
              <a:rPr lang="en-US" sz="1100" dirty="0" err="1"/>
              <a:t>pièces</a:t>
            </a:r>
            <a:r>
              <a:rPr lang="en-US" sz="1100" dirty="0"/>
              <a:t> </a:t>
            </a:r>
            <a:r>
              <a:rPr lang="en-US" sz="1100" dirty="0" err="1"/>
              <a:t>facilement</a:t>
            </a:r>
            <a:r>
              <a:rPr lang="en-US" sz="1100" dirty="0"/>
              <a:t> </a:t>
            </a:r>
            <a:r>
              <a:rPr lang="en-US" sz="1100" dirty="0" err="1"/>
              <a:t>accessibles</a:t>
            </a:r>
            <a:endParaRPr lang="en-US" sz="1100" dirty="0"/>
          </a:p>
        </p:txBody>
      </p:sp>
      <p:sp>
        <p:nvSpPr>
          <p:cNvPr id="19" name="Rectangle 14">
            <a:extLst>
              <a:ext uri="{FF2B5EF4-FFF2-40B4-BE49-F238E27FC236}">
                <a16:creationId xmlns:a16="http://schemas.microsoft.com/office/drawing/2014/main" id="{06905B02-D44D-49E3-ABF8-0719A2F366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34935" y="2190750"/>
            <a:ext cx="3889375" cy="186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82563" indent="-1825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>
              <a:spcBef>
                <a:spcPts val="3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US" sz="1100" dirty="0"/>
              <a:t>Le </a:t>
            </a:r>
            <a:r>
              <a:rPr lang="en-US" sz="1100" dirty="0" err="1"/>
              <a:t>système</a:t>
            </a:r>
            <a:r>
              <a:rPr lang="en-US" sz="1100" dirty="0"/>
              <a:t> </a:t>
            </a:r>
            <a:r>
              <a:rPr lang="en-US" sz="1100" dirty="0" err="1"/>
              <a:t>breveté</a:t>
            </a:r>
            <a:r>
              <a:rPr lang="en-US" sz="1100" dirty="0"/>
              <a:t> Bottle Switch™ de Sidel </a:t>
            </a:r>
            <a:r>
              <a:rPr lang="en-US" sz="1100" dirty="0" err="1"/>
              <a:t>améliore</a:t>
            </a:r>
            <a:r>
              <a:rPr lang="en-US" sz="1100" dirty="0"/>
              <a:t> la </a:t>
            </a:r>
            <a:r>
              <a:rPr lang="en-US" sz="1100" dirty="0" err="1"/>
              <a:t>flexibilité</a:t>
            </a:r>
            <a:r>
              <a:rPr lang="en-US" sz="1100" dirty="0"/>
              <a:t> de la </a:t>
            </a:r>
            <a:r>
              <a:rPr lang="en-US" sz="1100" dirty="0" err="1"/>
              <a:t>souffleuse</a:t>
            </a:r>
            <a:r>
              <a:rPr lang="en-US" sz="1100" dirty="0"/>
              <a:t> </a:t>
            </a:r>
            <a:r>
              <a:rPr lang="en-US" sz="1100" dirty="0" err="1"/>
              <a:t>en</a:t>
            </a:r>
            <a:r>
              <a:rPr lang="en-US" sz="1100" dirty="0"/>
              <a:t> </a:t>
            </a:r>
            <a:r>
              <a:rPr lang="en-US" sz="1100" dirty="0" err="1"/>
              <a:t>réduisant</a:t>
            </a:r>
            <a:r>
              <a:rPr lang="en-US" sz="1100" dirty="0"/>
              <a:t> le temps de </a:t>
            </a:r>
            <a:r>
              <a:rPr lang="en-US" sz="1100" dirty="0" err="1"/>
              <a:t>changement</a:t>
            </a:r>
            <a:r>
              <a:rPr lang="en-US" sz="1100" dirty="0"/>
              <a:t> du </a:t>
            </a:r>
            <a:r>
              <a:rPr lang="en-US" sz="1100" dirty="0" err="1"/>
              <a:t>moule</a:t>
            </a:r>
            <a:r>
              <a:rPr lang="en-US" sz="1100" dirty="0"/>
              <a:t> à </a:t>
            </a:r>
            <a:r>
              <a:rPr lang="en-US" sz="1100" dirty="0" err="1"/>
              <a:t>moins</a:t>
            </a:r>
            <a:r>
              <a:rPr lang="en-US" sz="1100" dirty="0"/>
              <a:t> </a:t>
            </a:r>
            <a:r>
              <a:rPr lang="en-US" sz="1100" dirty="0" err="1"/>
              <a:t>d'une</a:t>
            </a:r>
            <a:r>
              <a:rPr lang="en-US" sz="1100" dirty="0"/>
              <a:t> minute, </a:t>
            </a:r>
            <a:r>
              <a:rPr lang="en-US" sz="1100" dirty="0" err="1"/>
              <a:t>ce</a:t>
            </a:r>
            <a:r>
              <a:rPr lang="en-US" sz="1100" dirty="0"/>
              <a:t> qui </a:t>
            </a:r>
            <a:r>
              <a:rPr lang="en-US" sz="1100" dirty="0" err="1"/>
              <a:t>permet</a:t>
            </a:r>
            <a:r>
              <a:rPr lang="en-US" sz="1100" dirty="0"/>
              <a:t> de </a:t>
            </a:r>
            <a:r>
              <a:rPr lang="en-US" sz="1100" dirty="0" err="1"/>
              <a:t>diminuer</a:t>
            </a:r>
            <a:r>
              <a:rPr lang="en-US" sz="1100" dirty="0"/>
              <a:t> de </a:t>
            </a:r>
            <a:r>
              <a:rPr lang="en-US" sz="1100" dirty="0" err="1"/>
              <a:t>moitié</a:t>
            </a:r>
            <a:r>
              <a:rPr lang="en-US" sz="1100" dirty="0"/>
              <a:t> les temps </a:t>
            </a:r>
            <a:r>
              <a:rPr lang="en-US" sz="1100" dirty="0" err="1"/>
              <a:t>d'arrêt</a:t>
            </a:r>
            <a:r>
              <a:rPr lang="en-US" sz="1100" dirty="0"/>
              <a:t>. </a:t>
            </a:r>
            <a:r>
              <a:rPr lang="en-US" sz="1100" dirty="0" err="1"/>
              <a:t>Cette</a:t>
            </a:r>
            <a:r>
              <a:rPr lang="en-US" sz="1100" dirty="0"/>
              <a:t> solution semi-</a:t>
            </a:r>
            <a:r>
              <a:rPr lang="en-US" sz="1100" dirty="0" err="1"/>
              <a:t>automatique</a:t>
            </a:r>
            <a:r>
              <a:rPr lang="en-US" sz="1100" dirty="0"/>
              <a:t> </a:t>
            </a:r>
            <a:r>
              <a:rPr lang="en-US" sz="1100" dirty="0" err="1"/>
              <a:t>est</a:t>
            </a:r>
            <a:r>
              <a:rPr lang="en-US" sz="1100" dirty="0"/>
              <a:t> facile </a:t>
            </a:r>
            <a:r>
              <a:rPr lang="en-US" sz="1100" dirty="0" err="1"/>
              <a:t>d'utilisation</a:t>
            </a:r>
            <a:r>
              <a:rPr lang="en-US" sz="1100" dirty="0"/>
              <a:t> pour les </a:t>
            </a:r>
            <a:r>
              <a:rPr lang="en-US" sz="1100" dirty="0" err="1"/>
              <a:t>opérateurs</a:t>
            </a:r>
            <a:r>
              <a:rPr lang="en-US" sz="1100" dirty="0"/>
              <a:t> et ne </a:t>
            </a:r>
            <a:r>
              <a:rPr lang="en-US" sz="1100" dirty="0" err="1"/>
              <a:t>nécessite</a:t>
            </a:r>
            <a:r>
              <a:rPr lang="en-US" sz="1100" dirty="0"/>
              <a:t> </a:t>
            </a:r>
            <a:r>
              <a:rPr lang="en-US" sz="1100" dirty="0" err="1"/>
              <a:t>aucun</a:t>
            </a:r>
            <a:r>
              <a:rPr lang="en-US" sz="1100" dirty="0"/>
              <a:t> </a:t>
            </a:r>
            <a:r>
              <a:rPr lang="en-US" sz="1100" dirty="0" err="1"/>
              <a:t>outil</a:t>
            </a:r>
            <a:r>
              <a:rPr lang="en-US" sz="1100" dirty="0"/>
              <a:t>.</a:t>
            </a:r>
            <a:endParaRPr lang="fr-FR" sz="1100" dirty="0">
              <a:solidFill>
                <a:srgbClr val="000000"/>
              </a:solidFill>
            </a:endParaRPr>
          </a:p>
          <a:p>
            <a:pPr lvl="0">
              <a:spcBef>
                <a:spcPts val="3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US" sz="1100" dirty="0">
                <a:solidFill>
                  <a:srgbClr val="000000"/>
                </a:solidFill>
              </a:rPr>
              <a:t>Le Bottle Switch™  is </a:t>
            </a:r>
            <a:r>
              <a:rPr lang="en-US" sz="1100" dirty="0" err="1">
                <a:solidFill>
                  <a:srgbClr val="000000"/>
                </a:solidFill>
              </a:rPr>
              <a:t>décliné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en</a:t>
            </a:r>
            <a:r>
              <a:rPr lang="en-US" sz="1100" dirty="0">
                <a:solidFill>
                  <a:srgbClr val="000000"/>
                </a:solidFill>
              </a:rPr>
              <a:t> 5 packs pour </a:t>
            </a:r>
            <a:r>
              <a:rPr lang="en-US" sz="1100" dirty="0" err="1">
                <a:solidFill>
                  <a:srgbClr val="000000"/>
                </a:solidFill>
              </a:rPr>
              <a:t>répondre</a:t>
            </a:r>
            <a:r>
              <a:rPr lang="en-US" sz="1100" dirty="0">
                <a:solidFill>
                  <a:srgbClr val="000000"/>
                </a:solidFill>
              </a:rPr>
              <a:t> aux </a:t>
            </a:r>
            <a:r>
              <a:rPr lang="en-US" sz="1100" dirty="0" err="1">
                <a:solidFill>
                  <a:srgbClr val="000000"/>
                </a:solidFill>
              </a:rPr>
              <a:t>besoins</a:t>
            </a:r>
            <a:r>
              <a:rPr lang="en-US" sz="1100" dirty="0">
                <a:solidFill>
                  <a:srgbClr val="000000"/>
                </a:solidFill>
              </a:rPr>
              <a:t> du client.</a:t>
            </a:r>
          </a:p>
          <a:p>
            <a:pPr lvl="0">
              <a:spcBef>
                <a:spcPts val="300"/>
              </a:spcBef>
              <a:buClr>
                <a:schemeClr val="folHlink"/>
              </a:buClr>
              <a:buFont typeface="Wingdings" pitchFamily="2" charset="2"/>
              <a:buChar char="§"/>
              <a:defRPr/>
            </a:pPr>
            <a:r>
              <a:rPr lang="en-US" sz="1100" dirty="0"/>
              <a:t>Le Pack 2 </a:t>
            </a:r>
            <a:r>
              <a:rPr lang="en-US" sz="1100" dirty="0" err="1"/>
              <a:t>contient</a:t>
            </a:r>
            <a:r>
              <a:rPr lang="en-US" sz="1100" dirty="0"/>
              <a:t> </a:t>
            </a:r>
            <a:r>
              <a:rPr lang="en-US" sz="1100" dirty="0" err="1"/>
              <a:t>une</a:t>
            </a:r>
            <a:r>
              <a:rPr lang="en-US" sz="1100" dirty="0"/>
              <a:t> solution de </a:t>
            </a:r>
            <a:r>
              <a:rPr lang="en-US" sz="1100" dirty="0" err="1"/>
              <a:t>changement</a:t>
            </a:r>
            <a:r>
              <a:rPr lang="en-US" sz="1100" dirty="0"/>
              <a:t> de format de corps de </a:t>
            </a:r>
            <a:r>
              <a:rPr lang="en-US" sz="1100" dirty="0" err="1"/>
              <a:t>moule</a:t>
            </a:r>
            <a:r>
              <a:rPr lang="en-US" sz="11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0343078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ARTICULATE_SLIDE_COUNT" val="13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LIOMT">
  <a:themeElements>
    <a:clrScheme name="Sidel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AD38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EN-modele-new.potx" id="{63F86F24-1EED-41D3-90E6-59487835C019}" vid="{E4DD9F58-C7BE-4ED2-AAEB-88540AD62E8F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NewSidel_Template_4x3_v10_FINAL</Template>
  <TotalTime>28</TotalTime>
  <Words>147</Words>
  <Application>Microsoft Office PowerPoint</Application>
  <PresentationFormat>On-screen Show (4:3)</PresentationFormat>
  <Paragraphs>32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MS PGothic</vt:lpstr>
      <vt:lpstr>Arial</vt:lpstr>
      <vt:lpstr>Wingdings</vt:lpstr>
      <vt:lpstr>LIOMT</vt:lpstr>
      <vt:lpstr>think-cell Folie</vt:lpstr>
      <vt:lpstr>Réduction sensible des temps de changement de format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Improve your equipment efficiency by implementing the autonomous maintenance principles</dc:title>
  <dc:creator>Sorega, Dan</dc:creator>
  <cp:lastModifiedBy>Sorega, Dan</cp:lastModifiedBy>
  <cp:revision>18</cp:revision>
  <dcterms:created xsi:type="dcterms:W3CDTF">2017-06-28T07:21:44Z</dcterms:created>
  <dcterms:modified xsi:type="dcterms:W3CDTF">2021-05-03T08:15:43Z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e35bb0a3-90cf-41a8-939e-500b35438edf_Enabled">
    <vt:lpwstr>True</vt:lpwstr>
  </property>
  <property fmtid="{D5CDD505-2E9C-101B-9397-08002B2CF9AE}" pid="5" name="MSIP_Label_e35bb0a3-90cf-41a8-939e-500b35438edf_SiteId">
    <vt:lpwstr>2390cbd1-e663-4321-bc93-ba298637ce52</vt:lpwstr>
  </property>
  <property fmtid="{D5CDD505-2E9C-101B-9397-08002B2CF9AE}" pid="6" name="MSIP_Label_e35bb0a3-90cf-41a8-939e-500b35438edf_Owner">
    <vt:lpwstr>107200@sidel.com</vt:lpwstr>
  </property>
  <property fmtid="{D5CDD505-2E9C-101B-9397-08002B2CF9AE}" pid="7" name="MSIP_Label_e35bb0a3-90cf-41a8-939e-500b35438edf_SetDate">
    <vt:lpwstr>2018-04-10T13:45:49.9530240+02:00</vt:lpwstr>
  </property>
  <property fmtid="{D5CDD505-2E9C-101B-9397-08002B2CF9AE}" pid="8" name="MSIP_Label_e35bb0a3-90cf-41a8-939e-500b35438edf_Name">
    <vt:lpwstr>Sidel-Confidential</vt:lpwstr>
  </property>
  <property fmtid="{D5CDD505-2E9C-101B-9397-08002B2CF9AE}" pid="9" name="MSIP_Label_e35bb0a3-90cf-41a8-939e-500b35438edf_Application">
    <vt:lpwstr>Microsoft Azure Information Protection</vt:lpwstr>
  </property>
  <property fmtid="{D5CDD505-2E9C-101B-9397-08002B2CF9AE}" pid="10" name="MSIP_Label_e35bb0a3-90cf-41a8-939e-500b35438edf_Extended_MSFT_Method">
    <vt:lpwstr>Automatic</vt:lpwstr>
  </property>
  <property fmtid="{D5CDD505-2E9C-101B-9397-08002B2CF9AE}" pid="11" name="MSIP_Label_94480757-a570-4f64-84e7-c5b3ffe9d573_Enabled">
    <vt:lpwstr>true</vt:lpwstr>
  </property>
  <property fmtid="{D5CDD505-2E9C-101B-9397-08002B2CF9AE}" pid="12" name="MSIP_Label_94480757-a570-4f64-84e7-c5b3ffe9d573_SetDate">
    <vt:lpwstr>2021-05-03T08:15:43Z</vt:lpwstr>
  </property>
  <property fmtid="{D5CDD505-2E9C-101B-9397-08002B2CF9AE}" pid="13" name="MSIP_Label_94480757-a570-4f64-84e7-c5b3ffe9d573_Method">
    <vt:lpwstr>Standard</vt:lpwstr>
  </property>
  <property fmtid="{D5CDD505-2E9C-101B-9397-08002B2CF9AE}" pid="14" name="MSIP_Label_94480757-a570-4f64-84e7-c5b3ffe9d573_Name">
    <vt:lpwstr>General</vt:lpwstr>
  </property>
  <property fmtid="{D5CDD505-2E9C-101B-9397-08002B2CF9AE}" pid="15" name="MSIP_Label_94480757-a570-4f64-84e7-c5b3ffe9d573_SiteId">
    <vt:lpwstr>2390cbd1-e663-4321-bc93-ba298637ce52</vt:lpwstr>
  </property>
  <property fmtid="{D5CDD505-2E9C-101B-9397-08002B2CF9AE}" pid="16" name="MSIP_Label_94480757-a570-4f64-84e7-c5b3ffe9d573_ActionId">
    <vt:lpwstr/>
  </property>
  <property fmtid="{D5CDD505-2E9C-101B-9397-08002B2CF9AE}" pid="17" name="MSIP_Label_94480757-a570-4f64-84e7-c5b3ffe9d573_ContentBits">
    <vt:lpwstr>2</vt:lpwstr>
  </property>
</Properties>
</file>