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3"/>
  </p:notesMasterIdLst>
  <p:handoutMasterIdLst>
    <p:handoutMasterId r:id="rId4"/>
  </p:handoutMasterIdLst>
  <p:sldIdLst>
    <p:sldId id="328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03/05/2021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4475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 May 2021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5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05B54C77-AFC4-4817-BC6A-D43B6236F17F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9524898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4">
            <a:extLst>
              <a:ext uri="{FF2B5EF4-FFF2-40B4-BE49-F238E27FC236}">
                <a16:creationId xmlns:a16="http://schemas.microsoft.com/office/drawing/2014/main" id="{24E66DCB-997E-4A3F-A556-D26C535BDC91}"/>
              </a:ext>
            </a:extLst>
          </p:cNvPr>
          <p:cNvGrpSpPr>
            <a:grpSpLocks/>
          </p:cNvGrpSpPr>
          <p:nvPr/>
        </p:nvGrpSpPr>
        <p:grpSpPr bwMode="auto">
          <a:xfrm>
            <a:off x="647700" y="1803400"/>
            <a:ext cx="7991475" cy="4043363"/>
            <a:chOff x="647700" y="1803400"/>
            <a:chExt cx="7991475" cy="4043363"/>
          </a:xfrm>
        </p:grpSpPr>
        <p:sp>
          <p:nvSpPr>
            <p:cNvPr id="21" name="Rechteck 3">
              <a:extLst>
                <a:ext uri="{FF2B5EF4-FFF2-40B4-BE49-F238E27FC236}">
                  <a16:creationId xmlns:a16="http://schemas.microsoft.com/office/drawing/2014/main" id="{BF17FCFA-6A78-44B2-B3E5-AE0CC0AC8779}"/>
                </a:ext>
              </a:extLst>
            </p:cNvPr>
            <p:cNvSpPr/>
            <p:nvPr/>
          </p:nvSpPr>
          <p:spPr>
            <a:xfrm>
              <a:off x="647700" y="1803400"/>
              <a:ext cx="3889375" cy="390525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</a:rPr>
                <a:t>VALOR E VANTAGENS</a:t>
              </a:r>
              <a:endParaRPr lang="pt-BR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22" name="Rechteck 4">
              <a:extLst>
                <a:ext uri="{FF2B5EF4-FFF2-40B4-BE49-F238E27FC236}">
                  <a16:creationId xmlns:a16="http://schemas.microsoft.com/office/drawing/2014/main" id="{9D8CBD0D-3678-4381-B549-7B4AB3642785}"/>
                </a:ext>
              </a:extLst>
            </p:cNvPr>
            <p:cNvSpPr>
              <a:spLocks/>
            </p:cNvSpPr>
            <p:nvPr/>
          </p:nvSpPr>
          <p:spPr>
            <a:xfrm>
              <a:off x="647700" y="2193925"/>
              <a:ext cx="3889375" cy="36528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182563" indent="-1825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ct val="45000"/>
                </a:spcBef>
                <a:spcAft>
                  <a:spcPts val="0"/>
                </a:spcAft>
                <a:buClr>
                  <a:srgbClr val="E64B00"/>
                </a:buClr>
                <a:buFont typeface="Wingdings" pitchFamily="2" charset="2"/>
                <a:buChar char="§"/>
                <a:defRPr/>
              </a:pPr>
              <a:endParaRPr lang="de-CH" altLang="fr-FR" sz="1050" dirty="0">
                <a:solidFill>
                  <a:srgbClr val="000000"/>
                </a:solidFill>
                <a:ea typeface="MS PGothic" pitchFamily="34" charset="-128"/>
                <a:cs typeface="MS PGothic" pitchFamily="34" charset="-128"/>
              </a:endParaRPr>
            </a:p>
          </p:txBody>
        </p:sp>
        <p:sp>
          <p:nvSpPr>
            <p:cNvPr id="23" name="Rechteck 11">
              <a:extLst>
                <a:ext uri="{FF2B5EF4-FFF2-40B4-BE49-F238E27FC236}">
                  <a16:creationId xmlns:a16="http://schemas.microsoft.com/office/drawing/2014/main" id="{A948127F-572E-4A77-9D48-F0ACD64AB9CD}"/>
                </a:ext>
              </a:extLst>
            </p:cNvPr>
            <p:cNvSpPr/>
            <p:nvPr/>
          </p:nvSpPr>
          <p:spPr>
            <a:xfrm>
              <a:off x="4749800" y="1803400"/>
              <a:ext cx="3889375" cy="390525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 marL="190500" indent="-19050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</a:rPr>
                <a:t>DESCRIÇÃO</a:t>
              </a:r>
              <a:endParaRPr lang="pt-BR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24" name="Rechteck 12">
              <a:extLst>
                <a:ext uri="{FF2B5EF4-FFF2-40B4-BE49-F238E27FC236}">
                  <a16:creationId xmlns:a16="http://schemas.microsoft.com/office/drawing/2014/main" id="{BDB9FA0C-ED39-425D-B967-7793B622D681}"/>
                </a:ext>
              </a:extLst>
            </p:cNvPr>
            <p:cNvSpPr>
              <a:spLocks/>
            </p:cNvSpPr>
            <p:nvPr/>
          </p:nvSpPr>
          <p:spPr>
            <a:xfrm>
              <a:off x="4749800" y="2193925"/>
              <a:ext cx="3889375" cy="36528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182563" indent="-182563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Pct val="100000"/>
                <a:buFont typeface="Wingdings" pitchFamily="2" charset="2"/>
                <a:buChar char="§"/>
                <a:defRPr/>
              </a:pPr>
              <a:endParaRPr lang="de-CH" altLang="fr-FR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9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 dirty="0"/>
              <a:t>Diminuição importante do tempo de mudança de formato</a:t>
            </a:r>
            <a:endParaRPr lang="pt-BR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1885" y="1506557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dirty="0"/>
              <a:t>Bottle Switch™ </a:t>
            </a:r>
            <a:r>
              <a:rPr lang="fr-FR" dirty="0"/>
              <a:t>Universal </a:t>
            </a:r>
            <a:r>
              <a:rPr dirty="0"/>
              <a:t>– Pack 2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Valor: Flexibilidade</a:t>
            </a:r>
          </a:p>
          <a:p>
            <a:pPr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Equipamento: Sopradoras Universal (MM GM TM), </a:t>
            </a:r>
            <a:r>
              <a:rPr lang="pt-PT" altLang="fr-FR" sz="800" kern="0" dirty="0">
                <a:solidFill>
                  <a:srgbClr val="000000"/>
                </a:solidFill>
                <a:latin typeface="Arial"/>
              </a:rPr>
              <a:t>para as máquinas de RH, RFQ obrigatório</a:t>
            </a:r>
            <a:r>
              <a:rPr lang="en-US" sz="800" kern="0" dirty="0">
                <a:solidFill>
                  <a:srgbClr val="000000"/>
                </a:solidFill>
                <a:latin typeface="Arial"/>
              </a:rPr>
              <a:t> </a:t>
            </a:r>
            <a:endParaRPr lang="pt-BR" sz="800" kern="0" dirty="0">
              <a:solidFill>
                <a:srgbClr val="000000"/>
              </a:solidFill>
              <a:latin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Catálogo código: 1003P2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79" t="6013" r="10979" b="6013"/>
          <a:stretch/>
        </p:blipFill>
        <p:spPr bwMode="auto">
          <a:xfrm>
            <a:off x="5860330" y="4246719"/>
            <a:ext cx="1703815" cy="1378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5" name="Group 84"/>
          <p:cNvGraphicFramePr>
            <a:graphicFrameLocks noGrp="1"/>
          </p:cNvGraphicFramePr>
          <p:nvPr>
            <p:extLst/>
          </p:nvPr>
        </p:nvGraphicFramePr>
        <p:xfrm>
          <a:off x="719572" y="4223476"/>
          <a:ext cx="3758339" cy="1401768"/>
        </p:xfrm>
        <a:graphic>
          <a:graphicData uri="http://schemas.openxmlformats.org/drawingml/2006/table">
            <a:tbl>
              <a:tblPr/>
              <a:tblGrid>
                <a:gridCol w="2064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9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0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5512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Tempo de troca de formato</a:t>
                      </a:r>
                      <a:endParaRPr kumimoji="0" lang="pt-BR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Sem Troca Garrafa</a:t>
                      </a:r>
                      <a:endParaRPr kumimoji="0" lang="pt-BR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Com Pack 2 Troca Garrafa</a:t>
                      </a:r>
                      <a:endParaRPr kumimoji="0" lang="pt-BR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Tempo necessário por estação (segundos)</a:t>
                      </a:r>
                      <a:endParaRPr kumimoji="0" lang="pt-BR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221</a:t>
                      </a:r>
                      <a:endParaRPr kumimoji="0" lang="pt-BR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123</a:t>
                      </a:r>
                      <a:endParaRPr kumimoji="0" lang="pt-BR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Tempo necessário por estação (minutos e segundos)</a:t>
                      </a:r>
                      <a:endParaRPr kumimoji="0" lang="pt-BR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min 41 seg</a:t>
                      </a:r>
                      <a:endParaRPr kumimoji="0" lang="pt-BR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min 03 seg</a:t>
                      </a:r>
                      <a:endParaRPr kumimoji="0" lang="pt-BR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Exemplo paara uma SBO 20 (min e seg)</a:t>
                      </a:r>
                      <a:endParaRPr kumimoji="0" lang="pt-BR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73 min 40 seg</a:t>
                      </a:r>
                      <a:endParaRPr kumimoji="0" lang="pt-BR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 min</a:t>
                      </a:r>
                      <a:endParaRPr kumimoji="0" lang="pt-BR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Ganho em minutos vs standard  </a:t>
                      </a:r>
                      <a:endParaRPr kumimoji="0" lang="pt-BR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endParaRPr kumimoji="0" lang="pt-BR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charset="0"/>
                        </a:rPr>
                        <a:t>32 min 40 seg</a:t>
                      </a:r>
                      <a:endParaRPr kumimoji="0" lang="pt-BR" altLang="fr-F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Pessoas necessárias</a:t>
                      </a:r>
                      <a:endParaRPr kumimoji="0" lang="pt-BR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pt-BR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pt-BR" altLang="fr-F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C643D512-B8DD-4E90-A48B-13C178A9DE25}"/>
              </a:ext>
            </a:extLst>
          </p:cNvPr>
          <p:cNvSpPr/>
          <p:nvPr/>
        </p:nvSpPr>
        <p:spPr>
          <a:xfrm>
            <a:off x="642938" y="2233613"/>
            <a:ext cx="3889375" cy="18697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182563" indent="-182563">
              <a:spcBef>
                <a:spcPts val="3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pt-BR" sz="1200" dirty="0"/>
              <a:t>Eficiência: </a:t>
            </a:r>
            <a:r>
              <a:rPr lang="pt-BR" sz="1200" b="1" dirty="0">
                <a:solidFill>
                  <a:schemeClr val="accent4"/>
                </a:solidFill>
              </a:rPr>
              <a:t>50% Menos de paradas da máquina com um único operador</a:t>
            </a:r>
          </a:p>
          <a:p>
            <a:pPr marL="182563" indent="-182563"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Font typeface="Wingdings" pitchFamily="2" charset="2"/>
              <a:buChar char="§"/>
            </a:pPr>
            <a:r>
              <a:rPr lang="pt-BR" sz="1200" dirty="0"/>
              <a:t>Otimização de custos Menos paradas significa </a:t>
            </a:r>
            <a:br>
              <a:rPr lang="pt-BR" sz="1200" dirty="0"/>
            </a:br>
            <a:r>
              <a:rPr lang="pt-BR" sz="1200" dirty="0"/>
              <a:t>melhor TCO</a:t>
            </a:r>
          </a:p>
          <a:p>
            <a:pPr marL="182563" indent="-182563"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Font typeface="Wingdings" pitchFamily="2" charset="2"/>
              <a:buChar char="§"/>
            </a:pPr>
            <a:r>
              <a:rPr lang="pt-BR" sz="1200" dirty="0"/>
              <a:t>Segurança: Sistema semi-automático exigindo menos </a:t>
            </a:r>
            <a:br>
              <a:rPr lang="pt-BR" sz="1200" dirty="0"/>
            </a:br>
            <a:r>
              <a:rPr lang="pt-BR" sz="1200" dirty="0"/>
              <a:t>operações manuais</a:t>
            </a:r>
          </a:p>
          <a:p>
            <a:pPr marL="182563" indent="-182563"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Font typeface="Wingdings" pitchFamily="2" charset="2"/>
              <a:buChar char="§"/>
            </a:pPr>
            <a:r>
              <a:rPr lang="pt-BR" sz="1200" dirty="0"/>
              <a:t>Simplicidade e ergonomia: Operações sem ferramentas e melhor acesso às peças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A25BA40-6902-4AC1-B396-F535E761243A}"/>
              </a:ext>
            </a:extLst>
          </p:cNvPr>
          <p:cNvSpPr/>
          <p:nvPr/>
        </p:nvSpPr>
        <p:spPr>
          <a:xfrm>
            <a:off x="4767549" y="2209419"/>
            <a:ext cx="3889375" cy="1831271"/>
          </a:xfrm>
          <a:prstGeom prst="rect">
            <a:avLst/>
          </a:prstGeom>
        </p:spPr>
        <p:txBody>
          <a:bodyPr>
            <a:spAutoFit/>
          </a:bodyPr>
          <a:lstStyle/>
          <a:p>
            <a:pPr marL="182563" lvl="0" indent="-182563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/>
              <a:t>Sistema Bottle Switch™ </a:t>
            </a:r>
            <a:r>
              <a:rPr lang="en-US" sz="1200" dirty="0" err="1"/>
              <a:t>patenteado</a:t>
            </a:r>
            <a:r>
              <a:rPr lang="en-US" sz="1200" dirty="0"/>
              <a:t> </a:t>
            </a:r>
            <a:r>
              <a:rPr lang="en-US" sz="1200" dirty="0" err="1"/>
              <a:t>melhorando</a:t>
            </a:r>
            <a:r>
              <a:rPr lang="en-US" sz="1200" dirty="0"/>
              <a:t> a </a:t>
            </a:r>
            <a:r>
              <a:rPr lang="en-US" sz="1200" dirty="0" err="1"/>
              <a:t>flexibilidade</a:t>
            </a:r>
            <a:r>
              <a:rPr lang="en-US" sz="1200" dirty="0"/>
              <a:t> da </a:t>
            </a:r>
            <a:r>
              <a:rPr lang="en-US" sz="1200" dirty="0" err="1"/>
              <a:t>moldagem</a:t>
            </a:r>
            <a:r>
              <a:rPr lang="en-US" sz="1200" dirty="0"/>
              <a:t> por </a:t>
            </a:r>
            <a:r>
              <a:rPr lang="en-US" sz="1200" dirty="0" err="1"/>
              <a:t>sopro</a:t>
            </a:r>
            <a:r>
              <a:rPr lang="en-US" sz="1200" dirty="0"/>
              <a:t> </a:t>
            </a:r>
            <a:r>
              <a:rPr lang="en-US" sz="1200" dirty="0" err="1"/>
              <a:t>reduzindo</a:t>
            </a:r>
            <a:r>
              <a:rPr lang="en-US" sz="1200" dirty="0"/>
              <a:t> o tempo de </a:t>
            </a:r>
            <a:r>
              <a:rPr lang="en-US" sz="1200" dirty="0" err="1"/>
              <a:t>mudança</a:t>
            </a:r>
            <a:r>
              <a:rPr lang="en-US" sz="1200" dirty="0"/>
              <a:t> de </a:t>
            </a:r>
            <a:r>
              <a:rPr lang="en-US" sz="1200" dirty="0" err="1"/>
              <a:t>molde</a:t>
            </a:r>
            <a:r>
              <a:rPr lang="en-US" sz="1200" dirty="0"/>
              <a:t> para </a:t>
            </a:r>
            <a:r>
              <a:rPr lang="en-US" sz="1200" dirty="0" err="1"/>
              <a:t>menos</a:t>
            </a:r>
            <a:r>
              <a:rPr lang="en-US" sz="1200" dirty="0"/>
              <a:t> de um </a:t>
            </a:r>
            <a:r>
              <a:rPr lang="en-US" sz="1200" dirty="0" err="1"/>
              <a:t>minuto</a:t>
            </a:r>
            <a:r>
              <a:rPr lang="en-US" sz="1200" dirty="0"/>
              <a:t>, </a:t>
            </a:r>
            <a:r>
              <a:rPr lang="en-US" sz="1200" dirty="0" err="1"/>
              <a:t>ou</a:t>
            </a:r>
            <a:r>
              <a:rPr lang="en-US" sz="1200" dirty="0"/>
              <a:t> </a:t>
            </a:r>
            <a:r>
              <a:rPr lang="en-US" sz="1200" dirty="0" err="1"/>
              <a:t>seja</a:t>
            </a:r>
            <a:r>
              <a:rPr lang="en-US" sz="1200" dirty="0"/>
              <a:t> </a:t>
            </a:r>
            <a:r>
              <a:rPr lang="en-US" sz="1200" dirty="0" err="1"/>
              <a:t>metade</a:t>
            </a:r>
            <a:r>
              <a:rPr lang="en-US" sz="1200" dirty="0"/>
              <a:t> do tempo de </a:t>
            </a:r>
            <a:r>
              <a:rPr lang="en-US" sz="1200" dirty="0" err="1"/>
              <a:t>parada</a:t>
            </a:r>
            <a:r>
              <a:rPr lang="en-US" sz="1200" dirty="0"/>
              <a:t>. </a:t>
            </a:r>
            <a:r>
              <a:rPr lang="en-US" sz="1200" dirty="0" err="1"/>
              <a:t>Esta</a:t>
            </a:r>
            <a:r>
              <a:rPr lang="en-US" sz="1200" dirty="0"/>
              <a:t> </a:t>
            </a:r>
            <a:r>
              <a:rPr lang="en-US" sz="1200" dirty="0" err="1"/>
              <a:t>solução</a:t>
            </a:r>
            <a:r>
              <a:rPr lang="en-US" sz="1200" dirty="0"/>
              <a:t> semi-</a:t>
            </a:r>
            <a:r>
              <a:rPr lang="en-US" sz="1200" dirty="0" err="1"/>
              <a:t>automática</a:t>
            </a:r>
            <a:r>
              <a:rPr lang="en-US" sz="1200" dirty="0"/>
              <a:t> é </a:t>
            </a:r>
            <a:r>
              <a:rPr lang="en-US" sz="1200" dirty="0" err="1"/>
              <a:t>fácil</a:t>
            </a:r>
            <a:r>
              <a:rPr lang="en-US" sz="1200" dirty="0"/>
              <a:t> para </a:t>
            </a:r>
            <a:r>
              <a:rPr lang="en-US" sz="1200" dirty="0" err="1"/>
              <a:t>os</a:t>
            </a:r>
            <a:r>
              <a:rPr lang="en-US" sz="1200" dirty="0"/>
              <a:t> </a:t>
            </a:r>
            <a:r>
              <a:rPr lang="en-US" sz="1200" dirty="0" err="1"/>
              <a:t>operadores</a:t>
            </a:r>
            <a:r>
              <a:rPr lang="en-US" sz="1200" dirty="0"/>
              <a:t> e </a:t>
            </a:r>
            <a:r>
              <a:rPr lang="en-US" sz="1200" dirty="0" err="1"/>
              <a:t>não</a:t>
            </a:r>
            <a:r>
              <a:rPr lang="en-US" sz="1200" dirty="0"/>
              <a:t> </a:t>
            </a:r>
            <a:r>
              <a:rPr lang="en-US" sz="1200" dirty="0" err="1"/>
              <a:t>requer</a:t>
            </a:r>
            <a:r>
              <a:rPr lang="en-US" sz="1200" dirty="0"/>
              <a:t> ferramentas.</a:t>
            </a:r>
            <a:endParaRPr lang="pt-BR" sz="1200" dirty="0">
              <a:solidFill>
                <a:srgbClr val="000000"/>
              </a:solidFill>
            </a:endParaRPr>
          </a:p>
          <a:p>
            <a:pPr marL="182563" lvl="0" indent="-182563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O Bottle Switch™ é </a:t>
            </a:r>
            <a:r>
              <a:rPr lang="en-US" sz="1200" dirty="0" err="1">
                <a:solidFill>
                  <a:srgbClr val="000000"/>
                </a:solidFill>
              </a:rPr>
              <a:t>declinado</a:t>
            </a:r>
            <a:r>
              <a:rPr lang="en-US" sz="1200" dirty="0">
                <a:solidFill>
                  <a:srgbClr val="000000"/>
                </a:solidFill>
              </a:rPr>
              <a:t> </a:t>
            </a:r>
            <a:r>
              <a:rPr lang="en-US" sz="1200" dirty="0" err="1">
                <a:solidFill>
                  <a:srgbClr val="000000"/>
                </a:solidFill>
              </a:rPr>
              <a:t>em</a:t>
            </a:r>
            <a:r>
              <a:rPr lang="en-US" sz="1200" dirty="0">
                <a:solidFill>
                  <a:srgbClr val="000000"/>
                </a:solidFill>
              </a:rPr>
              <a:t> 5 packs para </a:t>
            </a:r>
            <a:r>
              <a:rPr lang="en-US" sz="1200" dirty="0" err="1">
                <a:solidFill>
                  <a:srgbClr val="000000"/>
                </a:solidFill>
              </a:rPr>
              <a:t>satisfazer</a:t>
            </a:r>
            <a:r>
              <a:rPr lang="en-US" sz="1200" dirty="0">
                <a:solidFill>
                  <a:srgbClr val="000000"/>
                </a:solidFill>
              </a:rPr>
              <a:t> as </a:t>
            </a:r>
            <a:r>
              <a:rPr lang="en-US" sz="1200" dirty="0" err="1">
                <a:solidFill>
                  <a:srgbClr val="000000"/>
                </a:solidFill>
              </a:rPr>
              <a:t>necessidades</a:t>
            </a:r>
            <a:r>
              <a:rPr lang="en-US" sz="1200" dirty="0">
                <a:solidFill>
                  <a:srgbClr val="000000"/>
                </a:solidFill>
              </a:rPr>
              <a:t> do </a:t>
            </a:r>
            <a:r>
              <a:rPr lang="en-US" sz="1200" dirty="0" err="1">
                <a:solidFill>
                  <a:srgbClr val="000000"/>
                </a:solidFill>
              </a:rPr>
              <a:t>cliente</a:t>
            </a:r>
            <a:r>
              <a:rPr lang="en-US" sz="1200" dirty="0">
                <a:solidFill>
                  <a:srgbClr val="000000"/>
                </a:solidFill>
              </a:rPr>
              <a:t>.</a:t>
            </a:r>
          </a:p>
          <a:p>
            <a:pPr marL="182563" lvl="0" indent="-182563">
              <a:spcBef>
                <a:spcPts val="300"/>
              </a:spcBef>
              <a:buClr>
                <a:schemeClr val="folHlink"/>
              </a:buClr>
              <a:buFont typeface="Wingdings" pitchFamily="2" charset="2"/>
              <a:buChar char="§"/>
              <a:defRPr/>
            </a:pPr>
            <a:r>
              <a:rPr lang="en-US" sz="1200" dirty="0"/>
              <a:t>O Pack 2 </a:t>
            </a:r>
            <a:r>
              <a:rPr lang="en-US" sz="1200" dirty="0" err="1"/>
              <a:t>contém</a:t>
            </a:r>
            <a:r>
              <a:rPr lang="en-US" sz="1200" dirty="0"/>
              <a:t> a </a:t>
            </a:r>
            <a:r>
              <a:rPr lang="en-US" sz="1200" dirty="0" err="1"/>
              <a:t>mudança</a:t>
            </a:r>
            <a:r>
              <a:rPr lang="en-US" sz="1200" dirty="0"/>
              <a:t> de </a:t>
            </a:r>
            <a:r>
              <a:rPr lang="en-US" sz="1200" dirty="0" err="1"/>
              <a:t>corpo</a:t>
            </a:r>
            <a:r>
              <a:rPr lang="en-US" sz="1200" dirty="0"/>
              <a:t> de </a:t>
            </a:r>
            <a:r>
              <a:rPr lang="en-US" sz="1200" dirty="0" err="1"/>
              <a:t>molde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89500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1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NewSidel_Template_4x3_v10_FINAL</Template>
  <TotalTime>11</TotalTime>
  <Words>202</Words>
  <Application>Microsoft Office PowerPoint</Application>
  <PresentationFormat>On-screen Show (4:3)</PresentationFormat>
  <Paragraphs>32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LIOMT</vt:lpstr>
      <vt:lpstr>think-cell Folie</vt:lpstr>
      <vt:lpstr>Diminuição importante do tempo de mudança de formato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Improve your equipment efficiency by implementing the autonomous maintenance principles</dc:title>
  <dc:creator>Sorega, Dan</dc:creator>
  <cp:lastModifiedBy>Sorega, Dan</cp:lastModifiedBy>
  <cp:revision>18</cp:revision>
  <dcterms:created xsi:type="dcterms:W3CDTF">2017-06-28T07:21:44Z</dcterms:created>
  <dcterms:modified xsi:type="dcterms:W3CDTF">2021-05-03T08:10:22Z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2018-04-10T13:45:49.9530240+02:00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2021-05-03T08:10:22Z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ActionId">
    <vt:lpwstr/>
  </property>
  <property fmtid="{D5CDD505-2E9C-101B-9397-08002B2CF9AE}" pid="17" name="MSIP_Label_94480757-a570-4f64-84e7-c5b3ffe9d573_ContentBits">
    <vt:lpwstr>2</vt:lpwstr>
  </property>
</Properties>
</file>