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3"/>
  </p:notesMasterIdLst>
  <p:handoutMasterIdLst>
    <p:handoutMasterId r:id="rId4"/>
  </p:handoutMasterIdLst>
  <p:sldIdLst>
    <p:sldId id="336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44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114" y="6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-9918"/>
    </p:cViewPr>
  </p:sorterViewPr>
  <p:notesViewPr>
    <p:cSldViewPr snapToGrid="0">
      <p:cViewPr>
        <p:scale>
          <a:sx n="125" d="100"/>
          <a:sy n="125" d="100"/>
        </p:scale>
        <p:origin x="-1932" y="20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 err="1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10/10/2019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1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24475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5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‹N°›</a:t>
            </a:fld>
            <a:endParaRPr lang="en-GB" sz="900" dirty="0">
              <a:solidFill>
                <a:schemeClr val="bg2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SidelLogoRGB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36" y="6483578"/>
            <a:ext cx="938152" cy="256947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1378446" y="6471704"/>
            <a:ext cx="5509187" cy="13849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Title,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 October 2019</a:t>
            </a:fld>
            <a:r>
              <a:rPr lang="en-GB" sz="900" b="0" i="0" u="none" strike="noStrike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accent5"/>
                </a:solidFill>
                <a:latin typeface="+mn-lt"/>
              </a:rPr>
              <a:t>[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Public / Internal / Restricted / Highly confidential]</a:t>
            </a:r>
            <a:endParaRPr lang="en-GB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73C050F4-23C8-4EAD-9502-A390F500BC23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29524898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1" name="think-cell Folie" r:id="rId4" imgW="360" imgH="360" progId="">
                  <p:embed/>
                </p:oleObj>
              </mc:Choice>
              <mc:Fallback>
                <p:oleObj name="think-cell Folie" r:id="rId4" imgW="360" imgH="360" progId="">
                  <p:embed/>
                  <p:pic>
                    <p:nvPicPr>
                      <p:cNvPr id="26" name="Objekt 2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latin typeface="FZZhunYuan-M02S"/>
                <a:cs typeface="FZZhunYuan-M02S"/>
              </a:rPr>
              <a:t>吹瓶空气回收量高达40%</a:t>
            </a:r>
            <a:endParaRPr lang="zh-CN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53633" y="1435100"/>
            <a:ext cx="7997825" cy="307975"/>
          </a:xfrm>
        </p:spPr>
        <p:txBody>
          <a:bodyPr vert="horz" lIns="0" tIns="0" rIns="0" bIns="0" rtlCol="0">
            <a:spAutoFit/>
          </a:bodyPr>
          <a:lstStyle/>
          <a:p>
            <a:r>
              <a:rPr dirty="0">
                <a:cs typeface="FZZhunYuan-M02S"/>
              </a:rPr>
              <a:t>ARK</a:t>
            </a:r>
            <a:r>
              <a:rPr dirty="0">
                <a:latin typeface="FZZhunYuan-M02S"/>
                <a:cs typeface="FZZhunYuan-M02S"/>
              </a:rPr>
              <a:t>：空气回收套件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1885" y="5862257"/>
            <a:ext cx="7972425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ZZhunYuan-M02S"/>
                <a:ea typeface="+mn-ea"/>
                <a:cs typeface="FZZhunYuan-M02S"/>
              </a:rPr>
              <a:t>价值：优化成本, </a:t>
            </a:r>
            <a:r>
              <a:rPr lang="ja-JP" altLang="fr-FR" sz="800" kern="0" dirty="0">
                <a:solidFill>
                  <a:srgbClr val="000000"/>
                </a:solidFill>
                <a:latin typeface="FZZhunYuan-M02S"/>
                <a:cs typeface="FZZhunYuan-M02S"/>
              </a:rPr>
              <a:t>可持续发展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ZZhunYuan-M02S"/>
              <a:ea typeface="+mn-ea"/>
              <a:cs typeface="FZZhunYuan-M02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ZZhunYuan-M02S"/>
                <a:ea typeface="+mn-ea"/>
                <a:cs typeface="FZZhunYuan-M02S"/>
              </a:rPr>
              <a:t>设备：</a:t>
            </a: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FZZhunYuan-M02S"/>
              </a:rPr>
              <a:t>Universal</a:t>
            </a: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ZZhunYuan-M02S"/>
                <a:ea typeface="+mn-ea"/>
                <a:cs typeface="FZZhunYuan-M02S"/>
              </a:rPr>
              <a:t>吹瓶机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ZZhunYuan-M02S"/>
                <a:ea typeface="+mn-ea"/>
                <a:cs typeface="FZZhunYuan-M02S"/>
              </a:rPr>
              <a:t>产品目录代码：</a:t>
            </a: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FZZhunYuan-M02S"/>
              </a:rPr>
              <a:t>1005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25" name="Group 188"/>
          <p:cNvGraphicFramePr>
            <a:graphicFrameLocks noGrp="1"/>
          </p:cNvGraphicFramePr>
          <p:nvPr>
            <p:extLst/>
          </p:nvPr>
        </p:nvGraphicFramePr>
        <p:xfrm>
          <a:off x="651885" y="1743075"/>
          <a:ext cx="7997390" cy="3990181"/>
        </p:xfrm>
        <a:graphic>
          <a:graphicData uri="http://schemas.openxmlformats.org/drawingml/2006/table">
            <a:tbl>
              <a:tblPr/>
              <a:tblGrid>
                <a:gridCol w="38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190500" indent="-190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价值和益处</a:t>
                      </a:r>
                      <a:endParaRPr kumimoji="0" lang="zh-CN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FZZhunYuan-M02S"/>
                        <a:ea typeface="FZZhunYuan-M02S"/>
                        <a:cs typeface="FZZhunYuan-M02S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FZZhunYuan-M02S"/>
                          <a:cs typeface="FZZhunYuan-M02S"/>
                        </a:rPr>
                        <a:t>描述</a:t>
                      </a:r>
                      <a:endParaRPr kumimoji="0" lang="zh-CN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ZZhunYuan-M02S"/>
                        <a:cs typeface="FZZhunYuan-M02S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>
                      <a:lvl1pPr marL="180975" indent="-180975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将高达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</a:rPr>
                        <a:t>40%</a:t>
                      </a:r>
                      <a:r>
                        <a:rPr lang="en-US" sz="1200" dirty="0"/>
                        <a:t>的吹瓶用气回收重用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仅</a:t>
                      </a:r>
                      <a:r>
                        <a:rPr lang="en-US" sz="1200" dirty="0">
                          <a:latin typeface="+mn-lt"/>
                        </a:rPr>
                        <a:t>12-24</a:t>
                      </a:r>
                      <a:r>
                        <a:rPr lang="en-US" sz="1200" dirty="0"/>
                        <a:t>个月就收回投资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所需压缩机数量更少，显著降低耗电量 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de-DE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一般吹瓶后排出的气体会浪费掉，该空气回收套件可回收大量吹瓶用气并用作生产目的，因此显著节约了能耗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FZZhunYuan-M02S"/>
                        <a:cs typeface="FZZhunYuan-M02S"/>
                      </a:endParaRP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zh-CN" alt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回收后的空气将作为</a:t>
                      </a:r>
                      <a:br>
                        <a:rPr lang="zh-CN" altLang="fr-FR" sz="1000" dirty="0"/>
                      </a:br>
                      <a:r>
                        <a:rPr kumimoji="0" lang="zh-CN" alt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以下生产用气：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zh-CN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预吹瓶空气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zh-CN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吹瓶星轮用气 </a:t>
                      </a:r>
                      <a:br>
                        <a:rPr lang="zh-CN" altLang="fr-FR" sz="1000" dirty="0"/>
                      </a:br>
                      <a:r>
                        <a:rPr kumimoji="0" lang="zh-CN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（拉伸气缸和吹嘴气缸）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zh-CN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回收到的额外气体也可送入工厂的供气网络，用作</a:t>
                      </a:r>
                      <a:r>
                        <a:rPr kumimoji="0" lang="zh-CN" alt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他途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FZZhunYuan-M02S"/>
                        <a:cs typeface="FZZhunYuan-M02S"/>
                      </a:endParaRP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zh-CN" alt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由于卫生方面的原因，空气回收选件与</a:t>
                      </a:r>
                      <a:r>
                        <a:rPr kumimoji="0" lang="fr-FR" altLang="zh-CN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Predis</a:t>
                      </a:r>
                      <a:r>
                        <a:rPr kumimoji="0" lang="zh-CN" alt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设备不兼容。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FZZhunYuan-M02S"/>
                        <a:cs typeface="FZZhunYuan-M02S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374" y="4329100"/>
            <a:ext cx="1512168" cy="1317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hteck 11">
            <a:extLst>
              <a:ext uri="{FF2B5EF4-FFF2-40B4-BE49-F238E27FC236}">
                <a16:creationId xmlns:a16="http://schemas.microsoft.com/office/drawing/2014/main" id="{049335C9-D9CB-44D7-8518-15AAE4962C77}"/>
              </a:ext>
            </a:extLst>
          </p:cNvPr>
          <p:cNvSpPr/>
          <p:nvPr/>
        </p:nvSpPr>
        <p:spPr>
          <a:xfrm>
            <a:off x="4774281" y="1743075"/>
            <a:ext cx="3870354" cy="396123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>
            <a:lvl1pPr marL="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90500" marR="0" lvl="0" indent="-1905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de-CH" altLang="de-DE" sz="1400" b="1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ZZhunYuan-M02S"/>
                <a:ea typeface="+mn-ea"/>
                <a:cs typeface="FZZhunYuan-M02S"/>
              </a:rPr>
              <a:t>描述</a:t>
            </a:r>
            <a:endParaRPr kumimoji="0" lang="zh-CN" altLang="de-DE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ZZhunYuan-M02S"/>
              <a:ea typeface="+mn-ea"/>
              <a:cs typeface="FZZhunYuan-M02S"/>
            </a:endParaRPr>
          </a:p>
        </p:txBody>
      </p:sp>
    </p:spTree>
    <p:extLst>
      <p:ext uri="{BB962C8B-B14F-4D97-AF65-F5344CB8AC3E}">
        <p14:creationId xmlns:p14="http://schemas.microsoft.com/office/powerpoint/2010/main" val="25126414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ARTICULATE_SLIDE_COUNT" val="13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IOMT">
  <a:themeElements>
    <a:clrScheme name="Sidel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AD38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N-modele-new.potx" id="{63F86F24-1EED-41D3-90E6-59487835C019}" vid="{E4DD9F58-C7BE-4ED2-AAEB-88540AD62E8F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NewSidel_Template_4x3_v10_FINAL</Template>
  <TotalTime>6</TotalTime>
  <Words>49</Words>
  <Application>Microsoft Office PowerPoint</Application>
  <PresentationFormat>Affichage à l'écran (4:3)</PresentationFormat>
  <Paragraphs>17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FZZhunYuan-M02S</vt:lpstr>
      <vt:lpstr>Wingdings</vt:lpstr>
      <vt:lpstr>LIOMT</vt:lpstr>
      <vt:lpstr>think-cell Folie</vt:lpstr>
      <vt:lpstr>吹瓶空气回收量高达40%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Improve your equipment efficiency by implementing the autonomous maintenance principles</dc:title>
  <dc:creator>Sorega, Dan</dc:creator>
  <cp:lastModifiedBy>Sorega, Dan</cp:lastModifiedBy>
  <cp:revision>20</cp:revision>
  <dcterms:created xsi:type="dcterms:W3CDTF">2017-06-28T07:21:44Z</dcterms:created>
  <dcterms:modified xsi:type="dcterms:W3CDTF">2019-10-10T13:48:41Z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107200@sidel.com</vt:lpwstr>
  </property>
  <property fmtid="{D5CDD505-2E9C-101B-9397-08002B2CF9AE}" pid="7" name="MSIP_Label_94480757-a570-4f64-84e7-c5b3ffe9d573_SetDate">
    <vt:lpwstr>2019-08-13T13:29:07.0162862Z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2018-04-10T13:45:49.9530240+02:00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2018-04-10T13:45:49.9530240+02:00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