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3"/>
  </p:notesMasterIdLst>
  <p:handoutMasterIdLst>
    <p:handoutMasterId r:id="rId4"/>
  </p:handoutMasterIdLst>
  <p:sldIdLst>
    <p:sldId id="333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84" y="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-9918"/>
    </p:cViewPr>
  </p:sorterViewPr>
  <p:notesViewPr>
    <p:cSldViewPr snapToGrid="0">
      <p:cViewPr>
        <p:scale>
          <a:sx n="125" d="100"/>
          <a:sy n="125" d="100"/>
        </p:scale>
        <p:origin x="-1932" y="201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 err="1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10/10/2019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52863" y="843197"/>
            <a:ext cx="4152274" cy="311420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4715" y="4197246"/>
            <a:ext cx="5988570" cy="426095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2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24475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6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1"/>
              <a:t>Click to edit Master title style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‹N°›</a:t>
            </a:fld>
            <a:endParaRPr lang="en-GB" sz="900" dirty="0">
              <a:solidFill>
                <a:schemeClr val="bg2"/>
              </a:solidFill>
            </a:endParaRPr>
          </a:p>
        </p:txBody>
      </p:sp>
      <p:cxnSp>
        <p:nvCxnSpPr>
          <p:cNvPr id="49" name="Straight Connector 48"/>
          <p:cNvCxnSpPr/>
          <p:nvPr userDrawn="1"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SidelLogoRGB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836" y="6483578"/>
            <a:ext cx="938152" cy="256947"/>
          </a:xfrm>
          <a:prstGeom prst="rect">
            <a:avLst/>
          </a:prstGeom>
        </p:spPr>
      </p:pic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1378446" y="6471704"/>
            <a:ext cx="5509187" cy="1384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Title,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 October 2019</a:t>
            </a:fld>
            <a:r>
              <a:rPr lang="en-GB" sz="9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>
                <a:solidFill>
                  <a:schemeClr val="accent5"/>
                </a:solidFill>
                <a:latin typeface="+mn-lt"/>
              </a:rPr>
              <a:t>[</a:t>
            </a:r>
            <a:r>
              <a:rPr lang="en-US" dirty="0">
                <a:solidFill>
                  <a:schemeClr val="accent5"/>
                </a:solidFill>
                <a:latin typeface="+mn-lt"/>
              </a:rPr>
              <a:t>Public / Internal / Restricted / Highly confidential]</a:t>
            </a:r>
            <a:endParaRPr lang="en-GB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82572513-5855-46E6-A4F7-945FF753DB93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29524898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7330" name="Object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90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0" name="think-cell Folie" r:id="rId4" imgW="270" imgH="270" progId="">
                  <p:embed/>
                </p:oleObj>
              </mc:Choice>
              <mc:Fallback>
                <p:oleObj name="think-cell Folie" r:id="rId4" imgW="270" imgH="270" progId="">
                  <p:embed/>
                  <p:pic>
                    <p:nvPicPr>
                      <p:cNvPr id="22733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0" y="1590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73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1"/>
              <a:t>Holen Sie sich bis zu 40% der Blasluft zurück</a:t>
            </a:r>
            <a:endParaRPr lang="fr-FR" b="0" noProof="1"/>
          </a:p>
        </p:txBody>
      </p:sp>
      <p:sp>
        <p:nvSpPr>
          <p:cNvPr id="227332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47700" y="1417022"/>
            <a:ext cx="7997825" cy="307975"/>
          </a:xfrm>
        </p:spPr>
        <p:txBody>
          <a:bodyPr>
            <a:spAutoFit/>
          </a:bodyPr>
          <a:lstStyle/>
          <a:p>
            <a:r>
              <a:rPr lang="fr-FR" noProof="1"/>
              <a:t>ARK: Luftrückführungsbausatz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52465" y="5862638"/>
            <a:ext cx="7972425" cy="41751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 fontAlgn="base">
              <a:spcAft>
                <a:spcPct val="0"/>
              </a:spcAft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Nutzen: </a:t>
            </a:r>
            <a:r>
              <a:rPr lang="en-US" sz="800" kern="0" dirty="0" err="1">
                <a:solidFill>
                  <a:srgbClr val="000000"/>
                </a:solidFill>
              </a:rPr>
              <a:t>Kostenoptimierung</a:t>
            </a:r>
            <a:r>
              <a:rPr lang="en-US" sz="800" kern="0" dirty="0">
                <a:solidFill>
                  <a:srgbClr val="000000"/>
                </a:solidFill>
              </a:rPr>
              <a:t>, </a:t>
            </a:r>
            <a:r>
              <a:rPr lang="en-US" sz="800" kern="0">
                <a:solidFill>
                  <a:srgbClr val="000000"/>
                </a:solidFill>
              </a:rPr>
              <a:t>Nachhaltigkeit</a:t>
            </a:r>
            <a:endParaRPr kumimoji="0" lang="en-US" sz="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Ausstattung: Universal Blasmaschinen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Katalog-Code: 1005</a:t>
            </a:r>
          </a:p>
        </p:txBody>
      </p:sp>
      <p:sp>
        <p:nvSpPr>
          <p:cNvPr id="6" name="BainBulletsConfiguration" hidden="1"/>
          <p:cNvSpPr txBox="1"/>
          <p:nvPr/>
        </p:nvSpPr>
        <p:spPr>
          <a:xfrm>
            <a:off x="12702" y="12702"/>
            <a:ext cx="65" cy="1538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25" name="Group 188"/>
          <p:cNvGraphicFramePr>
            <a:graphicFrameLocks noGrp="1"/>
          </p:cNvGraphicFramePr>
          <p:nvPr>
            <p:extLst/>
          </p:nvPr>
        </p:nvGraphicFramePr>
        <p:xfrm>
          <a:off x="4499992" y="1743077"/>
          <a:ext cx="4122100" cy="3990181"/>
        </p:xfrm>
        <a:graphic>
          <a:graphicData uri="http://schemas.openxmlformats.org/drawingml/2006/table">
            <a:tbl>
              <a:tblPr/>
              <a:tblGrid>
                <a:gridCol w="24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altLang="de-DE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BESCHREIBUNG</a:t>
                      </a:r>
                      <a:endParaRPr kumimoji="0" lang="de-DE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341">
                <a:tc>
                  <a:txBody>
                    <a:bodyPr/>
                    <a:lstStyle/>
                    <a:p>
                      <a:pPr marL="126000" marR="0" lvl="0" indent="-126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de-DE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Der Luftrückführungsbausatz ermöglicht eine beträchtliche Rückgewinnung</a:t>
                      </a:r>
                      <a:br>
                        <a:rPr dirty="0"/>
                      </a:b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der sonst verlorenen Luft, für die Wiederverwendung während der Produktion und der damit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verbundenen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Stromeinsparungen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Die rückgeführte Luft wird wie folgt zur Herstellung </a:t>
                      </a:r>
                      <a:br>
                        <a:rPr lang="de-DE" sz="1000" dirty="0"/>
                      </a:b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von Luft verwendet</a:t>
                      </a: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Vorblasluft</a:t>
                      </a: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Serviceluft für das </a:t>
                      </a:r>
                      <a:r>
                        <a:rPr kumimoji="0" lang="de-DE" sz="1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Blasrad</a:t>
                      </a:r>
                      <a:br>
                        <a:rPr lang="de-DE" sz="1000" dirty="0"/>
                      </a:b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(Verlängerungs- und Düsenzylinder)</a:t>
                      </a: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Überschüssige Luft kann auch ins Firmennetz</a:t>
                      </a:r>
                      <a:br>
                        <a:rPr lang="de-DE" sz="1000" dirty="0"/>
                      </a:br>
                      <a:r>
                        <a:rPr kumimoji="0" lang="de-DE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für andere Anwendungen rückgespeist werden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Die Option Luftrückführung ist aus Hygienegründen nicht mit der </a:t>
                      </a:r>
                      <a:r>
                        <a:rPr kumimoji="0" lang="de-DE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Predis</a:t>
                      </a: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-Ausrüstung vereinbar.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Group 188"/>
          <p:cNvGraphicFramePr>
            <a:graphicFrameLocks noGrp="1"/>
          </p:cNvGraphicFramePr>
          <p:nvPr>
            <p:extLst/>
          </p:nvPr>
        </p:nvGraphicFramePr>
        <p:xfrm>
          <a:off x="647700" y="1732162"/>
          <a:ext cx="3854076" cy="4001094"/>
        </p:xfrm>
        <a:graphic>
          <a:graphicData uri="http://schemas.openxmlformats.org/drawingml/2006/table">
            <a:tbl>
              <a:tblPr/>
              <a:tblGrid>
                <a:gridCol w="3854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3163">
                <a:tc>
                  <a:txBody>
                    <a:bodyPr/>
                    <a:lstStyle>
                      <a:lvl1pPr marL="190500" indent="-1905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defTabSz="914400" rtl="0" eaLnBrk="0" latinLnBrk="0" hangingPunct="0">
                        <a:buClr>
                          <a:srgbClr val="E64B00"/>
                        </a:buClr>
                        <a:buFont typeface="Wingdings" pitchFamily="2" charset="2"/>
                        <a:defRPr sz="1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defTabSz="914400" rtl="0" eaLnBrk="0" latinLnBrk="0" hangingPunct="0">
                        <a:buFont typeface="Wingdings" pitchFamily="2" charset="2"/>
                        <a:defRPr sz="1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defTabSz="914400" rtl="0" eaLnBrk="0" latinLnBrk="0" hangingPunct="0">
                        <a:buFont typeface="Wingdings" pitchFamily="2" charset="2"/>
                        <a:defRPr sz="1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NUTZEN UND VORTEILE</a:t>
                      </a:r>
                      <a:endParaRPr kumimoji="0" lang="de-DE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Arial"/>
                        <a:ea typeface="MS PGothic" pitchFamily="34" charset="-128"/>
                        <a:cs typeface="+mn-cs"/>
                      </a:endParaRPr>
                    </a:p>
                  </a:txBody>
                  <a:tcPr marL="108011" marR="108011" marT="72025" marB="36008" horzOverflow="overflow">
                    <a:lnL w="12700" cap="flat" cmpd="sng" algn="ctr">
                      <a:solidFill>
                        <a:srgbClr val="E64B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4B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4B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4B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4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7931">
                <a:tc>
                  <a:txBody>
                    <a:bodyPr/>
                    <a:lstStyle>
                      <a:lvl1pPr marL="180975" indent="-180975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 defTabSz="914400" rtl="0" eaLnBrk="0" latinLnBrk="0" hangingPunct="0">
                        <a:buClr>
                          <a:srgbClr val="E64B00"/>
                        </a:buClr>
                        <a:buFont typeface="Wingdings" pitchFamily="2" charset="2"/>
                        <a:defRPr sz="1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 defTabSz="914400" rtl="0" eaLnBrk="0" latinLnBrk="0" hangingPunct="0">
                        <a:buFont typeface="Wingdings" pitchFamily="2" charset="2"/>
                        <a:defRPr sz="1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 defTabSz="914400" rtl="0" eaLnBrk="0" latinLnBrk="0" hangingPunct="0">
                        <a:buFont typeface="Wingdings" pitchFamily="2" charset="2"/>
                        <a:defRPr sz="1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Bis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zu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64B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40%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der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Blasluft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wird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zurückgewonnen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und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wiederverwendet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Amortisationszeit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von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nur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12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bis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24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Monaten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Auch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der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Bedarf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an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Kompressoren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und der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damit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verbundene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Stromverbrauch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ist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geringer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4"/>
                        </a:buClr>
                        <a:buSzPct val="100000"/>
                        <a:buFont typeface="Wingdings"/>
                        <a:buNone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lang="en-GB" altLang="de-DE" sz="1400" kern="1200" noProof="1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11" marR="108011" marT="36008" marB="36008" horzOverflow="overflow">
                    <a:lnL w="12700" cap="flat" cmpd="sng" algn="ctr">
                      <a:solidFill>
                        <a:srgbClr val="E64B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4B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4B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4B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2735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8184" y="4725144"/>
            <a:ext cx="1050199" cy="916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hteck 11">
            <a:extLst>
              <a:ext uri="{FF2B5EF4-FFF2-40B4-BE49-F238E27FC236}">
                <a16:creationId xmlns:a16="http://schemas.microsoft.com/office/drawing/2014/main" id="{44F8340B-ADF2-45BC-8F3D-F937A00C4366}"/>
              </a:ext>
            </a:extLst>
          </p:cNvPr>
          <p:cNvSpPr/>
          <p:nvPr/>
        </p:nvSpPr>
        <p:spPr>
          <a:xfrm>
            <a:off x="4743759" y="1732162"/>
            <a:ext cx="3869372" cy="419789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/>
          <a:p>
            <a:pPr marL="190500" marR="0" lvl="0" indent="-1905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kumimoji="0" lang="de-CH" altLang="de-DE" sz="1400" b="1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BESCHREIBUNG</a:t>
            </a:r>
            <a:endParaRPr kumimoji="0" lang="de-DE" altLang="de-DE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271498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ARTICULATE_SLIDE_COUNT" val="13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LIOMT">
  <a:themeElements>
    <a:clrScheme name="Sidel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AD38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N-modele-new.potx" id="{63F86F24-1EED-41D3-90E6-59487835C019}" vid="{E4DD9F58-C7BE-4ED2-AAEB-88540AD62E8F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NewSidel_Template_4x3_v10_FINAL</Template>
  <TotalTime>6</TotalTime>
  <Words>65</Words>
  <Application>Microsoft Office PowerPoint</Application>
  <PresentationFormat>Affichage à l'écran (4:3)</PresentationFormat>
  <Paragraphs>17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Wingdings</vt:lpstr>
      <vt:lpstr>LIOMT</vt:lpstr>
      <vt:lpstr>think-cell Folie</vt:lpstr>
      <vt:lpstr>Holen Sie sich bis zu 40% der Blasluft zurück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Improve your equipment efficiency by implementing the autonomous maintenance principles</dc:title>
  <dc:creator>Sorega, Dan</dc:creator>
  <cp:lastModifiedBy>Sorega, Dan</cp:lastModifiedBy>
  <cp:revision>21</cp:revision>
  <dcterms:created xsi:type="dcterms:W3CDTF">2017-06-28T07:21:44Z</dcterms:created>
  <dcterms:modified xsi:type="dcterms:W3CDTF">2019-10-10T13:50:48Z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94480757-a570-4f64-84e7-c5b3ffe9d573_Enabled">
    <vt:lpwstr>True</vt:lpwstr>
  </property>
  <property fmtid="{D5CDD505-2E9C-101B-9397-08002B2CF9AE}" pid="5" name="MSIP_Label_94480757-a570-4f64-84e7-c5b3ffe9d573_SiteId">
    <vt:lpwstr>2390cbd1-e663-4321-bc93-ba298637ce52</vt:lpwstr>
  </property>
  <property fmtid="{D5CDD505-2E9C-101B-9397-08002B2CF9AE}" pid="6" name="MSIP_Label_94480757-a570-4f64-84e7-c5b3ffe9d573_Owner">
    <vt:lpwstr>107200@sidel.com</vt:lpwstr>
  </property>
  <property fmtid="{D5CDD505-2E9C-101B-9397-08002B2CF9AE}" pid="7" name="MSIP_Label_94480757-a570-4f64-84e7-c5b3ffe9d573_SetDate">
    <vt:lpwstr>2019-08-13T13:29:28.1892666Z</vt:lpwstr>
  </property>
  <property fmtid="{D5CDD505-2E9C-101B-9397-08002B2CF9AE}" pid="8" name="MSIP_Label_94480757-a570-4f64-84e7-c5b3ffe9d573_Name">
    <vt:lpwstr>General</vt:lpwstr>
  </property>
  <property fmtid="{D5CDD505-2E9C-101B-9397-08002B2CF9AE}" pid="9" name="MSIP_Label_94480757-a570-4f64-84e7-c5b3ffe9d573_Application">
    <vt:lpwstr>Microsoft Azure Information Protection</vt:lpwstr>
  </property>
  <property fmtid="{D5CDD505-2E9C-101B-9397-08002B2CF9AE}" pid="10" name="MSIP_Label_94480757-a570-4f64-84e7-c5b3ffe9d573_Extended_MSFT_Method">
    <vt:lpwstr>Automatic</vt:lpwstr>
  </property>
  <property fmtid="{D5CDD505-2E9C-101B-9397-08002B2CF9AE}" pid="11" name="MSIP_Label_e35bb0a3-90cf-41a8-939e-500b35438edf_Enabled">
    <vt:lpwstr>True</vt:lpwstr>
  </property>
  <property fmtid="{D5CDD505-2E9C-101B-9397-08002B2CF9AE}" pid="12" name="MSIP_Label_e35bb0a3-90cf-41a8-939e-500b35438edf_SiteId">
    <vt:lpwstr>2390cbd1-e663-4321-bc93-ba298637ce52</vt:lpwstr>
  </property>
  <property fmtid="{D5CDD505-2E9C-101B-9397-08002B2CF9AE}" pid="13" name="MSIP_Label_e35bb0a3-90cf-41a8-939e-500b35438edf_Owner">
    <vt:lpwstr>107200@sidel.com</vt:lpwstr>
  </property>
  <property fmtid="{D5CDD505-2E9C-101B-9397-08002B2CF9AE}" pid="14" name="MSIP_Label_e35bb0a3-90cf-41a8-939e-500b35438edf_SetDate">
    <vt:lpwstr>2018-04-10T13:45:49.9530240+02:00</vt:lpwstr>
  </property>
  <property fmtid="{D5CDD505-2E9C-101B-9397-08002B2CF9AE}" pid="15" name="MSIP_Label_e35bb0a3-90cf-41a8-939e-500b35438edf_Name">
    <vt:lpwstr>Sidel-Confidential</vt:lpwstr>
  </property>
  <property fmtid="{D5CDD505-2E9C-101B-9397-08002B2CF9AE}" pid="16" name="MSIP_Label_e35bb0a3-90cf-41a8-939e-500b35438edf_Application">
    <vt:lpwstr>Microsoft Azure Information Protection</vt:lpwstr>
  </property>
  <property fmtid="{D5CDD505-2E9C-101B-9397-08002B2CF9AE}" pid="17" name="MSIP_Label_e35bb0a3-90cf-41a8-939e-500b35438edf_Extended_MSFT_Method">
    <vt:lpwstr>Automatic</vt:lpwstr>
  </property>
  <property fmtid="{D5CDD505-2E9C-101B-9397-08002B2CF9AE}" pid="18" name="MSIP_Label_06263584-a2fa-494a-b6ac-a3eeadb86bd0_Enabled">
    <vt:lpwstr>True</vt:lpwstr>
  </property>
  <property fmtid="{D5CDD505-2E9C-101B-9397-08002B2CF9AE}" pid="19" name="MSIP_Label_06263584-a2fa-494a-b6ac-a3eeadb86bd0_SiteId">
    <vt:lpwstr>2390cbd1-e663-4321-bc93-ba298637ce52</vt:lpwstr>
  </property>
  <property fmtid="{D5CDD505-2E9C-101B-9397-08002B2CF9AE}" pid="20" name="MSIP_Label_06263584-a2fa-494a-b6ac-a3eeadb86bd0_Owner">
    <vt:lpwstr>107200@sidel.com</vt:lpwstr>
  </property>
  <property fmtid="{D5CDD505-2E9C-101B-9397-08002B2CF9AE}" pid="21" name="MSIP_Label_06263584-a2fa-494a-b6ac-a3eeadb86bd0_SetDate">
    <vt:lpwstr>2018-04-10T13:45:49.9530240+02:00</vt:lpwstr>
  </property>
  <property fmtid="{D5CDD505-2E9C-101B-9397-08002B2CF9AE}" pid="22" name="MSIP_Label_06263584-a2fa-494a-b6ac-a3eeadb86bd0_Name">
    <vt:lpwstr>Internal</vt:lpwstr>
  </property>
  <property fmtid="{D5CDD505-2E9C-101B-9397-08002B2CF9AE}" pid="23" name="MSIP_Label_06263584-a2fa-494a-b6ac-a3eeadb86bd0_Application">
    <vt:lpwstr>Microsoft Azure Information Protection</vt:lpwstr>
  </property>
  <property fmtid="{D5CDD505-2E9C-101B-9397-08002B2CF9AE}" pid="24" name="MSIP_Label_06263584-a2fa-494a-b6ac-a3eeadb86bd0_Extended_MSFT_Method">
    <vt:lpwstr>Automatic</vt:lpwstr>
  </property>
  <property fmtid="{D5CDD505-2E9C-101B-9397-08002B2CF9AE}" pid="25" name="Sensitivity">
    <vt:lpwstr>General Sidel-Confidential Internal</vt:lpwstr>
  </property>
</Properties>
</file>