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3"/>
  </p:notesMasterIdLst>
  <p:handoutMasterIdLst>
    <p:handoutMasterId r:id="rId4"/>
  </p:handoutMasterIdLst>
  <p:sldIdLst>
    <p:sldId id="334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84" y="6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-9918"/>
    </p:cViewPr>
  </p:sorterViewPr>
  <p:notesViewPr>
    <p:cSldViewPr snapToGrid="0">
      <p:cViewPr>
        <p:scale>
          <a:sx n="125" d="100"/>
          <a:sy n="125" d="100"/>
        </p:scale>
        <p:origin x="-1932" y="201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dirty="0"/>
              <a:t>Header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E4A28-8FCA-4B67-B71F-4BF329E9D0A8}" type="datetimeFigureOut">
              <a:rPr lang="en-GB" smtClean="0"/>
              <a:t>10/10/2019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dirty="0" err="1"/>
              <a:t>Footer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56195-1E08-4783-B4AA-F0F0BB98C85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775302"/>
      </p:ext>
    </p:extLst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/>
              <a:t>Header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EF99F-C35D-4FF2-845E-FCCC5818ED60}" type="datetimeFigureOut">
              <a:rPr lang="en-GB" smtClean="0"/>
              <a:t>10/10/2019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52863" y="843197"/>
            <a:ext cx="4152274" cy="3114206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34715" y="4197246"/>
            <a:ext cx="5988570" cy="426095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Footer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733B7-1873-49FD-B258-2C7BB301EFB3}" type="slidenum">
              <a:rPr lang="en-GB" smtClean="0"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245064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2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24475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6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noProof="1"/>
              <a:t>Click to edit Master title style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‹N°›</a:t>
            </a:fld>
            <a:endParaRPr lang="en-GB" sz="900" dirty="0">
              <a:solidFill>
                <a:schemeClr val="bg2"/>
              </a:solidFill>
            </a:endParaRPr>
          </a:p>
        </p:txBody>
      </p:sp>
      <p:cxnSp>
        <p:nvCxnSpPr>
          <p:cNvPr id="49" name="Straight Connector 48"/>
          <p:cNvCxnSpPr/>
          <p:nvPr userDrawn="1"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SidelLogoRGB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836" y="6483578"/>
            <a:ext cx="938152" cy="256947"/>
          </a:xfrm>
          <a:prstGeom prst="rect">
            <a:avLst/>
          </a:prstGeom>
        </p:spPr>
      </p:pic>
      <p:sp>
        <p:nvSpPr>
          <p:cNvPr id="9" name="Footer Placeholder 3"/>
          <p:cNvSpPr txBox="1">
            <a:spLocks/>
          </p:cNvSpPr>
          <p:nvPr userDrawn="1"/>
        </p:nvSpPr>
        <p:spPr>
          <a:xfrm>
            <a:off x="1378446" y="6471704"/>
            <a:ext cx="5509187" cy="1384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Title,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 October 2019</a:t>
            </a:fld>
            <a:r>
              <a:rPr lang="en-GB" sz="9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dirty="0">
                <a:solidFill>
                  <a:schemeClr val="accent5"/>
                </a:solidFill>
                <a:latin typeface="+mn-lt"/>
              </a:rPr>
              <a:t>[</a:t>
            </a:r>
            <a:r>
              <a:rPr lang="en-US" dirty="0">
                <a:solidFill>
                  <a:schemeClr val="accent5"/>
                </a:solidFill>
                <a:latin typeface="+mn-lt"/>
              </a:rPr>
              <a:t>Public / Internal / Restricted / Highly confidential]</a:t>
            </a:r>
            <a:endParaRPr lang="en-GB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F27CE85A-E070-4F84-879B-1F7843CA19CE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29524898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6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Objekt 2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4" name="think-cell Folie" r:id="rId4" imgW="360" imgH="360" progId="">
                  <p:embed/>
                </p:oleObj>
              </mc:Choice>
              <mc:Fallback>
                <p:oleObj name="think-cell Folie" r:id="rId4" imgW="360" imgH="360" progId="">
                  <p:embed/>
                  <p:pic>
                    <p:nvPicPr>
                      <p:cNvPr id="26" name="Objekt 2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Recuperação até 40% do ar de sopro</a:t>
            </a:r>
            <a:endParaRPr lang="pt-BR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42938" y="1435100"/>
            <a:ext cx="7997825" cy="307975"/>
          </a:xfrm>
        </p:spPr>
        <p:txBody>
          <a:bodyPr vert="horz" lIns="0" tIns="0" rIns="0" bIns="0" rtlCol="0">
            <a:spAutoFit/>
          </a:bodyPr>
          <a:lstStyle/>
          <a:p>
            <a:r>
              <a:rPr dirty="0"/>
              <a:t>ARK: Sistema de recuperação de ar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651885" y="5862257"/>
            <a:ext cx="7972425" cy="418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rtl="0" eaLnBrk="1" latinLnBrk="0" hangingPunct="1">
              <a:spcBef>
                <a:spcPct val="20000"/>
              </a:spcBef>
              <a:buNone/>
              <a:defRPr lang="en-US" sz="20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rtl="0" eaLnBrk="1" latinLnBrk="0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  <a:defRPr lang="en-US" sz="18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4625" algn="l" rtl="0" eaLnBrk="1" latinLnBrk="0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-182563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4625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Valor: Otimização de </a:t>
            </a:r>
            <a:r>
              <a:rPr lang="en-US" sz="800" kern="0" dirty="0">
                <a:solidFill>
                  <a:srgbClr val="000000"/>
                </a:solidFill>
              </a:rPr>
              <a:t>custos, </a:t>
            </a:r>
            <a:r>
              <a:rPr lang="en-US" sz="800" kern="0">
                <a:solidFill>
                  <a:srgbClr val="000000"/>
                </a:solidFill>
              </a:rPr>
              <a:t>Sustentabilidade</a:t>
            </a:r>
            <a:endParaRPr kumimoji="0" lang="en-US" sz="8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Equipamento: Sopradoras Universal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Catálogo código: 1005</a:t>
            </a:r>
          </a:p>
        </p:txBody>
      </p:sp>
      <p:sp>
        <p:nvSpPr>
          <p:cNvPr id="6" name="BainBulletsConfiguration" hidden="1"/>
          <p:cNvSpPr txBox="1"/>
          <p:nvPr/>
        </p:nvSpPr>
        <p:spPr>
          <a:xfrm>
            <a:off x="12700" y="12700"/>
            <a:ext cx="65" cy="1538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sz="1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25" name="Group 188"/>
          <p:cNvGraphicFramePr>
            <a:graphicFrameLocks noGrp="1"/>
          </p:cNvGraphicFramePr>
          <p:nvPr>
            <p:extLst/>
          </p:nvPr>
        </p:nvGraphicFramePr>
        <p:xfrm>
          <a:off x="651885" y="1743075"/>
          <a:ext cx="7997390" cy="3990181"/>
        </p:xfrm>
        <a:graphic>
          <a:graphicData uri="http://schemas.openxmlformats.org/drawingml/2006/table">
            <a:tbl>
              <a:tblPr/>
              <a:tblGrid>
                <a:gridCol w="3875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0">
                <a:tc>
                  <a:txBody>
                    <a:bodyPr/>
                    <a:lstStyle>
                      <a:lvl1pPr marL="190500" indent="-1905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FF66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</a:rPr>
                        <a:t>VALOR E VANTAGENS</a:t>
                      </a:r>
                      <a:endParaRPr kumimoji="0" lang="pt-B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MS PGothic" pitchFamily="34" charset="-128"/>
                        <a:cs typeface="+mn-cs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4B00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altLang="de-DE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DESCRIÇÃO</a:t>
                      </a:r>
                      <a:endParaRPr kumimoji="0" lang="pt-BR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2341">
                <a:tc>
                  <a:txBody>
                    <a:bodyPr/>
                    <a:lstStyle>
                      <a:lvl1pPr marL="180975" indent="-180975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Até </a:t>
                      </a:r>
                      <a:r>
                        <a:rPr lang="en-US" sz="1200" b="1" dirty="0">
                          <a:solidFill>
                            <a:schemeClr val="accent4"/>
                          </a:solidFill>
                        </a:rPr>
                        <a:t>40% </a:t>
                      </a:r>
                      <a:r>
                        <a:rPr lang="en-US" sz="1200" dirty="0"/>
                        <a:t>de ar de sopro recuperado e reutilizado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Retorno do investimento em apenas 12 meses-24 meses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A solicitação dos compressores também reduzida o que resulta em uma economia considerável de eletricidade </a:t>
                      </a: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6000" marR="0" lvl="0" indent="-126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kumimoji="0" lang="de-DE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 kit de recuperação de ar permite recuperar uma grande quantidade de ar, a qual sem ele se perderia, reciclando o mesmo para uso na produção, reduzindo assim o consumo de </a:t>
                      </a: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energia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pt-B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Este ar recuperado é a seguir usado para produzir </a:t>
                      </a:r>
                    </a:p>
                    <a:p>
                      <a:pPr marL="357188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pt-B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Ar de </a:t>
                      </a:r>
                      <a:r>
                        <a:rPr kumimoji="0" lang="pt-B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pré</a:t>
                      </a:r>
                      <a:r>
                        <a:rPr kumimoji="0" lang="pt-B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-sopro</a:t>
                      </a:r>
                    </a:p>
                    <a:p>
                      <a:pPr marL="357188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pt-B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Ar de serviço para acionar a roda de sopro </a:t>
                      </a:r>
                      <a:br>
                        <a:rPr lang="pt-BR" sz="1000" dirty="0"/>
                      </a:br>
                      <a:r>
                        <a:rPr kumimoji="0" lang="pt-B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(estiramento e pistões de injetores)</a:t>
                      </a:r>
                    </a:p>
                    <a:p>
                      <a:pPr marL="357188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pt-B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 ar em excesso também pode alimentar a rede de ar da fábrica </a:t>
                      </a:r>
                      <a:br>
                        <a:rPr lang="pt-BR" sz="1000" dirty="0"/>
                      </a:br>
                      <a:r>
                        <a:rPr kumimoji="0" lang="pt-B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destinada a </a:t>
                      </a:r>
                      <a:r>
                        <a:rPr kumimoji="0" lang="pt-B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outras aplicações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pt-B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 opção recuperação de ar não é compatível com os equipamentos </a:t>
                      </a:r>
                      <a:r>
                        <a:rPr kumimoji="0" lang="pt-B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Predis</a:t>
                      </a:r>
                      <a:r>
                        <a:rPr kumimoji="0" lang="pt-B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por motivos de higiene.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653136"/>
            <a:ext cx="1132614" cy="986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hteck 11">
            <a:extLst>
              <a:ext uri="{FF2B5EF4-FFF2-40B4-BE49-F238E27FC236}">
                <a16:creationId xmlns:a16="http://schemas.microsoft.com/office/drawing/2014/main" id="{BA13D7CF-F974-4C1E-BDA2-C75A1E299772}"/>
              </a:ext>
            </a:extLst>
          </p:cNvPr>
          <p:cNvSpPr/>
          <p:nvPr/>
        </p:nvSpPr>
        <p:spPr>
          <a:xfrm>
            <a:off x="4768071" y="1743075"/>
            <a:ext cx="3872692" cy="396123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>
            <a:lvl1pPr marL="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90500" marR="0" lvl="0" indent="-1905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r>
              <a:rPr kumimoji="0" lang="de-CH" altLang="de-DE" sz="1400" b="1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DESCRIÇÃO</a:t>
            </a:r>
            <a:endParaRPr kumimoji="0" lang="pt-BR" altLang="de-DE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0948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ARTICULATE_SLIDE_COUNT" val="13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LIOMT">
  <a:themeElements>
    <a:clrScheme name="Sidel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AD38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N-modele-new.potx" id="{63F86F24-1EED-41D3-90E6-59487835C019}" vid="{E4DD9F58-C7BE-4ED2-AAEB-88540AD62E8F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NewSidel_Template_4x3_v10_FINAL</Template>
  <TotalTime>5</TotalTime>
  <Words>124</Words>
  <Application>Microsoft Office PowerPoint</Application>
  <PresentationFormat>Affichage à l'écran (4:3)</PresentationFormat>
  <Paragraphs>17</Paragraphs>
  <Slides>1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Wingdings</vt:lpstr>
      <vt:lpstr>LIOMT</vt:lpstr>
      <vt:lpstr>think-cell Folie</vt:lpstr>
      <vt:lpstr>Recuperação até 40% do ar de sopro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Improve your equipment efficiency by implementing the autonomous maintenance principles</dc:title>
  <dc:creator>Sorega, Dan</dc:creator>
  <cp:lastModifiedBy>Sorega, Dan</cp:lastModifiedBy>
  <cp:revision>21</cp:revision>
  <dcterms:created xsi:type="dcterms:W3CDTF">2017-06-28T07:21:44Z</dcterms:created>
  <dcterms:modified xsi:type="dcterms:W3CDTF">2019-10-10T13:51:06Z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94480757-a570-4f64-84e7-c5b3ffe9d573_Enabled">
    <vt:lpwstr>True</vt:lpwstr>
  </property>
  <property fmtid="{D5CDD505-2E9C-101B-9397-08002B2CF9AE}" pid="5" name="MSIP_Label_94480757-a570-4f64-84e7-c5b3ffe9d573_SiteId">
    <vt:lpwstr>2390cbd1-e663-4321-bc93-ba298637ce52</vt:lpwstr>
  </property>
  <property fmtid="{D5CDD505-2E9C-101B-9397-08002B2CF9AE}" pid="6" name="MSIP_Label_94480757-a570-4f64-84e7-c5b3ffe9d573_Owner">
    <vt:lpwstr>107200@sidel.com</vt:lpwstr>
  </property>
  <property fmtid="{D5CDD505-2E9C-101B-9397-08002B2CF9AE}" pid="7" name="MSIP_Label_94480757-a570-4f64-84e7-c5b3ffe9d573_SetDate">
    <vt:lpwstr>2019-08-13T13:30:25.7103081Z</vt:lpwstr>
  </property>
  <property fmtid="{D5CDD505-2E9C-101B-9397-08002B2CF9AE}" pid="8" name="MSIP_Label_94480757-a570-4f64-84e7-c5b3ffe9d573_Name">
    <vt:lpwstr>General</vt:lpwstr>
  </property>
  <property fmtid="{D5CDD505-2E9C-101B-9397-08002B2CF9AE}" pid="9" name="MSIP_Label_94480757-a570-4f64-84e7-c5b3ffe9d573_Application">
    <vt:lpwstr>Microsoft Azure Information Protection</vt:lpwstr>
  </property>
  <property fmtid="{D5CDD505-2E9C-101B-9397-08002B2CF9AE}" pid="10" name="MSIP_Label_94480757-a570-4f64-84e7-c5b3ffe9d573_Extended_MSFT_Method">
    <vt:lpwstr>Automatic</vt:lpwstr>
  </property>
  <property fmtid="{D5CDD505-2E9C-101B-9397-08002B2CF9AE}" pid="11" name="MSIP_Label_e35bb0a3-90cf-41a8-939e-500b35438edf_Enabled">
    <vt:lpwstr>True</vt:lpwstr>
  </property>
  <property fmtid="{D5CDD505-2E9C-101B-9397-08002B2CF9AE}" pid="12" name="MSIP_Label_e35bb0a3-90cf-41a8-939e-500b35438edf_SiteId">
    <vt:lpwstr>2390cbd1-e663-4321-bc93-ba298637ce52</vt:lpwstr>
  </property>
  <property fmtid="{D5CDD505-2E9C-101B-9397-08002B2CF9AE}" pid="13" name="MSIP_Label_e35bb0a3-90cf-41a8-939e-500b35438edf_Owner">
    <vt:lpwstr>107200@sidel.com</vt:lpwstr>
  </property>
  <property fmtid="{D5CDD505-2E9C-101B-9397-08002B2CF9AE}" pid="14" name="MSIP_Label_e35bb0a3-90cf-41a8-939e-500b35438edf_SetDate">
    <vt:lpwstr>2018-04-10T13:45:49.9530240+02:00</vt:lpwstr>
  </property>
  <property fmtid="{D5CDD505-2E9C-101B-9397-08002B2CF9AE}" pid="15" name="MSIP_Label_e35bb0a3-90cf-41a8-939e-500b35438edf_Name">
    <vt:lpwstr>Sidel-Confidential</vt:lpwstr>
  </property>
  <property fmtid="{D5CDD505-2E9C-101B-9397-08002B2CF9AE}" pid="16" name="MSIP_Label_e35bb0a3-90cf-41a8-939e-500b35438edf_Application">
    <vt:lpwstr>Microsoft Azure Information Protection</vt:lpwstr>
  </property>
  <property fmtid="{D5CDD505-2E9C-101B-9397-08002B2CF9AE}" pid="17" name="MSIP_Label_e35bb0a3-90cf-41a8-939e-500b35438edf_Extended_MSFT_Method">
    <vt:lpwstr>Automatic</vt:lpwstr>
  </property>
  <property fmtid="{D5CDD505-2E9C-101B-9397-08002B2CF9AE}" pid="18" name="MSIP_Label_06263584-a2fa-494a-b6ac-a3eeadb86bd0_Enabled">
    <vt:lpwstr>True</vt:lpwstr>
  </property>
  <property fmtid="{D5CDD505-2E9C-101B-9397-08002B2CF9AE}" pid="19" name="MSIP_Label_06263584-a2fa-494a-b6ac-a3eeadb86bd0_SiteId">
    <vt:lpwstr>2390cbd1-e663-4321-bc93-ba298637ce52</vt:lpwstr>
  </property>
  <property fmtid="{D5CDD505-2E9C-101B-9397-08002B2CF9AE}" pid="20" name="MSIP_Label_06263584-a2fa-494a-b6ac-a3eeadb86bd0_Owner">
    <vt:lpwstr>107200@sidel.com</vt:lpwstr>
  </property>
  <property fmtid="{D5CDD505-2E9C-101B-9397-08002B2CF9AE}" pid="21" name="MSIP_Label_06263584-a2fa-494a-b6ac-a3eeadb86bd0_SetDate">
    <vt:lpwstr>2018-04-10T13:45:49.9530240+02:00</vt:lpwstr>
  </property>
  <property fmtid="{D5CDD505-2E9C-101B-9397-08002B2CF9AE}" pid="22" name="MSIP_Label_06263584-a2fa-494a-b6ac-a3eeadb86bd0_Name">
    <vt:lpwstr>Internal</vt:lpwstr>
  </property>
  <property fmtid="{D5CDD505-2E9C-101B-9397-08002B2CF9AE}" pid="23" name="MSIP_Label_06263584-a2fa-494a-b6ac-a3eeadb86bd0_Application">
    <vt:lpwstr>Microsoft Azure Information Protection</vt:lpwstr>
  </property>
  <property fmtid="{D5CDD505-2E9C-101B-9397-08002B2CF9AE}" pid="24" name="MSIP_Label_06263584-a2fa-494a-b6ac-a3eeadb86bd0_Extended_MSFT_Method">
    <vt:lpwstr>Automatic</vt:lpwstr>
  </property>
  <property fmtid="{D5CDD505-2E9C-101B-9397-08002B2CF9AE}" pid="25" name="Sensitivity">
    <vt:lpwstr>General Sidel-Confidential Internal</vt:lpwstr>
  </property>
</Properties>
</file>