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2" r:id="rId1"/>
  </p:sldMasterIdLst>
  <p:notesMasterIdLst>
    <p:notesMasterId r:id="rId3"/>
  </p:notesMasterIdLst>
  <p:handoutMasterIdLst>
    <p:handoutMasterId r:id="rId4"/>
  </p:handoutMasterIdLst>
  <p:sldIdLst>
    <p:sldId id="334" r:id="rId2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84" y="63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5" d="100"/>
        <a:sy n="125" d="100"/>
      </p:scale>
      <p:origin x="0" y="-9918"/>
    </p:cViewPr>
  </p:sorterViewPr>
  <p:notesViewPr>
    <p:cSldViewPr snapToGrid="0">
      <p:cViewPr>
        <p:scale>
          <a:sx n="125" d="100"/>
          <a:sy n="125" d="100"/>
        </p:scale>
        <p:origin x="-1932" y="201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dirty="0"/>
              <a:t>Header</a:t>
            </a:r>
            <a:endParaRPr lang="en-GB" dirty="0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EE4A28-8FCA-4B67-B71F-4BF329E9D0A8}" type="datetimeFigureOut">
              <a:rPr lang="en-GB" smtClean="0"/>
              <a:t>10/10/2019</a:t>
            </a:fld>
            <a:endParaRPr lang="en-GB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 dirty="0" err="1"/>
              <a:t>Footer</a:t>
            </a:r>
            <a:endParaRPr lang="en-GB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D56195-1E08-4783-B4AA-F0F0BB98C858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775302"/>
      </p:ext>
    </p:extLst>
  </p:cSld>
  <p:clrMap bg1="dk1" tx1="lt1" bg2="dk2" tx2="lt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GB" dirty="0"/>
              <a:t>Header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6EF99F-C35D-4FF2-845E-FCCC5818ED60}" type="datetimeFigureOut">
              <a:rPr lang="en-GB" smtClean="0"/>
              <a:t>10/10/2019</a:t>
            </a:fld>
            <a:endParaRPr lang="en-GB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52863" y="843197"/>
            <a:ext cx="4152274" cy="3114206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434715" y="4197246"/>
            <a:ext cx="5988570" cy="4260954"/>
          </a:xfrm>
          <a:prstGeom prst="rect">
            <a:avLst/>
          </a:prstGeom>
        </p:spPr>
        <p:txBody>
          <a:bodyPr vert="horz" lIns="0" tIns="0" rIns="0" bIns="0" rtlCol="0"/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GB" dirty="0"/>
              <a:t>Footer</a:t>
            </a:r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F733B7-1873-49FD-B258-2C7BB301EFB3}" type="slidenum">
              <a:rPr lang="en-GB" smtClean="0"/>
              <a:t>‹N°›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9245064"/>
      </p:ext>
    </p:extLst>
  </p:cSld>
  <p:clrMap bg1="dk1" tx1="lt1" bg2="dk2" tx2="lt2" accent1="accent1" accent2="accent2" accent3="accent3" accent4="accent4" accent5="accent5" accent6="accent6" hlink="hlink" folHlink="folHlink"/>
  <p:notesStyle>
    <a:lvl1pPr marL="171450" indent="-171450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358775" indent="-17621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541338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715963" indent="-174625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898525" indent="-182563" algn="l" defTabSz="914400" rtl="0" eaLnBrk="1" latinLnBrk="0" hangingPunct="1">
      <a:buClr>
        <a:schemeClr val="accent4"/>
      </a:buClr>
      <a:buFont typeface="Wingdings" panose="05000000000000000000" pitchFamily="2" charset="2"/>
      <a:buChar char="§"/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3" name="Objekt 82" hidden="1"/>
          <p:cNvGraphicFramePr>
            <a:graphicFrameLocks noChangeAspect="1"/>
          </p:cNvGraphicFramePr>
          <p:nvPr userDrawn="1">
            <p:custDataLst>
              <p:tags r:id="rId3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2" name="think-cell Folie" r:id="rId5" imgW="399" imgH="399" progId="TCLayout.ActiveDocument.1">
                  <p:embed/>
                </p:oleObj>
              </mc:Choice>
              <mc:Fallback>
                <p:oleObj name="think-cell Folie" r:id="rId5" imgW="399" imgH="399" progId="TCLayout.ActiveDocument.1">
                  <p:embed/>
                  <p:pic>
                    <p:nvPicPr>
                      <p:cNvPr id="83" name="Objekt 82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4" name="Titel 83"/>
          <p:cNvSpPr>
            <a:spLocks noGrp="1"/>
          </p:cNvSpPr>
          <p:nvPr>
            <p:ph type="title" hasCustomPrompt="1"/>
          </p:nvPr>
        </p:nvSpPr>
        <p:spPr>
          <a:xfrm>
            <a:off x="647700" y="334800"/>
            <a:ext cx="7993063" cy="46166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r>
              <a:rPr lang="en-GB" noProof="1"/>
              <a:t>Click to edit master title style</a:t>
            </a:r>
            <a:endParaRPr lang="en-GB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4475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vmlDrawing" Target="../drawings/vmlDrawing1.vml"/><Relationship Id="rId7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oleObject" Target="../embeddings/oleObject1.bin"/><Relationship Id="rId5" Type="http://schemas.openxmlformats.org/officeDocument/2006/relationships/tags" Target="../tags/tag3.xml"/><Relationship Id="rId4" Type="http://schemas.openxmlformats.org/officeDocument/2006/relationships/tags" Target="../tags/tag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5" name="Objekt 84" hidden="1"/>
          <p:cNvGraphicFramePr>
            <a:graphicFrameLocks noChangeAspect="1"/>
          </p:cNvGraphicFramePr>
          <p:nvPr>
            <p:custDataLst>
              <p:tags r:id="rId5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6" name="think-cell Folie" r:id="rId6" imgW="399" imgH="399" progId="TCLayout.ActiveDocument.1">
                  <p:embed/>
                </p:oleObj>
              </mc:Choice>
              <mc:Fallback>
                <p:oleObj name="think-cell Folie" r:id="rId6" imgW="399" imgH="399" progId="TCLayout.ActiveDocument.1">
                  <p:embed/>
                  <p:pic>
                    <p:nvPicPr>
                      <p:cNvPr id="85" name="Objekt 84" hidden="1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47700" y="334800"/>
            <a:ext cx="7994650" cy="46166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 noProof="1"/>
              <a:t>Click to edit Master title style</a:t>
            </a:r>
            <a:endParaRPr lang="en-GB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47700" y="1485901"/>
            <a:ext cx="7993063" cy="449897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1"/>
              <a:t>Click to edit text style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  <a:p>
            <a:pPr lvl="3"/>
            <a:r>
              <a:rPr lang="en-GB" noProof="0" dirty="0"/>
              <a:t>Forth level</a:t>
            </a:r>
          </a:p>
          <a:p>
            <a:pPr lvl="4"/>
            <a:r>
              <a:rPr lang="en-GB" noProof="0" dirty="0"/>
              <a:t>Fifth level</a:t>
            </a:r>
          </a:p>
        </p:txBody>
      </p:sp>
      <p:sp>
        <p:nvSpPr>
          <p:cNvPr id="87" name="Slide Number Placeholder 4"/>
          <p:cNvSpPr txBox="1">
            <a:spLocks/>
          </p:cNvSpPr>
          <p:nvPr/>
        </p:nvSpPr>
        <p:spPr>
          <a:xfrm>
            <a:off x="647700" y="6471704"/>
            <a:ext cx="442429" cy="138499"/>
          </a:xfrm>
          <a:prstGeom prst="rect">
            <a:avLst/>
          </a:prstGeom>
        </p:spPr>
        <p:txBody>
          <a:bodyPr wrap="non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r>
              <a:rPr lang="en-GB" sz="900" dirty="0">
                <a:solidFill>
                  <a:schemeClr val="bg2"/>
                </a:solidFill>
              </a:rPr>
              <a:t>Page </a:t>
            </a:r>
            <a:fld id="{7873E190-40CF-412D-9604-1EFCEB1508B2}" type="slidenum">
              <a:rPr lang="en-GB" sz="900" smtClean="0">
                <a:solidFill>
                  <a:schemeClr val="bg2"/>
                </a:solidFill>
              </a:rPr>
              <a:pPr/>
              <a:t>‹N°›</a:t>
            </a:fld>
            <a:endParaRPr lang="en-GB" sz="900" dirty="0">
              <a:solidFill>
                <a:schemeClr val="bg2"/>
              </a:solidFill>
            </a:endParaRPr>
          </a:p>
        </p:txBody>
      </p:sp>
      <p:cxnSp>
        <p:nvCxnSpPr>
          <p:cNvPr id="49" name="Straight Connector 48"/>
          <p:cNvCxnSpPr/>
          <p:nvPr userDrawn="1"/>
        </p:nvCxnSpPr>
        <p:spPr>
          <a:xfrm>
            <a:off x="647700" y="6381750"/>
            <a:ext cx="7993063" cy="0"/>
          </a:xfrm>
          <a:prstGeom prst="line">
            <a:avLst/>
          </a:prstGeom>
          <a:ln w="3175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Immagine 11" descr="SidelLogoRGB.pn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4836" y="6483578"/>
            <a:ext cx="938152" cy="256947"/>
          </a:xfrm>
          <a:prstGeom prst="rect">
            <a:avLst/>
          </a:prstGeom>
        </p:spPr>
      </p:pic>
      <p:sp>
        <p:nvSpPr>
          <p:cNvPr id="9" name="Footer Placeholder 3"/>
          <p:cNvSpPr txBox="1">
            <a:spLocks/>
          </p:cNvSpPr>
          <p:nvPr userDrawn="1"/>
        </p:nvSpPr>
        <p:spPr>
          <a:xfrm>
            <a:off x="1378446" y="6471704"/>
            <a:ext cx="5509187" cy="138499"/>
          </a:xfrm>
          <a:prstGeom prst="rect">
            <a:avLst/>
          </a:prstGeom>
        </p:spPr>
        <p:txBody>
          <a:bodyPr wrap="square" lIns="0" tIns="0" rIns="0" bIns="0" anchor="b">
            <a:spAutoFit/>
          </a:bodyPr>
          <a:lstStyle>
            <a:lvl1pPr marL="0" algn="l" rtl="0" latinLnBrk="0">
              <a:defRPr sz="9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900" b="0" i="0" u="none" strike="noStrike" kern="1200" baseline="0" dirty="0">
                <a:solidFill>
                  <a:schemeClr val="bg2"/>
                </a:solidFill>
                <a:latin typeface="+mn-lt"/>
                <a:ea typeface="+mn-ea"/>
                <a:cs typeface="+mn-cs"/>
              </a:rPr>
              <a:t>Title, </a:t>
            </a:r>
            <a:fld id="{AF6A7A01-F0BB-4441-BAB9-3E7CB064C4A1}" type="datetime4">
              <a:rPr lang="en-GB" sz="900" b="0" i="0" u="none" strike="noStrike" kern="1200" baseline="0" smtClean="0">
                <a:solidFill>
                  <a:schemeClr val="bg2"/>
                </a:solidFill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 October 2019</a:t>
            </a:fld>
            <a:r>
              <a:rPr lang="en-GB" sz="900" b="0" i="0" u="none" strike="noStrike" kern="1200" baseline="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GB" dirty="0">
                <a:solidFill>
                  <a:schemeClr val="accent5"/>
                </a:solidFill>
                <a:latin typeface="+mn-lt"/>
              </a:rPr>
              <a:t>[</a:t>
            </a:r>
            <a:r>
              <a:rPr lang="en-US" dirty="0">
                <a:solidFill>
                  <a:schemeClr val="accent5"/>
                </a:solidFill>
                <a:latin typeface="+mn-lt"/>
              </a:rPr>
              <a:t>Public / Internal / Restricted / Highly confidential]</a:t>
            </a:r>
            <a:endParaRPr lang="en-GB" sz="900" dirty="0">
              <a:solidFill>
                <a:schemeClr val="bg2"/>
              </a:solidFill>
              <a:latin typeface="+mn-lt"/>
            </a:endParaRPr>
          </a:p>
        </p:txBody>
      </p:sp>
      <p:sp>
        <p:nvSpPr>
          <p:cNvPr id="4" name="MSIPCMContentMarking" descr="{&quot;HashCode&quot;:238713050,&quot;Placement&quot;:&quot;Footer&quot;}">
            <a:extLst>
              <a:ext uri="{FF2B5EF4-FFF2-40B4-BE49-F238E27FC236}">
                <a16:creationId xmlns:a16="http://schemas.microsoft.com/office/drawing/2014/main" id="{F27CE85A-E070-4F84-879B-1F7843CA19CE}"/>
              </a:ext>
            </a:extLst>
          </p:cNvPr>
          <p:cNvSpPr txBox="1"/>
          <p:nvPr userDrawn="1"/>
        </p:nvSpPr>
        <p:spPr>
          <a:xfrm>
            <a:off x="4240679" y="6624578"/>
            <a:ext cx="662642" cy="23342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ctr">
              <a:spcBef>
                <a:spcPts val="0"/>
              </a:spcBef>
              <a:spcAft>
                <a:spcPts val="0"/>
              </a:spcAft>
            </a:pPr>
            <a:r>
              <a:rPr lang="fr-FR" sz="900">
                <a:solidFill>
                  <a:srgbClr val="7F7F7F"/>
                </a:solidFill>
                <a:latin typeface="Arial" panose="020B0604020202020204" pitchFamily="34" charset="0"/>
              </a:rPr>
              <a:t>General</a:t>
            </a:r>
            <a:endParaRPr lang="fr-FR" sz="900" dirty="0" err="1">
              <a:solidFill>
                <a:srgbClr val="7F7F7F"/>
              </a:solidFill>
              <a:latin typeface="Arial" panose="020B0604020202020204" pitchFamily="34" charset="0"/>
            </a:endParaRPr>
          </a:p>
        </p:txBody>
      </p:sp>
    </p:spTree>
    <p:custDataLst>
      <p:tags r:id="rId4"/>
    </p:custDataLst>
    <p:extLst>
      <p:ext uri="{BB962C8B-B14F-4D97-AF65-F5344CB8AC3E}">
        <p14:creationId xmlns:p14="http://schemas.microsoft.com/office/powerpoint/2010/main" val="295248988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6" r:id="rId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accent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177800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357188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34988" indent="-177800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14375" indent="-179388" algn="l" defTabSz="914400" rtl="0" eaLnBrk="1" latinLnBrk="0" hangingPunct="1">
        <a:spcBef>
          <a:spcPts val="400"/>
        </a:spcBef>
        <a:buClr>
          <a:schemeClr val="accent4"/>
        </a:buClr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935">
          <p15:clr>
            <a:srgbClr val="F26B43"/>
          </p15:clr>
        </p15:guide>
        <p15:guide id="2" pos="2857">
          <p15:clr>
            <a:srgbClr val="F26B43"/>
          </p15:clr>
        </p15:guide>
        <p15:guide id="3" pos="408">
          <p15:clr>
            <a:srgbClr val="F26B43"/>
          </p15:clr>
        </p15:guide>
        <p15:guide id="4" pos="2993">
          <p15:clr>
            <a:srgbClr val="F26B43"/>
          </p15:clr>
        </p15:guide>
        <p15:guide id="5" pos="5443">
          <p15:clr>
            <a:srgbClr val="F26B43"/>
          </p15:clr>
        </p15:guide>
        <p15:guide id="6" orient="horz" pos="3770">
          <p15:clr>
            <a:srgbClr val="F26B43"/>
          </p15:clr>
        </p15:guide>
        <p15:guide id="7" pos="5556">
          <p15:clr>
            <a:srgbClr val="F26B43"/>
          </p15:clr>
        </p15:guide>
        <p15:guide id="8" orient="horz" pos="4020">
          <p15:clr>
            <a:srgbClr val="F26B43"/>
          </p15:clr>
        </p15:guide>
        <p15:guide id="9" pos="204">
          <p15:clr>
            <a:srgbClr val="F26B43"/>
          </p15:clr>
        </p15:guide>
        <p15:guide id="10" pos="2925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oleObject" Target="../embeddings/oleObject3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Objekt 25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4" name="think-cell Folie" r:id="rId4" imgW="360" imgH="360" progId="">
                  <p:embed/>
                </p:oleObj>
              </mc:Choice>
              <mc:Fallback>
                <p:oleObj name="think-cell Folie" r:id="rId4" imgW="360" imgH="360" progId="">
                  <p:embed/>
                  <p:pic>
                    <p:nvPicPr>
                      <p:cNvPr id="26" name="Objekt 25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dirty="0"/>
              <a:t>Recuperação até 40% do ar de sopro</a:t>
            </a:r>
            <a:endParaRPr lang="pt-BR" b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4294967295"/>
          </p:nvPr>
        </p:nvSpPr>
        <p:spPr>
          <a:xfrm>
            <a:off x="642938" y="1435100"/>
            <a:ext cx="7997825" cy="307975"/>
          </a:xfrm>
        </p:spPr>
        <p:txBody>
          <a:bodyPr vert="horz" lIns="0" tIns="0" rIns="0" bIns="0" rtlCol="0">
            <a:spAutoFit/>
          </a:bodyPr>
          <a:lstStyle/>
          <a:p>
            <a:r>
              <a:rPr dirty="0"/>
              <a:t>ARK: Sistema de recuperação de ar</a:t>
            </a:r>
          </a:p>
        </p:txBody>
      </p:sp>
      <p:sp>
        <p:nvSpPr>
          <p:cNvPr id="4" name="Text Placeholder 2"/>
          <p:cNvSpPr txBox="1">
            <a:spLocks/>
          </p:cNvSpPr>
          <p:nvPr/>
        </p:nvSpPr>
        <p:spPr>
          <a:xfrm>
            <a:off x="651885" y="5862257"/>
            <a:ext cx="7972425" cy="41857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indent="0" algn="l" rtl="0" eaLnBrk="1" latinLnBrk="0" hangingPunct="1">
              <a:spcBef>
                <a:spcPct val="20000"/>
              </a:spcBef>
              <a:buNone/>
              <a:defRPr lang="en-US" sz="20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2563" indent="-182563" algn="l" rtl="0" eaLnBrk="1" latinLnBrk="0" hangingPunct="1">
              <a:spcBef>
                <a:spcPts val="1200"/>
              </a:spcBef>
              <a:buClr>
                <a:schemeClr val="accent4"/>
              </a:buClr>
              <a:buFont typeface="Wingdings" pitchFamily="2" charset="2"/>
              <a:buChar char="§"/>
              <a:defRPr lang="en-US" sz="18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57188" indent="-174625" algn="l" rtl="0" eaLnBrk="1" latinLnBrk="0" hangingPunct="1">
              <a:spcBef>
                <a:spcPts val="0"/>
              </a:spcBef>
              <a:buClr>
                <a:schemeClr val="accent4"/>
              </a:buClr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39750" indent="-182563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14375" indent="-174625" algn="l" rtl="0" eaLnBrk="1" latinLnBrk="0" hangingPunct="1">
              <a:spcBef>
                <a:spcPts val="0"/>
              </a:spcBef>
              <a:buFont typeface="Wingdings" pitchFamily="2" charset="2"/>
              <a:buChar char="§"/>
              <a:defRPr lang="en-US" sz="1600" noProof="1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rtl="0" eaLnBrk="1" latinLnBrk="0" hangingPunct="1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lvl="0"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Valor: Otimização de </a:t>
            </a:r>
            <a:r>
              <a:rPr lang="en-US" sz="800" kern="0" dirty="0">
                <a:solidFill>
                  <a:srgbClr val="000000"/>
                </a:solidFill>
              </a:rPr>
              <a:t>custos, </a:t>
            </a:r>
            <a:r>
              <a:rPr lang="en-US" sz="800" kern="0">
                <a:solidFill>
                  <a:srgbClr val="000000"/>
                </a:solidFill>
              </a:rPr>
              <a:t>Sustentabilidade</a:t>
            </a:r>
            <a:endParaRPr kumimoji="0" lang="en-US" sz="800" b="0" i="0" u="none" strike="noStrike" kern="0" cap="none" spc="0" normalizeH="0" baseline="0" noProof="1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Equipamento: Sopradoras Universal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800" b="0" i="0" u="none" strike="noStrike" kern="0" cap="none" spc="0" normalizeH="0" baseline="0" noProof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Catálogo código: 1005</a:t>
            </a:r>
          </a:p>
        </p:txBody>
      </p:sp>
      <p:sp>
        <p:nvSpPr>
          <p:cNvPr id="6" name="BainBulletsConfiguration" hidden="1"/>
          <p:cNvSpPr txBox="1"/>
          <p:nvPr/>
        </p:nvSpPr>
        <p:spPr>
          <a:xfrm>
            <a:off x="12700" y="12700"/>
            <a:ext cx="65" cy="15389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endParaRPr kumimoji="0" lang="en-US" sz="100" b="0" i="0" u="none" strike="noStrike" kern="1200" cap="none" spc="0" normalizeH="0" baseline="0" noProof="0" dirty="0" err="1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graphicFrame>
        <p:nvGraphicFramePr>
          <p:cNvPr id="25" name="Group 188"/>
          <p:cNvGraphicFramePr>
            <a:graphicFrameLocks noGrp="1"/>
          </p:cNvGraphicFramePr>
          <p:nvPr>
            <p:extLst/>
          </p:nvPr>
        </p:nvGraphicFramePr>
        <p:xfrm>
          <a:off x="651885" y="1743075"/>
          <a:ext cx="7997390" cy="3990181"/>
        </p:xfrm>
        <a:graphic>
          <a:graphicData uri="http://schemas.openxmlformats.org/drawingml/2006/table">
            <a:tbl>
              <a:tblPr/>
              <a:tblGrid>
                <a:gridCol w="38752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4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77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0000">
                <a:tc>
                  <a:txBody>
                    <a:bodyPr/>
                    <a:lstStyle>
                      <a:lvl1pPr marL="190500" indent="-19050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FF6600"/>
                        </a:buClr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uLnTx/>
                          <a:uFillTx/>
                          <a:latin typeface="+mn-lt"/>
                        </a:rPr>
                        <a:t>VALOR E VANTAGENS</a:t>
                      </a:r>
                      <a:endParaRPr kumimoji="0" lang="pt-BR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+mn-lt"/>
                        <a:ea typeface="MS PGothic" pitchFamily="34" charset="-128"/>
                        <a:cs typeface="+mn-cs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64B00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altLang="de-DE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90500" marR="0" lvl="0" indent="-1905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de-CH" altLang="de-DE" sz="1400" b="1" i="0" u="none" strike="noStrike" cap="none" normalizeH="0" baseline="0" noProof="1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Arial" charset="0"/>
                        </a:rPr>
                        <a:t>DESCRIÇÃO</a:t>
                      </a:r>
                      <a:endParaRPr kumimoji="0" lang="pt-BR" altLang="de-DE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L="108011" marR="108011" marT="72000" marB="72000" anchor="ctr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338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2341">
                <a:tc>
                  <a:txBody>
                    <a:bodyPr/>
                    <a:lstStyle>
                      <a:lvl1pPr marL="180975" indent="-180975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spcBef>
                          <a:spcPts val="1200"/>
                        </a:spcBef>
                        <a:buClr>
                          <a:srgbClr val="E64B00"/>
                        </a:buClr>
                        <a:buFont typeface="Wingdings" pitchFamily="2" charset="2"/>
                        <a:defRPr sz="1600"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buClr>
                          <a:srgbClr val="E64B00"/>
                        </a:buClr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buFont typeface="Wingdings" pitchFamily="2" charset="2"/>
                        <a:defRPr sz="1400"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Até </a:t>
                      </a:r>
                      <a:r>
                        <a:rPr lang="en-US" sz="1200" b="1" dirty="0">
                          <a:solidFill>
                            <a:schemeClr val="accent4"/>
                          </a:solidFill>
                        </a:rPr>
                        <a:t>40% </a:t>
                      </a:r>
                      <a:r>
                        <a:rPr lang="en-US" sz="1200" dirty="0"/>
                        <a:t>de ar de sopro recuperado e reutilizado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Retorno do investimento em apenas 12 meses-24 meses</a:t>
                      </a:r>
                    </a:p>
                    <a:p>
                      <a:pPr marL="182563" indent="-182563"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Font typeface="Wingdings" pitchFamily="2" charset="2"/>
                        <a:buChar char="§"/>
                      </a:pPr>
                      <a:r>
                        <a:rPr lang="en-US" sz="1200" dirty="0"/>
                        <a:t>A solicitação dos compressores também reduzida o que resulta em uma economia considerável de eletricidade </a:t>
                      </a: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6000" marR="0" lvl="0" indent="-1260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chemeClr val="folHlink"/>
                        </a:buClr>
                        <a:buSzTx/>
                        <a:buFont typeface="Wingdings" pitchFamily="2" charset="2"/>
                        <a:buChar char="§"/>
                        <a:tabLst>
                          <a:tab pos="2974975" algn="l"/>
                          <a:tab pos="3151188" algn="l"/>
                        </a:tabLst>
                        <a:defRPr/>
                      </a:pPr>
                      <a:endParaRPr kumimoji="0" lang="de-DE" altLang="de-DE" sz="1400" b="0" i="0" u="none" strike="noStrike" cap="none" normalizeH="0" baseline="0" noProof="1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accent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 kit de recuperação de ar permite recuperar uma grande quantidade de ar, a qual sem ele se perderia, reciclando o mesmo para uso na produção, reduzindo assim o consumo de </a:t>
                      </a:r>
                      <a:r>
                        <a:rPr kumimoji="0" lang="en-US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energia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Este ar recuperado é a seguir usado para produzir 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Ar de </a:t>
                      </a:r>
                      <a:r>
                        <a:rPr kumimoji="0" lang="pt-BR" sz="10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pré</a:t>
                      </a:r>
                      <a:r>
                        <a:rPr kumimoji="0"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-sopro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Ar de serviço para acionar a roda de sopro </a:t>
                      </a:r>
                      <a:br>
                        <a:rPr lang="pt-BR" sz="1000" dirty="0"/>
                      </a:br>
                      <a:r>
                        <a:rPr kumimoji="0"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(estiramento e pistões de injetores)</a:t>
                      </a:r>
                    </a:p>
                    <a:p>
                      <a:pPr marL="357188" marR="0" lvl="0" indent="-174625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 ar em excesso também pode alimentar a rede de ar da fábrica </a:t>
                      </a:r>
                      <a:br>
                        <a:rPr lang="pt-BR" sz="1000" dirty="0"/>
                      </a:br>
                      <a:r>
                        <a:rPr kumimoji="0" lang="pt-BR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destinada a </a:t>
                      </a:r>
                      <a:r>
                        <a:rPr kumimoji="0" lang="pt-BR" sz="10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outras aplicações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  <a:p>
                      <a:pPr marL="182563" marR="0" lvl="0" indent="-18256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>
                          <a:srgbClr val="E64B00"/>
                        </a:buClr>
                        <a:buSzTx/>
                        <a:buFont typeface="Wingdings" pitchFamily="2" charset="2"/>
                        <a:buChar char="§"/>
                        <a:tabLst/>
                        <a:defRPr/>
                      </a:pP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A opção recuperação de ar não é compatível com os equipamentos </a:t>
                      </a:r>
                      <a:r>
                        <a:rPr kumimoji="0" lang="pt-B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Predis</a:t>
                      </a:r>
                      <a:r>
                        <a:rPr kumimoji="0" lang="pt-B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</a:rPr>
                        <a:t> por motivos de higiene.</a:t>
                      </a:r>
                      <a:endParaRPr kumimoji="0" lang="en-US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</a:endParaRPr>
                    </a:p>
                  </a:txBody>
                  <a:tcPr marL="108011" marR="108011" marT="72000" marB="72000" horzOverflow="overflow">
                    <a:lnL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53136"/>
            <a:ext cx="1132614" cy="9868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chteck 11">
            <a:extLst>
              <a:ext uri="{FF2B5EF4-FFF2-40B4-BE49-F238E27FC236}">
                <a16:creationId xmlns:a16="http://schemas.microsoft.com/office/drawing/2014/main" id="{BA13D7CF-F974-4C1E-BDA2-C75A1E299772}"/>
              </a:ext>
            </a:extLst>
          </p:cNvPr>
          <p:cNvSpPr/>
          <p:nvPr/>
        </p:nvSpPr>
        <p:spPr>
          <a:xfrm>
            <a:off x="4768071" y="1743075"/>
            <a:ext cx="3872692" cy="396123"/>
          </a:xfrm>
          <a:prstGeom prst="rect">
            <a:avLst/>
          </a:prstGeom>
          <a:solidFill>
            <a:schemeClr val="accent4"/>
          </a:solidFill>
          <a:ln w="127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8000" tIns="72000" rIns="108000" bIns="72000" anchor="ctr"/>
          <a:lstStyle>
            <a:lvl1pPr marL="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rtl="0" latinLnBrk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190500" marR="0" lvl="0" indent="-190500" algn="l" defTabSz="914400" rtl="0" eaLnBrk="1" fontAlgn="base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rgbClr val="E64B00"/>
              </a:buClr>
              <a:buSzTx/>
              <a:buFontTx/>
              <a:buNone/>
              <a:tabLst/>
              <a:defRPr/>
            </a:pPr>
            <a:r>
              <a:rPr kumimoji="0" lang="de-CH" altLang="de-DE" sz="1400" b="1" i="0" u="none" strike="noStrike" kern="1200" cap="none" spc="0" normalizeH="0" baseline="0" noProof="1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DESCRIÇÃO</a:t>
            </a:r>
            <a:endParaRPr kumimoji="0" lang="pt-BR" altLang="de-DE" sz="14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709481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UNDODONOTDELETE" val="0"/>
  <p:tag name="ARTICULATE_SLIDE_COUNT" val="13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LIOMT">
  <a:themeElements>
    <a:clrScheme name="Sidel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AD38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ot="0" spcFirstLastPara="0" vertOverflow="overflow" horzOverflow="overflow" vert="horz" wrap="square" lIns="108000" tIns="72000" rIns="108000" bIns="72000" numCol="1" spcCol="0" rtlCol="0" fromWordArt="0" anchor="ctr" anchorCtr="0" forceAA="0" compatLnSpc="1">
        <a:prstTxWarp prst="textNoShape">
          <a:avLst/>
        </a:prstTxWarp>
        <a:noAutofit/>
      </a:bodyPr>
      <a:lstStyle>
        <a:defPPr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EN-modele-new.potx" id="{63F86F24-1EED-41D3-90E6-59487835C019}" vid="{E4DD9F58-C7BE-4ED2-AAEB-88540AD62E8F}"/>
    </a:ext>
  </a:extLst>
</a:theme>
</file>

<file path=ppt/theme/theme2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Sidel_color">
      <a:dk1>
        <a:srgbClr val="FFFFFF"/>
      </a:dk1>
      <a:lt1>
        <a:srgbClr val="000000"/>
      </a:lt1>
      <a:dk2>
        <a:srgbClr val="7F7F7F"/>
      </a:dk2>
      <a:lt2>
        <a:srgbClr val="003382"/>
      </a:lt2>
      <a:accent1>
        <a:srgbClr val="3399FF"/>
      </a:accent1>
      <a:accent2>
        <a:srgbClr val="FF9900"/>
      </a:accent2>
      <a:accent3>
        <a:srgbClr val="669900"/>
      </a:accent3>
      <a:accent4>
        <a:srgbClr val="E64B00"/>
      </a:accent4>
      <a:accent5>
        <a:srgbClr val="7F7F7F"/>
      </a:accent5>
      <a:accent6>
        <a:srgbClr val="FF0000"/>
      </a:accent6>
      <a:hlink>
        <a:srgbClr val="669900"/>
      </a:hlink>
      <a:folHlink>
        <a:srgbClr val="E64B00"/>
      </a:folHlink>
    </a:clrScheme>
    <a:fontScheme name="Sidel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NewSidel_Template_4x3_v10_FINAL</Template>
  <TotalTime>5</TotalTime>
  <Words>124</Words>
  <Application>Microsoft Office PowerPoint</Application>
  <PresentationFormat>Affichage à l'écran (4:3)</PresentationFormat>
  <Paragraphs>17</Paragraphs>
  <Slides>1</Slides>
  <Notes>0</Notes>
  <HiddenSlides>0</HiddenSlides>
  <MMClips>0</MMClips>
  <ScaleCrop>false</ScaleCrop>
  <HeadingPairs>
    <vt:vector size="8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Serveurs OLE incorporés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Wingdings</vt:lpstr>
      <vt:lpstr>LIOMT</vt:lpstr>
      <vt:lpstr>think-cell Folie</vt:lpstr>
      <vt:lpstr>Recuperação até 40% do ar de sopro</vt:lpstr>
    </vt:vector>
  </TitlesOfParts>
  <Company>Sidel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Improve your equipment efficiency by implementing the autonomous maintenance principles</dc:title>
  <dc:creator>Sorega, Dan</dc:creator>
  <cp:lastModifiedBy>Sorega, Dan</cp:lastModifiedBy>
  <cp:revision>21</cp:revision>
  <dcterms:created xsi:type="dcterms:W3CDTF">2017-06-28T07:21:44Z</dcterms:created>
  <dcterms:modified xsi:type="dcterms:W3CDTF">2019-10-10T13:51:06Z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1F47552F-2D7C-4099-8EF3-419AFDBA81FA</vt:lpwstr>
  </property>
  <property fmtid="{D5CDD505-2E9C-101B-9397-08002B2CF9AE}" pid="3" name="ArticulatePath">
    <vt:lpwstr>Sidel_Template_4x3_opt</vt:lpwstr>
  </property>
  <property fmtid="{D5CDD505-2E9C-101B-9397-08002B2CF9AE}" pid="4" name="MSIP_Label_94480757-a570-4f64-84e7-c5b3ffe9d573_Enabled">
    <vt:lpwstr>True</vt:lpwstr>
  </property>
  <property fmtid="{D5CDD505-2E9C-101B-9397-08002B2CF9AE}" pid="5" name="MSIP_Label_94480757-a570-4f64-84e7-c5b3ffe9d573_SiteId">
    <vt:lpwstr>2390cbd1-e663-4321-bc93-ba298637ce52</vt:lpwstr>
  </property>
  <property fmtid="{D5CDD505-2E9C-101B-9397-08002B2CF9AE}" pid="6" name="MSIP_Label_94480757-a570-4f64-84e7-c5b3ffe9d573_Owner">
    <vt:lpwstr>107200@sidel.com</vt:lpwstr>
  </property>
  <property fmtid="{D5CDD505-2E9C-101B-9397-08002B2CF9AE}" pid="7" name="MSIP_Label_94480757-a570-4f64-84e7-c5b3ffe9d573_SetDate">
    <vt:lpwstr>2019-08-13T13:30:25.7103081Z</vt:lpwstr>
  </property>
  <property fmtid="{D5CDD505-2E9C-101B-9397-08002B2CF9AE}" pid="8" name="MSIP_Label_94480757-a570-4f64-84e7-c5b3ffe9d573_Name">
    <vt:lpwstr>General</vt:lpwstr>
  </property>
  <property fmtid="{D5CDD505-2E9C-101B-9397-08002B2CF9AE}" pid="9" name="MSIP_Label_94480757-a570-4f64-84e7-c5b3ffe9d573_Application">
    <vt:lpwstr>Microsoft Azure Information Protection</vt:lpwstr>
  </property>
  <property fmtid="{D5CDD505-2E9C-101B-9397-08002B2CF9AE}" pid="10" name="MSIP_Label_94480757-a570-4f64-84e7-c5b3ffe9d573_Extended_MSFT_Method">
    <vt:lpwstr>Automatic</vt:lpwstr>
  </property>
  <property fmtid="{D5CDD505-2E9C-101B-9397-08002B2CF9AE}" pid="11" name="MSIP_Label_e35bb0a3-90cf-41a8-939e-500b35438edf_Enabled">
    <vt:lpwstr>True</vt:lpwstr>
  </property>
  <property fmtid="{D5CDD505-2E9C-101B-9397-08002B2CF9AE}" pid="12" name="MSIP_Label_e35bb0a3-90cf-41a8-939e-500b35438edf_SiteId">
    <vt:lpwstr>2390cbd1-e663-4321-bc93-ba298637ce52</vt:lpwstr>
  </property>
  <property fmtid="{D5CDD505-2E9C-101B-9397-08002B2CF9AE}" pid="13" name="MSIP_Label_e35bb0a3-90cf-41a8-939e-500b35438edf_Owner">
    <vt:lpwstr>107200@sidel.com</vt:lpwstr>
  </property>
  <property fmtid="{D5CDD505-2E9C-101B-9397-08002B2CF9AE}" pid="14" name="MSIP_Label_e35bb0a3-90cf-41a8-939e-500b35438edf_SetDate">
    <vt:lpwstr>2018-04-10T13:45:49.9530240+02:00</vt:lpwstr>
  </property>
  <property fmtid="{D5CDD505-2E9C-101B-9397-08002B2CF9AE}" pid="15" name="MSIP_Label_e35bb0a3-90cf-41a8-939e-500b35438edf_Name">
    <vt:lpwstr>Sidel-Confidential</vt:lpwstr>
  </property>
  <property fmtid="{D5CDD505-2E9C-101B-9397-08002B2CF9AE}" pid="16" name="MSIP_Label_e35bb0a3-90cf-41a8-939e-500b35438edf_Application">
    <vt:lpwstr>Microsoft Azure Information Protection</vt:lpwstr>
  </property>
  <property fmtid="{D5CDD505-2E9C-101B-9397-08002B2CF9AE}" pid="17" name="MSIP_Label_e35bb0a3-90cf-41a8-939e-500b35438edf_Extended_MSFT_Method">
    <vt:lpwstr>Automatic</vt:lpwstr>
  </property>
  <property fmtid="{D5CDD505-2E9C-101B-9397-08002B2CF9AE}" pid="18" name="MSIP_Label_06263584-a2fa-494a-b6ac-a3eeadb86bd0_Enabled">
    <vt:lpwstr>True</vt:lpwstr>
  </property>
  <property fmtid="{D5CDD505-2E9C-101B-9397-08002B2CF9AE}" pid="19" name="MSIP_Label_06263584-a2fa-494a-b6ac-a3eeadb86bd0_SiteId">
    <vt:lpwstr>2390cbd1-e663-4321-bc93-ba298637ce52</vt:lpwstr>
  </property>
  <property fmtid="{D5CDD505-2E9C-101B-9397-08002B2CF9AE}" pid="20" name="MSIP_Label_06263584-a2fa-494a-b6ac-a3eeadb86bd0_Owner">
    <vt:lpwstr>107200@sidel.com</vt:lpwstr>
  </property>
  <property fmtid="{D5CDD505-2E9C-101B-9397-08002B2CF9AE}" pid="21" name="MSIP_Label_06263584-a2fa-494a-b6ac-a3eeadb86bd0_SetDate">
    <vt:lpwstr>2018-04-10T13:45:49.9530240+02:00</vt:lpwstr>
  </property>
  <property fmtid="{D5CDD505-2E9C-101B-9397-08002B2CF9AE}" pid="22" name="MSIP_Label_06263584-a2fa-494a-b6ac-a3eeadb86bd0_Name">
    <vt:lpwstr>Internal</vt:lpwstr>
  </property>
  <property fmtid="{D5CDD505-2E9C-101B-9397-08002B2CF9AE}" pid="23" name="MSIP_Label_06263584-a2fa-494a-b6ac-a3eeadb86bd0_Application">
    <vt:lpwstr>Microsoft Azure Information Protection</vt:lpwstr>
  </property>
  <property fmtid="{D5CDD505-2E9C-101B-9397-08002B2CF9AE}" pid="24" name="MSIP_Label_06263584-a2fa-494a-b6ac-a3eeadb86bd0_Extended_MSFT_Method">
    <vt:lpwstr>Automatic</vt:lpwstr>
  </property>
  <property fmtid="{D5CDD505-2E9C-101B-9397-08002B2CF9AE}" pid="25" name="Sensitivity">
    <vt:lpwstr>General Sidel-Confidential Internal</vt:lpwstr>
  </property>
</Properties>
</file>