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notesMasterIdLst>
    <p:notesMasterId r:id="rId3"/>
  </p:notesMasterIdLst>
  <p:handoutMasterIdLst>
    <p:handoutMasterId r:id="rId4"/>
  </p:handoutMasterIdLst>
  <p:sldIdLst>
    <p:sldId id="623" r:id="rId2"/>
  </p:sldIdLst>
  <p:sldSz cx="10693400" cy="7561263"/>
  <p:notesSz cx="6805613" cy="9944100"/>
  <p:kinsoku lang="zh-CN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3">
          <p15:clr>
            <a:srgbClr val="A4A3A4"/>
          </p15:clr>
        </p15:guide>
        <p15:guide id="2" orient="horz" pos="1792">
          <p15:clr>
            <a:srgbClr val="A4A3A4"/>
          </p15:clr>
        </p15:guide>
        <p15:guide id="3" pos="3368">
          <p15:clr>
            <a:srgbClr val="A4A3A4"/>
          </p15:clr>
        </p15:guide>
        <p15:guide id="4" orient="horz" pos="1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BB7759"/>
    <a:srgbClr val="003366"/>
    <a:srgbClr val="A8C745"/>
    <a:srgbClr val="9EBE38"/>
    <a:srgbClr val="990000"/>
    <a:srgbClr val="FF990B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01" autoAdjust="0"/>
    <p:restoredTop sz="94625" autoAdjust="0"/>
  </p:normalViewPr>
  <p:slideViewPr>
    <p:cSldViewPr snapToGrid="0">
      <p:cViewPr varScale="1">
        <p:scale>
          <a:sx n="100" d="100"/>
          <a:sy n="100" d="100"/>
        </p:scale>
        <p:origin x="1548" y="96"/>
      </p:cViewPr>
      <p:guideLst>
        <p:guide orient="horz" pos="2563"/>
        <p:guide orient="horz" pos="1792"/>
        <p:guide pos="3368"/>
        <p:guide orient="horz" pos="1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688"/>
    </p:cViewPr>
  </p:sorterViewPr>
  <p:notesViewPr>
    <p:cSldViewPr snapToGrid="0">
      <p:cViewPr varScale="1">
        <p:scale>
          <a:sx n="76" d="100"/>
          <a:sy n="76" d="100"/>
        </p:scale>
        <p:origin x="-216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1C239B82-A2F5-4DC9-A5AB-91C2A636AD1D}" type="slidenum">
              <a:rPr lang="fr-FR" altLang="zh-CN" sz="1200" b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fr-FR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176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648" y="4726077"/>
            <a:ext cx="4980317" cy="419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485" tIns="39797" rIns="81485" bIns="39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noProof="0"/>
              <a:t>Cliquez pour modifier le style de texte du masque</a:t>
            </a:r>
          </a:p>
          <a:p>
            <a:pPr lvl="1"/>
            <a:r>
              <a:rPr lang="fr-FR" altLang="zh-CN" noProof="0"/>
              <a:t>Second niveau</a:t>
            </a:r>
          </a:p>
          <a:p>
            <a:pPr lvl="2"/>
            <a:r>
              <a:rPr lang="fr-FR" altLang="zh-CN" noProof="0"/>
              <a:t>Troisième niveau</a:t>
            </a:r>
          </a:p>
          <a:p>
            <a:pPr lvl="3"/>
            <a:r>
              <a:rPr lang="fr-FR" altLang="zh-CN" noProof="0"/>
              <a:t>Quatrième niveau</a:t>
            </a:r>
          </a:p>
          <a:p>
            <a:pPr lvl="4"/>
            <a:r>
              <a:rPr lang="fr-FR" altLang="zh-CN" noProof="0"/>
              <a:t>Cinquième niveau</a:t>
            </a:r>
          </a:p>
        </p:txBody>
      </p:sp>
      <p:sp>
        <p:nvSpPr>
          <p:cNvPr id="30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7050" y="576263"/>
            <a:ext cx="5753100" cy="40687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E6FB88F8-BE06-4309-B3DC-39FA6B457582}" type="slidenum">
              <a:rPr lang="fr-FR" altLang="zh-CN" sz="1200" b="0" smtClean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fr-FR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33813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6746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012825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3477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94D81A5E-5D12-4F7F-A0C8-31B48DB3134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94D81A5E-5D12-4F7F-A0C8-31B48DB313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6650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think-cell Folie" r:id="rId6" imgW="360" imgH="360" progId="TCLayout.ActiveDocument.1">
                  <p:embed/>
                </p:oleObj>
              </mc:Choice>
              <mc:Fallback>
                <p:oleObj name="think-cell Folie" r:id="rId6" imgW="360" imgH="360" progId="TCLayout.ActiveDocument.1">
                  <p:embed/>
                  <p:pic>
                    <p:nvPicPr>
                      <p:cNvPr id="3074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/>
          <p:cNvSpPr>
            <a:spLocks noGrp="1"/>
          </p:cNvSpPr>
          <p:nvPr>
            <p:ph type="title"/>
          </p:nvPr>
        </p:nvSpPr>
        <p:spPr bwMode="auto">
          <a:xfrm>
            <a:off x="757449" y="369312"/>
            <a:ext cx="9349299" cy="50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757450" y="1638274"/>
            <a:ext cx="9347443" cy="496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611436" y="7135547"/>
            <a:ext cx="119744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05 August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F2E4720E-BB03-455A-8ED1-6CF75A62BB47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308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C16B5283-AC40-4D12-907C-2914D5FEF090}"/>
              </a:ext>
            </a:extLst>
          </p:cNvPr>
          <p:cNvSpPr txBox="1"/>
          <p:nvPr userDrawn="1"/>
        </p:nvSpPr>
        <p:spPr>
          <a:xfrm>
            <a:off x="5015379" y="7327840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9896524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308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5pPr>
      <a:lvl6pPr marL="504063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6pPr>
      <a:lvl7pPr marL="1008126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7pPr>
      <a:lvl8pPr marL="1512189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8pPr>
      <a:lvl9pPr marL="2016252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96025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393800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3pPr>
      <a:lvl4pPr marL="589824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4pPr>
      <a:lvl5pPr marL="787598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5pPr>
      <a:lvl6pPr marL="2772347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6410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80473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4536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189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252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378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441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504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1BF97C85-1960-44E2-B1C9-F2FA8F021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977" y="512934"/>
            <a:ext cx="9047948" cy="950132"/>
          </a:xfrm>
        </p:spPr>
        <p:txBody>
          <a:bodyPr/>
          <a:lstStyle/>
          <a:p>
            <a:r>
              <a:rPr lang="en-US" altLang="fr-FR" sz="3000" dirty="0">
                <a:solidFill>
                  <a:srgbClr val="E64B00"/>
                </a:solidFill>
              </a:rPr>
              <a:t>Increase product quality by</a:t>
            </a:r>
            <a:r>
              <a:rPr lang="en-US" altLang="zh-CN" sz="3000" dirty="0">
                <a:solidFill>
                  <a:srgbClr val="E64B00"/>
                </a:solidFill>
              </a:rPr>
              <a:t> limiting the preforms pollution in the hopper</a:t>
            </a:r>
            <a:endParaRPr lang="en-US" altLang="fr-FR" sz="3000" dirty="0">
              <a:solidFill>
                <a:srgbClr val="E64B00"/>
              </a:solidFill>
            </a:endParaRPr>
          </a:p>
        </p:txBody>
      </p:sp>
      <p:sp>
        <p:nvSpPr>
          <p:cNvPr id="17411" name="Content Placeholder 3">
            <a:extLst>
              <a:ext uri="{FF2B5EF4-FFF2-40B4-BE49-F238E27FC236}">
                <a16:creationId xmlns:a16="http://schemas.microsoft.com/office/drawing/2014/main" id="{85331306-631E-45CF-BFE5-DCDC8C969B3D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019978" y="1772413"/>
            <a:ext cx="7833296" cy="331438"/>
          </a:xfrm>
        </p:spPr>
        <p:txBody>
          <a:bodyPr/>
          <a:lstStyle/>
          <a:p>
            <a:r>
              <a:rPr lang="en-US" altLang="fr-FR" dirty="0"/>
              <a:t>Rocking hopper cover without overpressure </a:t>
            </a:r>
            <a:endParaRPr lang="fr-FR" altLang="zh-CN" dirty="0"/>
          </a:p>
          <a:p>
            <a:endParaRPr lang="en-US" altLang="fr-FR" dirty="0"/>
          </a:p>
        </p:txBody>
      </p:sp>
      <p:sp>
        <p:nvSpPr>
          <p:cNvPr id="17416" name="Text Placeholder 2">
            <a:extLst>
              <a:ext uri="{FF2B5EF4-FFF2-40B4-BE49-F238E27FC236}">
                <a16:creationId xmlns:a16="http://schemas.microsoft.com/office/drawing/2014/main" id="{B1AF4CBF-8C17-49EB-BB4A-2810FE698516}"/>
              </a:ext>
            </a:extLst>
          </p:cNvPr>
          <p:cNvSpPr txBox="1">
            <a:spLocks/>
          </p:cNvSpPr>
          <p:nvPr/>
        </p:nvSpPr>
        <p:spPr bwMode="auto">
          <a:xfrm>
            <a:off x="1019978" y="6516050"/>
            <a:ext cx="7819294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95996" eaLnBrk="1" hangingPunct="1">
              <a:spcBef>
                <a:spcPct val="20000"/>
              </a:spcBef>
              <a:buClrTx/>
              <a:defRPr/>
            </a:pPr>
            <a:r>
              <a:rPr lang="en-GB" altLang="fr-FR" sz="800" b="0" dirty="0">
                <a:solidFill>
                  <a:srgbClr val="000000"/>
                </a:solidFill>
              </a:rPr>
              <a:t>Value: Product quality</a:t>
            </a:r>
          </a:p>
          <a:p>
            <a:pPr defTabSz="895996" eaLnBrk="1" hangingPunct="1">
              <a:spcBef>
                <a:spcPct val="20000"/>
              </a:spcBef>
              <a:buClrTx/>
              <a:defRPr/>
            </a:pPr>
            <a:r>
              <a:rPr lang="en-GB" altLang="fr-FR" sz="800" b="0" dirty="0">
                <a:solidFill>
                  <a:srgbClr val="000000"/>
                </a:solidFill>
              </a:rPr>
              <a:t>Equipment: blowers Universal</a:t>
            </a:r>
          </a:p>
          <a:p>
            <a:pPr defTabSz="895996" eaLnBrk="1" hangingPunct="1">
              <a:spcBef>
                <a:spcPct val="20000"/>
              </a:spcBef>
              <a:buClrTx/>
              <a:defRPr/>
            </a:pPr>
            <a:r>
              <a:rPr lang="en-GB" altLang="fr-FR" sz="800" b="0" dirty="0">
                <a:solidFill>
                  <a:srgbClr val="000000"/>
                </a:solidFill>
              </a:rPr>
              <a:t>Catalogue code: 1016</a:t>
            </a:r>
          </a:p>
        </p:txBody>
      </p:sp>
      <p:grpSp>
        <p:nvGrpSpPr>
          <p:cNvPr id="20" name="Group 1">
            <a:extLst>
              <a:ext uri="{FF2B5EF4-FFF2-40B4-BE49-F238E27FC236}">
                <a16:creationId xmlns:a16="http://schemas.microsoft.com/office/drawing/2014/main" id="{0817621C-873A-4694-A0E7-C49392740450}"/>
              </a:ext>
            </a:extLst>
          </p:cNvPr>
          <p:cNvGrpSpPr>
            <a:grpSpLocks/>
          </p:cNvGrpSpPr>
          <p:nvPr/>
        </p:nvGrpSpPr>
        <p:grpSpPr bwMode="auto">
          <a:xfrm>
            <a:off x="1019978" y="2103851"/>
            <a:ext cx="8810971" cy="4342476"/>
            <a:chOff x="647700" y="1908175"/>
            <a:chExt cx="7991475" cy="3938588"/>
          </a:xfrm>
        </p:grpSpPr>
        <p:sp>
          <p:nvSpPr>
            <p:cNvPr id="21" name="Rechteck 3">
              <a:extLst>
                <a:ext uri="{FF2B5EF4-FFF2-40B4-BE49-F238E27FC236}">
                  <a16:creationId xmlns:a16="http://schemas.microsoft.com/office/drawing/2014/main" id="{D50FFD45-C308-48F6-9F34-002899E12AA4}"/>
                </a:ext>
              </a:extLst>
            </p:cNvPr>
            <p:cNvSpPr/>
            <p:nvPr/>
          </p:nvSpPr>
          <p:spPr>
            <a:xfrm>
              <a:off x="6477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9075" tIns="79383" rIns="119075" bIns="79383" anchor="ctr"/>
            <a:lstStyle/>
            <a:p>
              <a:pPr defTabSz="1008126">
                <a:spcBef>
                  <a:spcPts val="331"/>
                </a:spcBef>
                <a:buSzPct val="100000"/>
                <a:defRPr/>
              </a:pPr>
              <a:r>
                <a:rPr lang="de-CH" altLang="fr-FR" sz="1400" dirty="0">
                  <a:solidFill>
                    <a:srgbClr val="FFFFFF"/>
                  </a:solidFill>
                  <a:latin typeface="Arial"/>
                </a:rPr>
                <a:t>VALUE AND BENEFITS</a:t>
              </a:r>
            </a:p>
          </p:txBody>
        </p:sp>
        <p:sp>
          <p:nvSpPr>
            <p:cNvPr id="22" name="Rechteck 4">
              <a:extLst>
                <a:ext uri="{FF2B5EF4-FFF2-40B4-BE49-F238E27FC236}">
                  <a16:creationId xmlns:a16="http://schemas.microsoft.com/office/drawing/2014/main" id="{706A122E-AF57-4F65-8FA1-C777FB01FE31}"/>
                </a:ext>
              </a:extLst>
            </p:cNvPr>
            <p:cNvSpPr>
              <a:spLocks/>
            </p:cNvSpPr>
            <p:nvPr/>
          </p:nvSpPr>
          <p:spPr>
            <a:xfrm>
              <a:off x="647700" y="2308225"/>
              <a:ext cx="3889375" cy="35385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9075" tIns="79383" rIns="119075" bIns="79383"/>
            <a:lstStyle/>
            <a:p>
              <a:pPr marL="201276" indent="-201276" defTabSz="1008126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x-none" sz="1158" b="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3" name="Rechteck 11">
              <a:extLst>
                <a:ext uri="{FF2B5EF4-FFF2-40B4-BE49-F238E27FC236}">
                  <a16:creationId xmlns:a16="http://schemas.microsoft.com/office/drawing/2014/main" id="{03ED9628-AA71-4895-A40C-F5B5E2FAF2EF}"/>
                </a:ext>
              </a:extLst>
            </p:cNvPr>
            <p:cNvSpPr/>
            <p:nvPr/>
          </p:nvSpPr>
          <p:spPr>
            <a:xfrm>
              <a:off x="47498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9075" tIns="79383" rIns="119075" bIns="79383" anchor="ctr"/>
            <a:lstStyle/>
            <a:p>
              <a:pPr marL="210026" indent="-210026" defTabSz="1008126">
                <a:spcBef>
                  <a:spcPts val="331"/>
                </a:spcBef>
                <a:buClr>
                  <a:srgbClr val="E64B00"/>
                </a:buClr>
                <a:defRPr/>
              </a:pPr>
              <a:r>
                <a:rPr lang="de-CH" altLang="fr-FR" sz="1400" dirty="0">
                  <a:solidFill>
                    <a:srgbClr val="FFFFFF"/>
                  </a:solidFill>
                  <a:latin typeface="Arial"/>
                  <a:ea typeface="Arial" charset="0"/>
                  <a:cs typeface="Arial" charset="0"/>
                </a:rPr>
                <a:t>DESCRIPTION</a:t>
              </a:r>
            </a:p>
          </p:txBody>
        </p:sp>
        <p:sp>
          <p:nvSpPr>
            <p:cNvPr id="24" name="Rechteck 12">
              <a:extLst>
                <a:ext uri="{FF2B5EF4-FFF2-40B4-BE49-F238E27FC236}">
                  <a16:creationId xmlns:a16="http://schemas.microsoft.com/office/drawing/2014/main" id="{6F1F7AF2-BC3F-43BD-8677-513C2CA69CE2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50"/>
              <a:ext cx="3889375" cy="35417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9075" tIns="79383" rIns="119075" bIns="79383"/>
            <a:lstStyle/>
            <a:p>
              <a:pPr marL="201276" lvl="1" indent="-201276" defTabSz="1008126">
                <a:spcBef>
                  <a:spcPts val="331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3279910" algn="l"/>
                  <a:tab pos="3474185" algn="l"/>
                </a:tabLst>
                <a:defRPr/>
              </a:pPr>
              <a:endParaRPr lang="en-US" altLang="x-none" sz="1158" b="0" dirty="0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7B3E170F-0EF7-4E3D-895E-BF5ADB02009E}"/>
              </a:ext>
            </a:extLst>
          </p:cNvPr>
          <p:cNvSpPr/>
          <p:nvPr/>
        </p:nvSpPr>
        <p:spPr>
          <a:xfrm>
            <a:off x="1019977" y="2541424"/>
            <a:ext cx="4288216" cy="128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9752" indent="-189752" defTabSz="95040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200" b="0" kern="0" dirty="0">
                <a:solidFill>
                  <a:srgbClr val="000000"/>
                </a:solidFill>
                <a:latin typeface="Arial"/>
              </a:rPr>
              <a:t>Better hygiene production </a:t>
            </a:r>
            <a:r>
              <a:rPr lang="en-US" altLang="fr-FR" sz="1200" b="0" kern="0" dirty="0">
                <a:solidFill>
                  <a:srgbClr val="000000"/>
                </a:solidFill>
                <a:latin typeface="Arial"/>
              </a:rPr>
              <a:t>by</a:t>
            </a:r>
            <a:r>
              <a:rPr lang="en-US" altLang="zh-CN" sz="1200" b="0" kern="0" dirty="0">
                <a:solidFill>
                  <a:srgbClr val="000000"/>
                </a:solidFill>
                <a:latin typeface="Arial"/>
              </a:rPr>
              <a:t> limiting the preforms pollution in the hopper</a:t>
            </a:r>
            <a:endParaRPr lang="en-US" altLang="x-none" sz="1200" b="0" kern="0" dirty="0">
              <a:solidFill>
                <a:srgbClr val="000000"/>
              </a:solidFill>
              <a:latin typeface="Arial"/>
            </a:endParaRPr>
          </a:p>
          <a:p>
            <a:pPr marL="189752" indent="-189752" defTabSz="95040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zh-CN" sz="1200" b="0" kern="0" dirty="0">
                <a:solidFill>
                  <a:srgbClr val="000000"/>
                </a:solidFill>
                <a:latin typeface="Arial"/>
              </a:rPr>
              <a:t>Avoid that a preform (collected from the ground, for example) or anything else, from outside the feeding area of the preforms is inadvertently or intentionally thrown into the hopper during the production phase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BF427F5-0133-4005-97C4-808A071F6D9C}"/>
              </a:ext>
            </a:extLst>
          </p:cNvPr>
          <p:cNvSpPr/>
          <p:nvPr/>
        </p:nvSpPr>
        <p:spPr>
          <a:xfrm>
            <a:off x="5542732" y="2541424"/>
            <a:ext cx="4288216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9752" lvl="1" indent="-189752" defTabSz="950409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3092128" algn="l"/>
                <a:tab pos="3275281" algn="l"/>
              </a:tabLst>
              <a:defRPr/>
            </a:pPr>
            <a:r>
              <a:rPr lang="en-US" altLang="zh-CN" sz="1200" b="0" kern="0" dirty="0">
                <a:solidFill>
                  <a:srgbClr val="000000"/>
                </a:solidFill>
                <a:latin typeface="Arial"/>
              </a:rPr>
              <a:t>This option is to cover the upper part of the hopper to prevent the deposition of dust inside </a:t>
            </a:r>
          </a:p>
          <a:p>
            <a:pPr marL="189752" lvl="1" indent="-189752" defTabSz="950409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3092128" algn="l"/>
                <a:tab pos="3275281" algn="l"/>
              </a:tabLst>
              <a:defRPr/>
            </a:pPr>
            <a:r>
              <a:rPr lang="en-US" altLang="zh-CN" sz="1200" b="0" kern="0" dirty="0">
                <a:solidFill>
                  <a:srgbClr val="000000"/>
                </a:solidFill>
                <a:latin typeface="Arial"/>
              </a:rPr>
              <a:t>It consists of a cover and a gear motor</a:t>
            </a:r>
          </a:p>
          <a:p>
            <a:pPr marL="189752" lvl="1" indent="-189752" defTabSz="950409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3092128" algn="l"/>
                <a:tab pos="3275281" algn="l"/>
              </a:tabLst>
              <a:defRPr/>
            </a:pPr>
            <a:r>
              <a:rPr lang="en-US" altLang="zh-CN" sz="1200" b="0" kern="0" dirty="0">
                <a:solidFill>
                  <a:srgbClr val="000000"/>
                </a:solidFill>
                <a:latin typeface="Arial"/>
              </a:rPr>
              <a:t>In manual mode, during the loading of the preforms, the operator controls the opening / closing of the hood by means of a control unit.</a:t>
            </a:r>
          </a:p>
        </p:txBody>
      </p:sp>
      <p:pic>
        <p:nvPicPr>
          <p:cNvPr id="27" name="Image 32">
            <a:extLst>
              <a:ext uri="{FF2B5EF4-FFF2-40B4-BE49-F238E27FC236}">
                <a16:creationId xmlns:a16="http://schemas.microsoft.com/office/drawing/2014/main" id="{E79894F5-A881-4EF0-B4CD-6063D52F89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7627" y="3864301"/>
            <a:ext cx="1958426" cy="249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4466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Pages>1</Pages>
  <Words>135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宋体</vt:lpstr>
      <vt:lpstr>Arial</vt:lpstr>
      <vt:lpstr>Book Antiqua</vt:lpstr>
      <vt:lpstr>Wingdings</vt:lpstr>
      <vt:lpstr>NewSidel_Template_4x3_with add layouts</vt:lpstr>
      <vt:lpstr>think-cell Folie</vt:lpstr>
      <vt:lpstr>Increase product quality by limiting the preforms pollution in the hopper</vt:lpstr>
    </vt:vector>
  </TitlesOfParts>
  <Manager>Dominique Martin</Manager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Bottle Switch System</dc:title>
  <dc:subject>Selling points</dc:subject>
  <dc:creator>Mathieu Druon</dc:creator>
  <cp:keywords/>
  <dc:description/>
  <cp:lastModifiedBy>Sorega, Dan</cp:lastModifiedBy>
  <cp:revision>526</cp:revision>
  <cp:lastPrinted>2016-08-02T08:13:06Z</cp:lastPrinted>
  <dcterms:created xsi:type="dcterms:W3CDTF">2009-07-10T13:59:45Z</dcterms:created>
  <dcterms:modified xsi:type="dcterms:W3CDTF">2020-08-05T11:53:39Z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2020-08-05T09:37:05.5074953Z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2018-03-28T09:16:07.1757087+02:00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2018-03-28T09:16:07.1857087+02:00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