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24" r:id="rId2"/>
  </p:sldMasterIdLst>
  <p:notesMasterIdLst>
    <p:notesMasterId r:id="rId4"/>
  </p:notesMasterIdLst>
  <p:handoutMasterIdLst>
    <p:handoutMasterId r:id="rId5"/>
  </p:handoutMasterIdLst>
  <p:sldIdLst>
    <p:sldId id="406" r:id="rId3"/>
  </p:sldIdLst>
  <p:sldSz cx="9144000" cy="6858000" type="screen4x3"/>
  <p:notesSz cx="7099300" cy="10234613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C0F"/>
    <a:srgbClr val="3333FF"/>
    <a:srgbClr val="DCDDE8"/>
    <a:srgbClr val="FFFFFF"/>
    <a:srgbClr val="231F20"/>
    <a:srgbClr val="003382"/>
    <a:srgbClr val="93939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1041" autoAdjust="0"/>
  </p:normalViewPr>
  <p:slideViewPr>
    <p:cSldViewPr>
      <p:cViewPr varScale="1">
        <p:scale>
          <a:sx n="80" d="100"/>
          <a:sy n="80" d="100"/>
        </p:scale>
        <p:origin x="151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72"/>
    </p:cViewPr>
  </p:sorterViewPr>
  <p:notesViewPr>
    <p:cSldViewPr>
      <p:cViewPr varScale="1">
        <p:scale>
          <a:sx n="76" d="100"/>
          <a:sy n="76" d="100"/>
        </p:scale>
        <p:origin x="403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046" tIns="52523" rIns="105046" bIns="52523" numCol="1" anchor="t" anchorCtr="0" compatLnSpc="1">
            <a:prstTxWarp prst="textNoShape">
              <a:avLst/>
            </a:prstTxWarp>
          </a:bodyPr>
          <a:lstStyle>
            <a:lvl1pPr defTabSz="1050925" eaLnBrk="1" hangingPunct="1">
              <a:defRPr sz="14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046" tIns="52523" rIns="105046" bIns="52523" numCol="1" anchor="t" anchorCtr="0" compatLnSpc="1">
            <a:prstTxWarp prst="textNoShape">
              <a:avLst/>
            </a:prstTxWarp>
          </a:bodyPr>
          <a:lstStyle>
            <a:lvl1pPr algn="r" defTabSz="1050925" eaLnBrk="1" hangingPunct="1">
              <a:defRPr sz="14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046" tIns="52523" rIns="105046" bIns="52523" numCol="1" anchor="b" anchorCtr="0" compatLnSpc="1">
            <a:prstTxWarp prst="textNoShape">
              <a:avLst/>
            </a:prstTxWarp>
          </a:bodyPr>
          <a:lstStyle>
            <a:lvl1pPr defTabSz="1050925" eaLnBrk="1" hangingPunct="1">
              <a:defRPr sz="14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046" tIns="52523" rIns="105046" bIns="52523" numCol="1" anchor="b" anchorCtr="0" compatLnSpc="1">
            <a:prstTxWarp prst="textNoShape">
              <a:avLst/>
            </a:prstTxWarp>
          </a:bodyPr>
          <a:lstStyle>
            <a:lvl1pPr algn="r" defTabSz="1050925" eaLnBrk="1" hangingPunct="1">
              <a:defRPr sz="1400"/>
            </a:lvl1pPr>
          </a:lstStyle>
          <a:p>
            <a:pPr>
              <a:defRPr/>
            </a:pPr>
            <a:fld id="{0703FDFF-8598-49DA-92AA-FC8F9AAD3629}" type="slidenum">
              <a:rPr lang="en-US" altLang="fr-FR"/>
              <a:pPr>
                <a:defRPr/>
              </a:pPr>
              <a:t>‹#›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4262515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de-CH" alt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de-CH" alt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fr-FR" noProof="0"/>
              <a:t>Textmasterformate durch Klicken bearbeiten</a:t>
            </a:r>
          </a:p>
          <a:p>
            <a:pPr lvl="1"/>
            <a:r>
              <a:rPr lang="de-CH" altLang="fr-FR" noProof="0"/>
              <a:t>Zweite Ebene</a:t>
            </a:r>
          </a:p>
          <a:p>
            <a:pPr lvl="2"/>
            <a:r>
              <a:rPr lang="de-CH" altLang="fr-FR" noProof="0"/>
              <a:t>Dritte Ebene</a:t>
            </a:r>
          </a:p>
          <a:p>
            <a:pPr lvl="3"/>
            <a:r>
              <a:rPr lang="de-CH" altLang="fr-FR" noProof="0"/>
              <a:t>Vierte Ebene</a:t>
            </a:r>
          </a:p>
          <a:p>
            <a:pPr lvl="4"/>
            <a:r>
              <a:rPr lang="de-CH" altLang="fr-FR" noProof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de-CH" altLang="fr-FR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B1171C19-38FE-465C-8AC7-101DB9DCEBE0}" type="slidenum">
              <a:rPr lang="de-CH" altLang="fr-FR"/>
              <a:pPr>
                <a:defRPr/>
              </a:pPr>
              <a:t>‹#›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610750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7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6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5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fr-FR" sz="800">
                <a:solidFill>
                  <a:srgbClr val="FFFFFF"/>
                </a:solidFill>
                <a:latin typeface="方正准圆简体"/>
                <a:cs typeface="方正准圆简体"/>
              </a:rPr>
              <a:t>保留所有权利。未经出版方事先许可，不得复制或以电子形式分发本出版物的任何部分。 </a:t>
            </a:r>
          </a:p>
        </p:txBody>
      </p:sp>
      <p:pic>
        <p:nvPicPr>
          <p:cNvPr id="8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24772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297606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843884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978428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7408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13240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31194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85343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7494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338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1120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8908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0761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rgbClr val="E64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19518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6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6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/>
          </p:cNvSpPr>
          <p:nvPr userDrawn="1"/>
        </p:nvSpPr>
        <p:spPr bwMode="gray">
          <a:xfrm>
            <a:off x="6519863" y="6477000"/>
            <a:ext cx="922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fr-FR" sz="1000" b="1">
                <a:solidFill>
                  <a:srgbClr val="FFFFFF"/>
                </a:solidFill>
                <a:latin typeface="方正准圆简体"/>
                <a:cs typeface="方正准圆简体"/>
              </a:rPr>
              <a:t>www.sidel.cn</a:t>
            </a:r>
          </a:p>
        </p:txBody>
      </p:sp>
      <p:sp>
        <p:nvSpPr>
          <p:cNvPr id="9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fr-FR" sz="800">
                <a:solidFill>
                  <a:srgbClr val="FFFFFF"/>
                </a:solidFill>
                <a:latin typeface="方正准圆简体"/>
                <a:cs typeface="方正准圆简体"/>
              </a:rPr>
              <a:t>保留所有权利。未经出版方事先许可，不得复制或以电子形式分发本出版物的任何部分。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61010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1131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6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/>
          </p:cNvSpPr>
          <p:nvPr userDrawn="1"/>
        </p:nvSpPr>
        <p:spPr bwMode="gray">
          <a:xfrm>
            <a:off x="6519863" y="6477000"/>
            <a:ext cx="922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fr-FR" sz="1000" b="1">
                <a:solidFill>
                  <a:srgbClr val="FFFFFF"/>
                </a:solidFill>
                <a:latin typeface="方正准圆简体"/>
                <a:cs typeface="方正准圆简体"/>
              </a:rPr>
              <a:t>www.sidel.cn</a:t>
            </a:r>
          </a:p>
        </p:txBody>
      </p:sp>
      <p:sp>
        <p:nvSpPr>
          <p:cNvPr id="9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fr-FR" sz="800">
                <a:solidFill>
                  <a:srgbClr val="FFFFFF"/>
                </a:solidFill>
                <a:latin typeface="方正准圆简体"/>
                <a:cs typeface="方正准圆简体"/>
              </a:rPr>
              <a:t>保留所有权利。未经出版方事先许可，不得复制或以电子形式分发本出版物的任何部分。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10528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0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vmlDrawing" Target="../drawings/vmlDrawing6.v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6.e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think-cell Folie" r:id="rId13" imgW="360" imgH="360" progId="TCLayout.ActiveDocument.1">
                  <p:embed/>
                </p:oleObj>
              </mc:Choice>
              <mc:Fallback>
                <p:oleObj name="think-cell Folie" r:id="rId13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Hintergr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66" descr="shadow-v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6"/>
          <p:cNvSpPr>
            <a:spLocks noGrp="1"/>
          </p:cNvSpPr>
          <p:nvPr>
            <p:ph type="title"/>
          </p:nvPr>
        </p:nvSpPr>
        <p:spPr bwMode="auto">
          <a:xfrm>
            <a:off x="647700" y="334963"/>
            <a:ext cx="7993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1"/>
              <a:t>Click to edit master title style</a:t>
            </a:r>
            <a:endParaRPr lang="en-GB" altLang="fr-FR"/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2058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9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2002 w 501"/>
                <a:gd name="T1" fmla="*/ 1749 h 429"/>
                <a:gd name="T2" fmla="*/ 1889 w 501"/>
                <a:gd name="T3" fmla="*/ 1603 h 429"/>
                <a:gd name="T4" fmla="*/ 1847 w 501"/>
                <a:gd name="T5" fmla="*/ 1548 h 429"/>
                <a:gd name="T6" fmla="*/ 1606 w 501"/>
                <a:gd name="T7" fmla="*/ 1435 h 429"/>
                <a:gd name="T8" fmla="*/ 1294 w 501"/>
                <a:gd name="T9" fmla="*/ 1749 h 429"/>
                <a:gd name="T10" fmla="*/ 1606 w 501"/>
                <a:gd name="T11" fmla="*/ 2056 h 429"/>
                <a:gd name="T12" fmla="*/ 1847 w 501"/>
                <a:gd name="T13" fmla="*/ 1945 h 429"/>
                <a:gd name="T14" fmla="*/ 1889 w 501"/>
                <a:gd name="T15" fmla="*/ 1889 h 429"/>
                <a:gd name="T16" fmla="*/ 2002 w 501"/>
                <a:gd name="T17" fmla="*/ 1749 h 429"/>
                <a:gd name="T18" fmla="*/ 904 w 501"/>
                <a:gd name="T19" fmla="*/ 1742 h 429"/>
                <a:gd name="T20" fmla="*/ 1606 w 501"/>
                <a:gd name="T21" fmla="*/ 1049 h 429"/>
                <a:gd name="T22" fmla="*/ 2142 w 501"/>
                <a:gd name="T23" fmla="*/ 1295 h 429"/>
                <a:gd name="T24" fmla="*/ 2146 w 501"/>
                <a:gd name="T25" fmla="*/ 1307 h 429"/>
                <a:gd name="T26" fmla="*/ 2158 w 501"/>
                <a:gd name="T27" fmla="*/ 1302 h 429"/>
                <a:gd name="T28" fmla="*/ 1393 w 501"/>
                <a:gd name="T29" fmla="*/ 0 h 429"/>
                <a:gd name="T30" fmla="*/ 0 w 501"/>
                <a:gd name="T31" fmla="*/ 2397 h 429"/>
                <a:gd name="T32" fmla="*/ 1360 w 501"/>
                <a:gd name="T33" fmla="*/ 2397 h 429"/>
                <a:gd name="T34" fmla="*/ 1367 w 501"/>
                <a:gd name="T35" fmla="*/ 2392 h 429"/>
                <a:gd name="T36" fmla="*/ 1226 w 501"/>
                <a:gd name="T37" fmla="*/ 2331 h 429"/>
                <a:gd name="T38" fmla="*/ 904 w 501"/>
                <a:gd name="T39" fmla="*/ 1742 h 429"/>
                <a:gd name="T40" fmla="*/ 2765 w 501"/>
                <a:gd name="T41" fmla="*/ 2385 h 429"/>
                <a:gd name="T42" fmla="*/ 2621 w 501"/>
                <a:gd name="T43" fmla="*/ 2347 h 429"/>
                <a:gd name="T44" fmla="*/ 2257 w 501"/>
                <a:gd name="T45" fmla="*/ 2049 h 429"/>
                <a:gd name="T46" fmla="*/ 2118 w 501"/>
                <a:gd name="T47" fmla="*/ 2224 h 429"/>
                <a:gd name="T48" fmla="*/ 1856 w 501"/>
                <a:gd name="T49" fmla="*/ 2392 h 429"/>
                <a:gd name="T50" fmla="*/ 1856 w 501"/>
                <a:gd name="T51" fmla="*/ 2397 h 429"/>
                <a:gd name="T52" fmla="*/ 2793 w 501"/>
                <a:gd name="T53" fmla="*/ 2397 h 429"/>
                <a:gd name="T54" fmla="*/ 2793 w 501"/>
                <a:gd name="T55" fmla="*/ 2392 h 429"/>
                <a:gd name="T56" fmla="*/ 2765 w 501"/>
                <a:gd name="T57" fmla="*/ 2385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0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955 w 937"/>
                <a:gd name="T1" fmla="*/ 758 h 326"/>
                <a:gd name="T2" fmla="*/ 435 w 937"/>
                <a:gd name="T3" fmla="*/ 496 h 326"/>
                <a:gd name="T4" fmla="*/ 697 w 937"/>
                <a:gd name="T5" fmla="*/ 295 h 326"/>
                <a:gd name="T6" fmla="*/ 1037 w 937"/>
                <a:gd name="T7" fmla="*/ 557 h 326"/>
                <a:gd name="T8" fmla="*/ 1413 w 937"/>
                <a:gd name="T9" fmla="*/ 557 h 326"/>
                <a:gd name="T10" fmla="*/ 714 w 937"/>
                <a:gd name="T11" fmla="*/ 0 h 326"/>
                <a:gd name="T12" fmla="*/ 66 w 937"/>
                <a:gd name="T13" fmla="*/ 524 h 326"/>
                <a:gd name="T14" fmla="*/ 581 w 937"/>
                <a:gd name="T15" fmla="*/ 1020 h 326"/>
                <a:gd name="T16" fmla="*/ 1099 w 937"/>
                <a:gd name="T17" fmla="*/ 1306 h 326"/>
                <a:gd name="T18" fmla="*/ 758 w 937"/>
                <a:gd name="T19" fmla="*/ 1523 h 326"/>
                <a:gd name="T20" fmla="*/ 373 w 937"/>
                <a:gd name="T21" fmla="*/ 1200 h 326"/>
                <a:gd name="T22" fmla="*/ 5 w 937"/>
                <a:gd name="T23" fmla="*/ 1200 h 326"/>
                <a:gd name="T24" fmla="*/ 749 w 937"/>
                <a:gd name="T25" fmla="*/ 1819 h 326"/>
                <a:gd name="T26" fmla="*/ 1467 w 937"/>
                <a:gd name="T27" fmla="*/ 1261 h 326"/>
                <a:gd name="T28" fmla="*/ 955 w 937"/>
                <a:gd name="T29" fmla="*/ 758 h 326"/>
                <a:gd name="T30" fmla="*/ 3020 w 937"/>
                <a:gd name="T31" fmla="*/ 676 h 326"/>
                <a:gd name="T32" fmla="*/ 3020 w 937"/>
                <a:gd name="T33" fmla="*/ 676 h 326"/>
                <a:gd name="T34" fmla="*/ 2642 w 937"/>
                <a:gd name="T35" fmla="*/ 484 h 326"/>
                <a:gd name="T36" fmla="*/ 2089 w 937"/>
                <a:gd name="T37" fmla="*/ 1138 h 326"/>
                <a:gd name="T38" fmla="*/ 2651 w 937"/>
                <a:gd name="T39" fmla="*/ 1814 h 326"/>
                <a:gd name="T40" fmla="*/ 3032 w 937"/>
                <a:gd name="T41" fmla="*/ 1618 h 326"/>
                <a:gd name="T42" fmla="*/ 3036 w 937"/>
                <a:gd name="T43" fmla="*/ 1618 h 326"/>
                <a:gd name="T44" fmla="*/ 3036 w 937"/>
                <a:gd name="T45" fmla="*/ 1779 h 326"/>
                <a:gd name="T46" fmla="*/ 3367 w 937"/>
                <a:gd name="T47" fmla="*/ 1779 h 326"/>
                <a:gd name="T48" fmla="*/ 3367 w 937"/>
                <a:gd name="T49" fmla="*/ 45 h 326"/>
                <a:gd name="T50" fmla="*/ 3020 w 937"/>
                <a:gd name="T51" fmla="*/ 45 h 326"/>
                <a:gd name="T52" fmla="*/ 3020 w 937"/>
                <a:gd name="T53" fmla="*/ 676 h 326"/>
                <a:gd name="T54" fmla="*/ 2736 w 937"/>
                <a:gd name="T55" fmla="*/ 1552 h 326"/>
                <a:gd name="T56" fmla="*/ 2434 w 937"/>
                <a:gd name="T57" fmla="*/ 1150 h 326"/>
                <a:gd name="T58" fmla="*/ 2736 w 937"/>
                <a:gd name="T59" fmla="*/ 749 h 326"/>
                <a:gd name="T60" fmla="*/ 3032 w 937"/>
                <a:gd name="T61" fmla="*/ 1143 h 326"/>
                <a:gd name="T62" fmla="*/ 2736 w 937"/>
                <a:gd name="T63" fmla="*/ 1552 h 326"/>
                <a:gd name="T64" fmla="*/ 4137 w 937"/>
                <a:gd name="T65" fmla="*/ 484 h 326"/>
                <a:gd name="T66" fmla="*/ 3495 w 937"/>
                <a:gd name="T67" fmla="*/ 1150 h 326"/>
                <a:gd name="T68" fmla="*/ 4137 w 937"/>
                <a:gd name="T69" fmla="*/ 1814 h 326"/>
                <a:gd name="T70" fmla="*/ 4723 w 937"/>
                <a:gd name="T71" fmla="*/ 1389 h 326"/>
                <a:gd name="T72" fmla="*/ 4421 w 937"/>
                <a:gd name="T73" fmla="*/ 1389 h 326"/>
                <a:gd name="T74" fmla="*/ 4149 w 937"/>
                <a:gd name="T75" fmla="*/ 1552 h 326"/>
                <a:gd name="T76" fmla="*/ 3835 w 937"/>
                <a:gd name="T77" fmla="*/ 1233 h 326"/>
                <a:gd name="T78" fmla="*/ 4745 w 937"/>
                <a:gd name="T79" fmla="*/ 1233 h 326"/>
                <a:gd name="T80" fmla="*/ 4137 w 937"/>
                <a:gd name="T81" fmla="*/ 484 h 326"/>
                <a:gd name="T82" fmla="*/ 3835 w 937"/>
                <a:gd name="T83" fmla="*/ 1016 h 326"/>
                <a:gd name="T84" fmla="*/ 4126 w 937"/>
                <a:gd name="T85" fmla="*/ 749 h 326"/>
                <a:gd name="T86" fmla="*/ 4400 w 937"/>
                <a:gd name="T87" fmla="*/ 1016 h 326"/>
                <a:gd name="T88" fmla="*/ 3835 w 937"/>
                <a:gd name="T89" fmla="*/ 1016 h 326"/>
                <a:gd name="T90" fmla="*/ 4886 w 937"/>
                <a:gd name="T91" fmla="*/ 1779 h 326"/>
                <a:gd name="T92" fmla="*/ 5231 w 937"/>
                <a:gd name="T93" fmla="*/ 1779 h 326"/>
                <a:gd name="T94" fmla="*/ 5231 w 937"/>
                <a:gd name="T95" fmla="*/ 45 h 326"/>
                <a:gd name="T96" fmla="*/ 4886 w 937"/>
                <a:gd name="T97" fmla="*/ 45 h 326"/>
                <a:gd name="T98" fmla="*/ 4886 w 937"/>
                <a:gd name="T99" fmla="*/ 1779 h 326"/>
                <a:gd name="T100" fmla="*/ 1597 w 937"/>
                <a:gd name="T101" fmla="*/ 1779 h 326"/>
                <a:gd name="T102" fmla="*/ 1942 w 937"/>
                <a:gd name="T103" fmla="*/ 1779 h 326"/>
                <a:gd name="T104" fmla="*/ 1942 w 937"/>
                <a:gd name="T105" fmla="*/ 520 h 326"/>
                <a:gd name="T106" fmla="*/ 1597 w 937"/>
                <a:gd name="T107" fmla="*/ 520 h 326"/>
                <a:gd name="T108" fmla="*/ 1597 w 937"/>
                <a:gd name="T109" fmla="*/ 1779 h 326"/>
                <a:gd name="T110" fmla="*/ 1597 w 937"/>
                <a:gd name="T111" fmla="*/ 328 h 326"/>
                <a:gd name="T112" fmla="*/ 1942 w 937"/>
                <a:gd name="T113" fmla="*/ 328 h 326"/>
                <a:gd name="T114" fmla="*/ 1942 w 937"/>
                <a:gd name="T115" fmla="*/ 45 h 326"/>
                <a:gd name="T116" fmla="*/ 1597 w 937"/>
                <a:gd name="T117" fmla="*/ 45 h 326"/>
                <a:gd name="T118" fmla="*/ 1597 w 937"/>
                <a:gd name="T119" fmla="*/ 328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31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rgbClr val="7F7F7F"/>
                </a:solidFill>
                <a:latin typeface="方正准圆简体"/>
                <a:cs typeface="方正准圆简体"/>
              </a:rPr>
              <a:t>西得乐2013模板，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 March 2019</a:t>
            </a:fld>
            <a:r>
              <a:rPr lang="en-GB">
                <a:solidFill>
                  <a:srgbClr val="7F7F7F"/>
                </a:solidFill>
                <a:latin typeface="方正准圆简体"/>
                <a:cs typeface="方正准圆简体"/>
              </a:rPr>
              <a:t> – 机密信息</a:t>
            </a:r>
            <a:endParaRPr lang="zh-CN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463" y="6626225"/>
            <a:ext cx="4492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方正准圆简体"/>
                <a:cs typeface="方正准圆简体"/>
              </a:rPr>
              <a:t>页码 </a:t>
            </a:r>
            <a:fld id="{50AFE638-0326-4071-A9A6-BE4734E61279}" type="slidenum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dirty="0">
              <a:solidFill>
                <a:srgbClr val="7F7F7F"/>
              </a:solidFill>
            </a:endParaRPr>
          </a:p>
        </p:txBody>
      </p:sp>
      <p:sp>
        <p:nvSpPr>
          <p:cNvPr id="205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47700" y="1485900"/>
            <a:ext cx="7997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2" name="MSIPCMed5b4f5f8f943f8d35f7fba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DFA8E4D-086D-41B5-99AD-86B649FFB05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05" r:id="rId2"/>
    <p:sldLayoutId id="2147483806" r:id="rId3"/>
    <p:sldLayoutId id="2147483807" r:id="rId4"/>
    <p:sldLayoutId id="2147483821" r:id="rId5"/>
    <p:sldLayoutId id="2147483822" r:id="rId6"/>
    <p:sldLayoutId id="2147483808" r:id="rId7"/>
    <p:sldLayoutId id="2147483823" r:id="rId8"/>
    <p:sldLayoutId id="2147483809" r:id="rId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000" b="1" noProof="1" dirty="0">
          <a:solidFill>
            <a:srgbClr val="E64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en-US" sz="2000" noProof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0" fontAlgn="base" hangingPunct="0">
        <a:spcBef>
          <a:spcPts val="120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noProof="1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0" fontAlgn="base" hangingPunct="0">
        <a:spcBef>
          <a:spcPct val="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March 2019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MSIPCM94184ab599cf32154a9d7db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A804186-166B-43EF-A476-3FE1822495A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662080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kt 2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25602" name="Objekt 2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647700" y="334963"/>
            <a:ext cx="7994650" cy="369332"/>
          </a:xfrm>
        </p:spPr>
        <p:txBody>
          <a:bodyPr/>
          <a:lstStyle/>
          <a:p>
            <a:pPr eaLnBrk="1" hangingPunct="1"/>
            <a:r>
              <a:rPr lang="fr-FR" altLang="fr-FR" sz="2400" dirty="0">
                <a:latin typeface="方正准圆简体"/>
                <a:cs typeface="方正准圆简体"/>
              </a:rPr>
              <a:t>提升操作员安全性</a:t>
            </a:r>
            <a:endParaRPr lang="zh-CN" altLang="fr-FR" sz="2400" b="0" dirty="0"/>
          </a:p>
        </p:txBody>
      </p:sp>
      <p:sp>
        <p:nvSpPr>
          <p:cNvPr id="2560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79450" y="1228170"/>
            <a:ext cx="7997825" cy="2762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fr-FR" dirty="0" err="1">
                <a:latin typeface="+mj-lt"/>
              </a:rPr>
              <a:t>Ecoven烘炉气体减振器</a:t>
            </a:r>
            <a:endParaRPr lang="zh-CN" altLang="fr-FR" dirty="0">
              <a:latin typeface="+mj-lt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47700" y="5900738"/>
            <a:ext cx="7972425" cy="4175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准圆简体"/>
                <a:ea typeface="+mn-ea"/>
                <a:cs typeface="方正准圆简体"/>
              </a:rPr>
              <a:t>价值：改善安全和人体工学性</a:t>
            </a:r>
            <a:endParaRPr kumimoji="0" lang="zh-CN" altLang="fr-FR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准圆简体"/>
                <a:ea typeface="+mn-ea"/>
                <a:cs typeface="方正准圆简体"/>
              </a:rPr>
              <a:t>设备：配备</a:t>
            </a: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方正准圆简体"/>
              </a:rPr>
              <a:t>ECOVEN</a:t>
            </a: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准圆简体"/>
                <a:ea typeface="+mn-ea"/>
                <a:cs typeface="方正准圆简体"/>
              </a:rPr>
              <a:t>烘炉的Universal吹瓶机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准圆简体"/>
                <a:ea typeface="+mn-ea"/>
                <a:cs typeface="方正准圆简体"/>
              </a:rPr>
              <a:t>产品目录代码：1027</a:t>
            </a:r>
          </a:p>
        </p:txBody>
      </p:sp>
      <p:sp>
        <p:nvSpPr>
          <p:cNvPr id="25606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hteck 17"/>
          <p:cNvSpPr/>
          <p:nvPr/>
        </p:nvSpPr>
        <p:spPr>
          <a:xfrm>
            <a:off x="4811713" y="1520825"/>
            <a:ext cx="3844925" cy="4337050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811713" y="1517650"/>
            <a:ext cx="3844925" cy="360363"/>
          </a:xfrm>
          <a:prstGeom prst="rect">
            <a:avLst/>
          </a:prstGeom>
          <a:solidFill>
            <a:schemeClr val="accent4"/>
          </a:solidFill>
        </p:spPr>
        <p:txBody>
          <a:bodyPr lIns="108000" tIns="72000" rIns="108000" bIns="72000" anchor="ctr"/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marR="0" lvl="0" indent="-190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准圆简体"/>
                <a:ea typeface="+mn-ea"/>
                <a:cs typeface="方正准圆简体"/>
              </a:rPr>
              <a:t>描述</a:t>
            </a:r>
            <a:endParaRPr kumimoji="0" lang="zh-CN" altLang="de-DE" sz="14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方正准圆简体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690067" y="1526381"/>
            <a:ext cx="3834308" cy="360363"/>
          </a:xfrm>
          <a:prstGeom prst="rect">
            <a:avLst/>
          </a:prstGeom>
          <a:solidFill>
            <a:schemeClr val="accent4"/>
          </a:solidFill>
        </p:spPr>
        <p:txBody>
          <a:bodyPr lIns="108000" tIns="72000" rIns="108000" bIns="72000" anchor="ctr"/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价值和益处</a:t>
            </a:r>
            <a:endParaRPr kumimoji="0" lang="zh-CN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ZZhunYuan-M02S"/>
              <a:ea typeface="FZZhunYuan-M02S"/>
              <a:cs typeface="FZZhunYuan-M02S"/>
            </a:endParaRPr>
          </a:p>
        </p:txBody>
      </p:sp>
      <p:sp>
        <p:nvSpPr>
          <p:cNvPr id="14" name="Rechteck 17"/>
          <p:cNvSpPr/>
          <p:nvPr/>
        </p:nvSpPr>
        <p:spPr>
          <a:xfrm>
            <a:off x="679450" y="1524000"/>
            <a:ext cx="3844925" cy="4333875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611" name="Rectangle 4"/>
          <p:cNvSpPr>
            <a:spLocks noChangeArrowheads="1"/>
          </p:cNvSpPr>
          <p:nvPr/>
        </p:nvSpPr>
        <p:spPr bwMode="auto">
          <a:xfrm>
            <a:off x="762000" y="1965325"/>
            <a:ext cx="36798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准圆简体"/>
                <a:ea typeface="+mn-ea"/>
                <a:cs typeface="方正准圆简体"/>
              </a:rPr>
              <a:t>抑制烘炉架打开期间的向下移动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准圆简体"/>
                <a:ea typeface="+mn-ea"/>
                <a:cs typeface="方正准圆简体"/>
              </a:rPr>
              <a:t>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准圆简体"/>
                <a:ea typeface="+mn-ea"/>
                <a:cs typeface="方正准圆简体"/>
              </a:rPr>
              <a:t>气体减震器使操作员更容易闭合烘炉架，节省力量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准圆简体"/>
                <a:ea typeface="+mn-ea"/>
                <a:cs typeface="方正准圆简体"/>
              </a:rPr>
              <a:t>。</a:t>
            </a:r>
            <a:endParaRPr kumimoji="0" lang="zh-CN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4873625" y="1965325"/>
            <a:ext cx="3821113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准圆简体"/>
                <a:ea typeface="+mn-ea"/>
                <a:cs typeface="方正准圆简体"/>
              </a:rPr>
              <a:t>根据烘炉的尺寸，可在每个烘炉架下安放一个或多个气体减振器。这些气缸安装在烘炉架底部，根据所产生的力进行校准</a:t>
            </a:r>
            <a:endParaRPr kumimoji="0" lang="en-US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准圆简体"/>
              <a:ea typeface="+mn-ea"/>
              <a:cs typeface="方正准圆简体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准圆简体"/>
                <a:ea typeface="+mn-ea"/>
                <a:cs typeface="方正准圆简体"/>
              </a:rPr>
              <a:t>锁销系统使烘炉架保持在下部位置。实际上，如果没有此锁销，抽出加热模块时，烘炉架通常会被气缸的推力顶起</a:t>
            </a:r>
            <a:endParaRPr kumimoji="0" lang="en-US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准圆简体"/>
              <a:ea typeface="+mn-ea"/>
              <a:cs typeface="方正准圆简体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准圆简体"/>
                <a:ea typeface="+mn-ea"/>
                <a:cs typeface="方正准圆简体"/>
              </a:rPr>
              <a:t>仅适用于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方正准圆简体"/>
              </a:rPr>
              <a:t>ECOVEN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准圆简体"/>
                <a:ea typeface="+mn-ea"/>
                <a:cs typeface="方正准圆简体"/>
              </a:rPr>
              <a:t>烘炉</a:t>
            </a:r>
            <a:endParaRPr kumimoji="0" lang="en-US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准圆简体"/>
              <a:ea typeface="+mn-ea"/>
              <a:cs typeface="方正准圆简体"/>
            </a:endParaRPr>
          </a:p>
        </p:txBody>
      </p:sp>
      <p:pic>
        <p:nvPicPr>
          <p:cNvPr id="15" name="Image 4">
            <a:extLst>
              <a:ext uri="{FF2B5EF4-FFF2-40B4-BE49-F238E27FC236}">
                <a16:creationId xmlns:a16="http://schemas.microsoft.com/office/drawing/2014/main" id="{DCEFBB74-FF50-4C2D-949A-6DA00F01E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42380"/>
            <a:ext cx="1599458" cy="118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25">
            <a:extLst>
              <a:ext uri="{FF2B5EF4-FFF2-40B4-BE49-F238E27FC236}">
                <a16:creationId xmlns:a16="http://schemas.microsoft.com/office/drawing/2014/main" id="{FDB234F2-2653-4562-B64A-B527105A90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09" y="4293596"/>
            <a:ext cx="445202" cy="139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35">
            <a:extLst>
              <a:ext uri="{FF2B5EF4-FFF2-40B4-BE49-F238E27FC236}">
                <a16:creationId xmlns:a16="http://schemas.microsoft.com/office/drawing/2014/main" id="{205A91CD-4C62-4C3D-9062-D9F20003E5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42920" y="4869161"/>
            <a:ext cx="1731087" cy="36003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79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SimSun</vt:lpstr>
      <vt:lpstr>方正准圆简体</vt:lpstr>
      <vt:lpstr>Arial</vt:lpstr>
      <vt:lpstr>FZZhunYuan-M02S</vt:lpstr>
      <vt:lpstr>Wingdings</vt:lpstr>
      <vt:lpstr>Sidel Template 2013</vt:lpstr>
      <vt:lpstr>LIOMT</vt:lpstr>
      <vt:lpstr>think-cell Folie</vt:lpstr>
      <vt:lpstr>提升操作员安全性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example 1  of a presentation title</dc:title>
  <dc:creator>Morisse, Jean-François</dc:creator>
  <cp:lastModifiedBy>Sorega, Dan</cp:lastModifiedBy>
  <cp:revision>139</cp:revision>
  <dcterms:created xsi:type="dcterms:W3CDTF">2011-08-02T11:30:53Z</dcterms:created>
  <dcterms:modified xsi:type="dcterms:W3CDTF">2019-03-13T15:18:54Z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5bb0a3-90cf-41a8-939e-500b35438edf_Enabled">
    <vt:lpwstr>True</vt:lpwstr>
  </property>
  <property fmtid="{D5CDD505-2E9C-101B-9397-08002B2CF9AE}" pid="3" name="MSIP_Label_e35bb0a3-90cf-41a8-939e-500b35438edf_SiteId">
    <vt:lpwstr>2390cbd1-e663-4321-bc93-ba298637ce52</vt:lpwstr>
  </property>
  <property fmtid="{D5CDD505-2E9C-101B-9397-08002B2CF9AE}" pid="4" name="MSIP_Label_e35bb0a3-90cf-41a8-939e-500b35438edf_Ref">
    <vt:lpwstr>https://api.informationprotection.azure.com/api/2390cbd1-e663-4321-bc93-ba298637ce52</vt:lpwstr>
  </property>
  <property fmtid="{D5CDD505-2E9C-101B-9397-08002B2CF9AE}" pid="5" name="MSIP_Label_e35bb0a3-90cf-41a8-939e-500b35438edf_SetBy">
    <vt:lpwstr>102856@sidel.com</vt:lpwstr>
  </property>
  <property fmtid="{D5CDD505-2E9C-101B-9397-08002B2CF9AE}" pid="6" name="MSIP_Label_e35bb0a3-90cf-41a8-939e-500b35438edf_SetDate">
    <vt:lpwstr>2018-01-12T15:34:40.2870292+01:00</vt:lpwstr>
  </property>
  <property fmtid="{D5CDD505-2E9C-101B-9397-08002B2CF9AE}" pid="7" name="MSIP_Label_e35bb0a3-90cf-41a8-939e-500b35438edf_Name">
    <vt:lpwstr>Sidel-Confidential</vt:lpwstr>
  </property>
  <property fmtid="{D5CDD505-2E9C-101B-9397-08002B2CF9AE}" pid="8" name="MSIP_Label_e35bb0a3-90cf-41a8-939e-500b35438edf_Application">
    <vt:lpwstr>Microsoft Azure Information Protection</vt:lpwstr>
  </property>
  <property fmtid="{D5CDD505-2E9C-101B-9397-08002B2CF9AE}" pid="9" name="MSIP_Label_e35bb0a3-90cf-41a8-939e-500b35438edf_Extended_MSFT_Method">
    <vt:lpwstr>Automatic</vt:lpwstr>
  </property>
  <property fmtid="{D5CDD505-2E9C-101B-9397-08002B2CF9AE}" pid="10" name="MSIP_Label_06263584-a2fa-494a-b6ac-a3eeadb86bd0_Enabled">
    <vt:lpwstr>True</vt:lpwstr>
  </property>
  <property fmtid="{D5CDD505-2E9C-101B-9397-08002B2CF9AE}" pid="11" name="MSIP_Label_06263584-a2fa-494a-b6ac-a3eeadb86bd0_SiteId">
    <vt:lpwstr>2390cbd1-e663-4321-bc93-ba298637ce52</vt:lpwstr>
  </property>
  <property fmtid="{D5CDD505-2E9C-101B-9397-08002B2CF9AE}" pid="12" name="MSIP_Label_06263584-a2fa-494a-b6ac-a3eeadb86bd0_Ref">
    <vt:lpwstr>https://api.informationprotection.azure.com/api/2390cbd1-e663-4321-bc93-ba298637ce52</vt:lpwstr>
  </property>
  <property fmtid="{D5CDD505-2E9C-101B-9397-08002B2CF9AE}" pid="13" name="MSIP_Label_06263584-a2fa-494a-b6ac-a3eeadb86bd0_SetBy">
    <vt:lpwstr>102856@sidel.com</vt:lpwstr>
  </property>
  <property fmtid="{D5CDD505-2E9C-101B-9397-08002B2CF9AE}" pid="14" name="MSIP_Label_06263584-a2fa-494a-b6ac-a3eeadb86bd0_SetDate">
    <vt:lpwstr>2018-01-12T15:34:40.2870292+01:00</vt:lpwstr>
  </property>
  <property fmtid="{D5CDD505-2E9C-101B-9397-08002B2CF9AE}" pid="15" name="MSIP_Label_06263584-a2fa-494a-b6ac-a3eeadb86bd0_Name">
    <vt:lpwstr>Internal</vt:lpwstr>
  </property>
  <property fmtid="{D5CDD505-2E9C-101B-9397-08002B2CF9AE}" pid="16" name="MSIP_Label_06263584-a2fa-494a-b6ac-a3eeadb86bd0_Application">
    <vt:lpwstr>Microsoft Azure Information Protection</vt:lpwstr>
  </property>
  <property fmtid="{D5CDD505-2E9C-101B-9397-08002B2CF9AE}" pid="17" name="MSIP_Label_06263584-a2fa-494a-b6ac-a3eeadb86bd0_Extended_MSFT_Method">
    <vt:lpwstr>Automatic</vt:lpwstr>
  </property>
  <property fmtid="{D5CDD505-2E9C-101B-9397-08002B2CF9AE}" pid="18" name="MSIP_Label_06263584-a2fa-494a-b6ac-a3eeadb86bd0_Parent">
    <vt:lpwstr>e35bb0a3-90cf-41a8-939e-500b35438edf</vt:lpwstr>
  </property>
  <property fmtid="{D5CDD505-2E9C-101B-9397-08002B2CF9AE}" pid="19" name="Sensitivity">
    <vt:lpwstr>Sidel-Confidential Internal</vt:lpwstr>
  </property>
</Properties>
</file>