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43" r:id="rId2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5E00"/>
    <a:srgbClr val="AF5400"/>
    <a:srgbClr val="FF9900"/>
    <a:srgbClr val="00FF00"/>
    <a:srgbClr val="7AFF7A"/>
    <a:srgbClr val="00FFFF"/>
    <a:srgbClr val="00B0F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10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7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2052" y="-343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dirty="0"/>
              <a:t>Header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E4A28-8FCA-4B67-B71F-4BF329E9D0A8}" type="datetimeFigureOut">
              <a:rPr lang="en-GB" smtClean="0"/>
              <a:t>16/02/2021</a:t>
            </a:fld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dirty="0"/>
              <a:t>Footer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56195-1E08-4783-B4AA-F0F0BB98C8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8775302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Header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EF99F-C35D-4FF2-845E-FCCC5818ED60}" type="datetimeFigureOut">
              <a:rPr lang="en-GB" smtClean="0"/>
              <a:t>16/02/2021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52863" y="843197"/>
            <a:ext cx="4152274" cy="3114206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34715" y="4197246"/>
            <a:ext cx="5988570" cy="426095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33B7-1873-49FD-B258-2C7BB301EF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245064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82" hidden="1">
            <a:extLst>
              <a:ext uri="{FF2B5EF4-FFF2-40B4-BE49-F238E27FC236}">
                <a16:creationId xmlns:a16="http://schemas.microsoft.com/office/drawing/2014/main" id="{59758623-35FB-4164-BF8F-702DA2758E3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21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3" name="Objekt 82" hidden="1">
                        <a:extLst>
                          <a:ext uri="{FF2B5EF4-FFF2-40B4-BE49-F238E27FC236}">
                            <a16:creationId xmlns:a16="http://schemas.microsoft.com/office/drawing/2014/main" id="{59758623-35FB-4164-BF8F-702DA2758E3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noProof="1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740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17535328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378446" y="6471704"/>
            <a:ext cx="3359894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HS127 – </a:t>
            </a:r>
            <a:r>
              <a:rPr lang="en-US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HMI Alarm Management (for Fillers)</a:t>
            </a: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 February 2021</a:t>
            </a:fld>
            <a:endParaRPr lang="en-GB" sz="900" dirty="0">
              <a:solidFill>
                <a:schemeClr val="bg2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‹#›</a:t>
            </a:fld>
            <a:endParaRPr lang="en-GB" sz="900" dirty="0">
              <a:solidFill>
                <a:schemeClr val="bg2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7722394" y="6498640"/>
            <a:ext cx="921544" cy="252408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1C0642F1-B198-4757-8ECB-57A9ADBDA7B5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en-GB" sz="900" dirty="0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35793152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2857" userDrawn="1">
          <p15:clr>
            <a:srgbClr val="F26B43"/>
          </p15:clr>
        </p15:guide>
        <p15:guide id="3" pos="408" userDrawn="1">
          <p15:clr>
            <a:srgbClr val="F26B43"/>
          </p15:clr>
        </p15:guide>
        <p15:guide id="4" pos="2993" userDrawn="1">
          <p15:clr>
            <a:srgbClr val="F26B43"/>
          </p15:clr>
        </p15:guide>
        <p15:guide id="5" pos="5443" userDrawn="1">
          <p15:clr>
            <a:srgbClr val="F26B43"/>
          </p15:clr>
        </p15:guide>
        <p15:guide id="6" orient="horz" pos="3770" userDrawn="1">
          <p15:clr>
            <a:srgbClr val="F26B43"/>
          </p15:clr>
        </p15:guide>
        <p15:guide id="9" pos="5556" userDrawn="1">
          <p15:clr>
            <a:srgbClr val="F26B43"/>
          </p15:clr>
        </p15:guide>
        <p15:guide id="10" orient="horz" pos="4020" userDrawn="1">
          <p15:clr>
            <a:srgbClr val="F26B43"/>
          </p15:clr>
        </p15:guide>
        <p15:guide id="11" pos="204" userDrawn="1">
          <p15:clr>
            <a:srgbClr val="F26B43"/>
          </p15:clr>
        </p15:guide>
        <p15:guide id="12" pos="29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88">
            <a:extLst>
              <a:ext uri="{FF2B5EF4-FFF2-40B4-BE49-F238E27FC236}">
                <a16:creationId xmlns:a16="http://schemas.microsoft.com/office/drawing/2014/main" id="{D263AD4F-587B-4867-A05C-09F06C48190F}"/>
              </a:ext>
            </a:extLst>
          </p:cNvPr>
          <p:cNvGrpSpPr>
            <a:grpSpLocks/>
          </p:cNvGrpSpPr>
          <p:nvPr/>
        </p:nvGrpSpPr>
        <p:grpSpPr bwMode="auto">
          <a:xfrm>
            <a:off x="649288" y="1770063"/>
            <a:ext cx="7991475" cy="4041775"/>
            <a:chOff x="650875" y="1906524"/>
            <a:chExt cx="7991475" cy="4042232"/>
          </a:xfrm>
        </p:grpSpPr>
        <p:sp>
          <p:nvSpPr>
            <p:cNvPr id="11" name="Rechteck 3">
              <a:extLst>
                <a:ext uri="{FF2B5EF4-FFF2-40B4-BE49-F238E27FC236}">
                  <a16:creationId xmlns:a16="http://schemas.microsoft.com/office/drawing/2014/main" id="{E3A3CD7D-4034-4CC9-B980-6BEA5891A10C}"/>
                </a:ext>
              </a:extLst>
            </p:cNvPr>
            <p:cNvSpPr/>
            <p:nvPr/>
          </p:nvSpPr>
          <p:spPr>
            <a:xfrm>
              <a:off x="650875" y="1906524"/>
              <a:ext cx="3889375" cy="388981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lvl="0">
                <a:spcBef>
                  <a:spcPts val="300"/>
                </a:spcBef>
                <a:buClr>
                  <a:srgbClr val="FF6600"/>
                </a:buClr>
                <a:defRPr/>
              </a:pPr>
              <a:r>
                <a:rPr lang="en-GB" sz="1400" b="1" dirty="0" err="1">
                  <a:solidFill>
                    <a:srgbClr val="FFFFFF"/>
                  </a:solidFill>
                  <a:latin typeface="FZZhunYuan-M02S"/>
                  <a:cs typeface="FZZhunYuan-M02S"/>
                </a:rPr>
                <a:t>价值和益处</a:t>
              </a:r>
              <a:endParaRPr lang="zh-CN" altLang="fr-FR" sz="1400" b="1" dirty="0">
                <a:solidFill>
                  <a:srgbClr val="FFFFFF"/>
                </a:solidFill>
                <a:latin typeface="FZZhunYuan-M02S"/>
                <a:ea typeface="FZZhunYuan-M02S"/>
                <a:cs typeface="FZZhunYuan-M02S"/>
              </a:endParaRPr>
            </a:p>
          </p:txBody>
        </p:sp>
        <p:sp>
          <p:nvSpPr>
            <p:cNvPr id="12" name="Rechteck 4">
              <a:extLst>
                <a:ext uri="{FF2B5EF4-FFF2-40B4-BE49-F238E27FC236}">
                  <a16:creationId xmlns:a16="http://schemas.microsoft.com/office/drawing/2014/main" id="{088B958E-4C24-4DC0-AE0B-A8C3F6A30311}"/>
                </a:ext>
              </a:extLst>
            </p:cNvPr>
            <p:cNvSpPr>
              <a:spLocks/>
            </p:cNvSpPr>
            <p:nvPr/>
          </p:nvSpPr>
          <p:spPr>
            <a:xfrm>
              <a:off x="650875" y="2295505"/>
              <a:ext cx="3889375" cy="365325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/>
            <a:p>
              <a:pPr marL="342900" indent="-342900">
                <a:spcBef>
                  <a:spcPct val="20000"/>
                </a:spcBef>
                <a:buClr>
                  <a:srgbClr val="E64B00"/>
                </a:buClr>
                <a:buFont typeface="Wingdings" charset="2"/>
                <a:buChar char="§"/>
                <a:defRPr/>
              </a:pPr>
              <a:endParaRPr lang="en-US" altLang="fr-FR" sz="1200" dirty="0">
                <a:solidFill>
                  <a:srgbClr val="000000"/>
                </a:solidFill>
              </a:endParaRPr>
            </a:p>
          </p:txBody>
        </p:sp>
        <p:sp>
          <p:nvSpPr>
            <p:cNvPr id="14" name="Rechteck 11">
              <a:extLst>
                <a:ext uri="{FF2B5EF4-FFF2-40B4-BE49-F238E27FC236}">
                  <a16:creationId xmlns:a16="http://schemas.microsoft.com/office/drawing/2014/main" id="{FF23687B-3FEA-4BD0-9B9A-16509C91493D}"/>
                </a:ext>
              </a:extLst>
            </p:cNvPr>
            <p:cNvSpPr/>
            <p:nvPr/>
          </p:nvSpPr>
          <p:spPr>
            <a:xfrm>
              <a:off x="4752975" y="1906524"/>
              <a:ext cx="3889375" cy="388981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marL="190500" indent="-190500">
                <a:spcBef>
                  <a:spcPts val="300"/>
                </a:spcBef>
                <a:buClr>
                  <a:srgbClr val="E64B00"/>
                </a:buClr>
                <a:defRPr/>
              </a:pPr>
              <a:r>
                <a:rPr lang="de-CH" altLang="de-DE" sz="1400" b="1" noProof="1">
                  <a:solidFill>
                    <a:srgbClr val="FFFFFF"/>
                  </a:solidFill>
                  <a:latin typeface="FZZhunYuan-M02S"/>
                  <a:cs typeface="FZZhunYuan-M02S"/>
                </a:rPr>
                <a:t>描述</a:t>
              </a:r>
              <a:r>
                <a:rPr lang="de-CH" altLang="de-DE" sz="1400" b="1" noProof="1">
                  <a:solidFill>
                    <a:srgbClr val="FFFFFF"/>
                  </a:solidFill>
                  <a:cs typeface="Arial" charset="0"/>
                </a:rPr>
                <a:t> </a:t>
              </a:r>
              <a:endParaRPr lang="en-GB" altLang="de-DE" sz="1400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5" name="Rechteck 12">
              <a:extLst>
                <a:ext uri="{FF2B5EF4-FFF2-40B4-BE49-F238E27FC236}">
                  <a16:creationId xmlns:a16="http://schemas.microsoft.com/office/drawing/2014/main" id="{F8451FFD-13CF-4A18-9269-3002962CB759}"/>
                </a:ext>
              </a:extLst>
            </p:cNvPr>
            <p:cNvSpPr>
              <a:spLocks/>
            </p:cNvSpPr>
            <p:nvPr/>
          </p:nvSpPr>
          <p:spPr>
            <a:xfrm>
              <a:off x="4752975" y="2295505"/>
              <a:ext cx="3889375" cy="365325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>
              <a:lvl1pPr marL="3429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E64B00"/>
                </a:buClr>
                <a:buFont typeface="Wingdings" panose="05000000000000000000" pitchFamily="2" charset="2"/>
                <a:buChar char="§"/>
                <a:defRPr/>
              </a:pPr>
              <a:endParaRPr lang="en-US" altLang="zh-CN" sz="1200">
                <a:solidFill>
                  <a:srgbClr val="000000"/>
                </a:solidFill>
                <a:ea typeface="SimSun" panose="02010600030101010101" pitchFamily="2" charset="-122"/>
              </a:endParaRPr>
            </a:p>
          </p:txBody>
        </p:sp>
      </p:grpSp>
      <p:graphicFrame>
        <p:nvGraphicFramePr>
          <p:cNvPr id="26" name="Objekt 2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0" name="think-cell Folie" r:id="rId4" imgW="360" imgH="360" progId="">
                  <p:embed/>
                </p:oleObj>
              </mc:Choice>
              <mc:Fallback>
                <p:oleObj name="think-cell Folie" r:id="rId4" imgW="360" imgH="360" progId="">
                  <p:embed/>
                  <p:pic>
                    <p:nvPicPr>
                      <p:cNvPr id="26" name="Objekt 2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fr-FR" dirty="0">
                <a:latin typeface="FZZhunYuan-M02S"/>
                <a:cs typeface="FZZhunYuan-M02S"/>
              </a:rPr>
              <a:t>提高设备效率并确保产品质量</a:t>
            </a:r>
            <a:endParaRPr lang="es-ES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47700" y="1461240"/>
            <a:ext cx="7997825" cy="276999"/>
          </a:xfrm>
        </p:spPr>
        <p:txBody>
          <a:bodyPr vert="horz" lIns="0" tIns="0" rIns="0" bIns="0" rtlCol="0">
            <a:spAutoFit/>
          </a:bodyPr>
          <a:lstStyle/>
          <a:p>
            <a:r>
              <a:rPr lang="zh-CN" altLang="fr-FR" dirty="0">
                <a:latin typeface="FZZhunYuan-M02S"/>
                <a:cs typeface="FZZhunYuan-M02S"/>
              </a:rPr>
              <a:t>烤箱热回收系统</a:t>
            </a:r>
            <a:endParaRPr lang="zh-CN" altLang="fr-FR" dirty="0"/>
          </a:p>
        </p:txBody>
      </p:sp>
      <p:sp>
        <p:nvSpPr>
          <p:cNvPr id="6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01EC1A01-28A6-4ACE-947A-D14FC4E7AE9F}"/>
              </a:ext>
            </a:extLst>
          </p:cNvPr>
          <p:cNvSpPr txBox="1">
            <a:spLocks/>
          </p:cNvSpPr>
          <p:nvPr/>
        </p:nvSpPr>
        <p:spPr>
          <a:xfrm>
            <a:off x="647700" y="5867685"/>
            <a:ext cx="7972425" cy="4312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0"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ZZhunYuan-M02S"/>
                <a:ea typeface="+mn-ea"/>
                <a:cs typeface="FZZhunYuan-M02S"/>
              </a:rPr>
              <a:t>价值：生产效率, </a:t>
            </a:r>
            <a:r>
              <a:rPr lang="en-GB" altLang="fr-FR" sz="800" dirty="0" err="1">
                <a:solidFill>
                  <a:srgbClr val="000000"/>
                </a:solidFill>
                <a:latin typeface="方正准圆简体"/>
                <a:cs typeface="方正准圆简体"/>
              </a:rPr>
              <a:t>产品品质</a:t>
            </a:r>
            <a:endParaRPr kumimoji="0" lang="en-US" sz="8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ZZhunYuan-M02S"/>
              <a:ea typeface="+mn-ea"/>
              <a:cs typeface="FZZhunYuan-M02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ZZhunYuan-M02S"/>
                <a:ea typeface="+mn-ea"/>
                <a:cs typeface="FZZhunYuan-M02S"/>
              </a:rPr>
              <a:t>设备：UNIVERSAL吹瓶机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ZZhunYuan-M02S"/>
                <a:ea typeface="+mn-ea"/>
                <a:cs typeface="FZZhunYuan-M02S"/>
              </a:rPr>
              <a:t>产品目录代码：</a:t>
            </a: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FZZhunYuan-M02S"/>
              </a:rPr>
              <a:t>1031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5EA4009-C7DC-483D-A8F3-33780964E5C6}"/>
              </a:ext>
            </a:extLst>
          </p:cNvPr>
          <p:cNvSpPr/>
          <p:nvPr/>
        </p:nvSpPr>
        <p:spPr>
          <a:xfrm>
            <a:off x="642938" y="2233613"/>
            <a:ext cx="39624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pPr>
            <a:r>
              <a:rPr lang="en-GB" altLang="fr-FR" sz="1200" dirty="0"/>
              <a:t>Secure blowing </a:t>
            </a:r>
            <a:r>
              <a:rPr lang="en-GB" altLang="fr-FR" sz="1200" b="1" dirty="0"/>
              <a:t>process stability </a:t>
            </a:r>
          </a:p>
          <a:p>
            <a: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pPr>
            <a:r>
              <a:rPr lang="en-GB" altLang="fr-FR" sz="1200" dirty="0"/>
              <a:t>Avoid bottle quality issues due to ambient temperature variation</a:t>
            </a:r>
          </a:p>
        </p:txBody>
      </p:sp>
      <p:pic>
        <p:nvPicPr>
          <p:cNvPr id="17" name="Image 8">
            <a:extLst>
              <a:ext uri="{FF2B5EF4-FFF2-40B4-BE49-F238E27FC236}">
                <a16:creationId xmlns:a16="http://schemas.microsoft.com/office/drawing/2014/main" id="{FCA1F177-139C-45AA-AFD7-995046671C8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3169" y="3608106"/>
            <a:ext cx="2605812" cy="209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5">
            <a:extLst>
              <a:ext uri="{FF2B5EF4-FFF2-40B4-BE49-F238E27FC236}">
                <a16:creationId xmlns:a16="http://schemas.microsoft.com/office/drawing/2014/main" id="{345EC60E-0007-4E99-83E5-545C62D8F0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9325" y="2190824"/>
            <a:ext cx="3873500" cy="1504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2563" indent="-1825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ct val="45000"/>
              </a:spcBef>
              <a:buSzPct val="55000"/>
              <a:defRPr/>
            </a:pPr>
            <a:r>
              <a:rPr lang="en-US" altLang="fr-FR" sz="1200" dirty="0">
                <a:solidFill>
                  <a:srgbClr val="000000"/>
                </a:solidFill>
              </a:rPr>
              <a:t>The oven heat recovery system components: 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fr-FR" sz="1100" dirty="0">
                <a:solidFill>
                  <a:srgbClr val="000000"/>
                </a:solidFill>
              </a:rPr>
              <a:t>New air </a:t>
            </a:r>
            <a:r>
              <a:rPr lang="fr-FR" sz="1100" dirty="0" err="1">
                <a:solidFill>
                  <a:srgbClr val="000000"/>
                </a:solidFill>
              </a:rPr>
              <a:t>inlet</a:t>
            </a:r>
            <a:r>
              <a:rPr lang="fr-FR" sz="1100" dirty="0">
                <a:solidFill>
                  <a:srgbClr val="000000"/>
                </a:solidFill>
              </a:rPr>
              <a:t> module (1, 2)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fr-FR" sz="1100" dirty="0">
                <a:solidFill>
                  <a:srgbClr val="000000"/>
                </a:solidFill>
              </a:rPr>
              <a:t>One </a:t>
            </a:r>
            <a:r>
              <a:rPr lang="fr-FR" sz="1100" dirty="0" err="1">
                <a:solidFill>
                  <a:srgbClr val="000000"/>
                </a:solidFill>
              </a:rPr>
              <a:t>bottom</a:t>
            </a:r>
            <a:r>
              <a:rPr lang="fr-FR" sz="1100" dirty="0">
                <a:solidFill>
                  <a:srgbClr val="000000"/>
                </a:solidFill>
              </a:rPr>
              <a:t> ventilation module </a:t>
            </a:r>
            <a:r>
              <a:rPr lang="fr-FR" sz="1100" dirty="0" err="1">
                <a:solidFill>
                  <a:srgbClr val="000000"/>
                </a:solidFill>
              </a:rPr>
              <a:t>including</a:t>
            </a:r>
            <a:r>
              <a:rPr lang="fr-FR" sz="1100" dirty="0">
                <a:solidFill>
                  <a:srgbClr val="000000"/>
                </a:solidFill>
              </a:rPr>
              <a:t> a fan (3, 4, 5)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fr-FR" sz="1100" dirty="0">
                <a:solidFill>
                  <a:srgbClr val="000000"/>
                </a:solidFill>
              </a:rPr>
              <a:t>One top ventilation module (6,7)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fr-FR" sz="1100" dirty="0">
              <a:solidFill>
                <a:srgbClr val="000000"/>
              </a:solidFill>
            </a:endParaRPr>
          </a:p>
          <a:p>
            <a:pPr>
              <a:spcBef>
                <a:spcPct val="45000"/>
              </a:spcBef>
              <a:buClr>
                <a:schemeClr val="accent4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fr-FR" altLang="fr-FR" sz="11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2119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3"/>
  <p:tag name="ARTICULATE_PROJECT_OPEN" val="0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DE-modele" id="{16C6E12C-1E21-48B3-BC3B-A4C11BF45D07}" vid="{56CFF798-9613-40F9-8F33-2A66BF195C2C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EN-modele</Template>
  <TotalTime>788</TotalTime>
  <Words>84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SimSun</vt:lpstr>
      <vt:lpstr>Arial</vt:lpstr>
      <vt:lpstr>FZZhunYuan-M02S</vt:lpstr>
      <vt:lpstr>Wingdings</vt:lpstr>
      <vt:lpstr>方正准圆简体</vt:lpstr>
      <vt:lpstr>NewSidel_Template_4x3_with add layouts</vt:lpstr>
      <vt:lpstr>think-cell Folie</vt:lpstr>
      <vt:lpstr>提高设备效率并确保产品质量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an example  of a presentation title</dc:title>
  <dc:creator>FERROZZI, MARCELLO</dc:creator>
  <cp:lastModifiedBy>Sorega, Dan</cp:lastModifiedBy>
  <cp:revision>86</cp:revision>
  <dcterms:created xsi:type="dcterms:W3CDTF">2018-02-10T17:04:39Z</dcterms:created>
  <dcterms:modified xsi:type="dcterms:W3CDTF">2021-02-16T12:15:35Z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94480757-a570-4f64-84e7-c5b3ffe9d573_Enabled">
    <vt:lpwstr>True</vt:lpwstr>
  </property>
  <property fmtid="{D5CDD505-2E9C-101B-9397-08002B2CF9AE}" pid="5" name="MSIP_Label_94480757-a570-4f64-84e7-c5b3ffe9d573_SiteId">
    <vt:lpwstr>2390cbd1-e663-4321-bc93-ba298637ce52</vt:lpwstr>
  </property>
  <property fmtid="{D5CDD505-2E9C-101B-9397-08002B2CF9AE}" pid="6" name="MSIP_Label_94480757-a570-4f64-84e7-c5b3ffe9d573_Owner">
    <vt:lpwstr>254545@sidel.com</vt:lpwstr>
  </property>
  <property fmtid="{D5CDD505-2E9C-101B-9397-08002B2CF9AE}" pid="7" name="MSIP_Label_94480757-a570-4f64-84e7-c5b3ffe9d573_SetDate">
    <vt:lpwstr>2019-12-17T17:48:52.9866123Z</vt:lpwstr>
  </property>
  <property fmtid="{D5CDD505-2E9C-101B-9397-08002B2CF9AE}" pid="8" name="MSIP_Label_94480757-a570-4f64-84e7-c5b3ffe9d573_Name">
    <vt:lpwstr>General</vt:lpwstr>
  </property>
  <property fmtid="{D5CDD505-2E9C-101B-9397-08002B2CF9AE}" pid="9" name="MSIP_Label_94480757-a570-4f64-84e7-c5b3ffe9d573_Application">
    <vt:lpwstr>Microsoft Azure Information Protection</vt:lpwstr>
  </property>
  <property fmtid="{D5CDD505-2E9C-101B-9397-08002B2CF9AE}" pid="10" name="MSIP_Label_94480757-a570-4f64-84e7-c5b3ffe9d573_Extended_MSFT_Method">
    <vt:lpwstr>Automatic</vt:lpwstr>
  </property>
  <property fmtid="{D5CDD505-2E9C-101B-9397-08002B2CF9AE}" pid="11" name="MSIP_Label_e35bb0a3-90cf-41a8-939e-500b35438edf_Enabled">
    <vt:lpwstr>True</vt:lpwstr>
  </property>
  <property fmtid="{D5CDD505-2E9C-101B-9397-08002B2CF9AE}" pid="12" name="MSIP_Label_e35bb0a3-90cf-41a8-939e-500b35438edf_SiteId">
    <vt:lpwstr>2390cbd1-e663-4321-bc93-ba298637ce52</vt:lpwstr>
  </property>
  <property fmtid="{D5CDD505-2E9C-101B-9397-08002B2CF9AE}" pid="13" name="MSIP_Label_e35bb0a3-90cf-41a8-939e-500b35438edf_Owner">
    <vt:lpwstr>107200@sidel.com</vt:lpwstr>
  </property>
  <property fmtid="{D5CDD505-2E9C-101B-9397-08002B2CF9AE}" pid="14" name="MSIP_Label_e35bb0a3-90cf-41a8-939e-500b35438edf_SetDate">
    <vt:lpwstr>2017-09-26T14:43:53.5499116+02:00</vt:lpwstr>
  </property>
  <property fmtid="{D5CDD505-2E9C-101B-9397-08002B2CF9AE}" pid="15" name="MSIP_Label_e35bb0a3-90cf-41a8-939e-500b35438edf_Name">
    <vt:lpwstr>Sidel-Confidential</vt:lpwstr>
  </property>
  <property fmtid="{D5CDD505-2E9C-101B-9397-08002B2CF9AE}" pid="16" name="MSIP_Label_e35bb0a3-90cf-41a8-939e-500b35438edf_Application">
    <vt:lpwstr>Microsoft Azure Information Protection</vt:lpwstr>
  </property>
  <property fmtid="{D5CDD505-2E9C-101B-9397-08002B2CF9AE}" pid="17" name="MSIP_Label_e35bb0a3-90cf-41a8-939e-500b35438edf_Extended_MSFT_Method">
    <vt:lpwstr>Automatic</vt:lpwstr>
  </property>
  <property fmtid="{D5CDD505-2E9C-101B-9397-08002B2CF9AE}" pid="18" name="MSIP_Label_06263584-a2fa-494a-b6ac-a3eeadb86bd0_Enabled">
    <vt:lpwstr>True</vt:lpwstr>
  </property>
  <property fmtid="{D5CDD505-2E9C-101B-9397-08002B2CF9AE}" pid="19" name="MSIP_Label_06263584-a2fa-494a-b6ac-a3eeadb86bd0_SiteId">
    <vt:lpwstr>2390cbd1-e663-4321-bc93-ba298637ce52</vt:lpwstr>
  </property>
  <property fmtid="{D5CDD505-2E9C-101B-9397-08002B2CF9AE}" pid="20" name="MSIP_Label_06263584-a2fa-494a-b6ac-a3eeadb86bd0_Owner">
    <vt:lpwstr>107200@sidel.com</vt:lpwstr>
  </property>
  <property fmtid="{D5CDD505-2E9C-101B-9397-08002B2CF9AE}" pid="21" name="MSIP_Label_06263584-a2fa-494a-b6ac-a3eeadb86bd0_SetDate">
    <vt:lpwstr>2017-09-26T14:43:53.5499116+02:00</vt:lpwstr>
  </property>
  <property fmtid="{D5CDD505-2E9C-101B-9397-08002B2CF9AE}" pid="22" name="MSIP_Label_06263584-a2fa-494a-b6ac-a3eeadb86bd0_Name">
    <vt:lpwstr>Internal</vt:lpwstr>
  </property>
  <property fmtid="{D5CDD505-2E9C-101B-9397-08002B2CF9AE}" pid="23" name="MSIP_Label_06263584-a2fa-494a-b6ac-a3eeadb86bd0_Application">
    <vt:lpwstr>Microsoft Azure Information Protection</vt:lpwstr>
  </property>
  <property fmtid="{D5CDD505-2E9C-101B-9397-08002B2CF9AE}" pid="24" name="MSIP_Label_06263584-a2fa-494a-b6ac-a3eeadb86bd0_Extended_MSFT_Method">
    <vt:lpwstr>Automatic</vt:lpwstr>
  </property>
  <property fmtid="{D5CDD505-2E9C-101B-9397-08002B2CF9AE}" pid="25" name="Sensitivity">
    <vt:lpwstr>General Sidel-Confidential Internal</vt:lpwstr>
  </property>
</Properties>
</file>