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3"/>
  </p:notesMasterIdLst>
  <p:handoutMasterIdLst>
    <p:handoutMasterId r:id="rId4"/>
  </p:handoutMasterIdLst>
  <p:sldIdLst>
    <p:sldId id="644" r:id="rId2"/>
  </p:sldIdLst>
  <p:sldSz cx="10693400" cy="7561263"/>
  <p:notesSz cx="6805613" cy="9944100"/>
  <p:kinsoku lang="zh-CN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b="1" kern="1200">
        <a:solidFill>
          <a:srgbClr val="EB690B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3">
          <p15:clr>
            <a:srgbClr val="A4A3A4"/>
          </p15:clr>
        </p15:guide>
        <p15:guide id="2" orient="horz" pos="1792">
          <p15:clr>
            <a:srgbClr val="A4A3A4"/>
          </p15:clr>
        </p15:guide>
        <p15:guide id="3" pos="3368">
          <p15:clr>
            <a:srgbClr val="A4A3A4"/>
          </p15:clr>
        </p15:guide>
        <p15:guide id="4" orient="horz" pos="1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BB7759"/>
    <a:srgbClr val="003366"/>
    <a:srgbClr val="A8C745"/>
    <a:srgbClr val="9EBE38"/>
    <a:srgbClr val="990000"/>
    <a:srgbClr val="FF990B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01" autoAdjust="0"/>
    <p:restoredTop sz="94625" autoAdjust="0"/>
  </p:normalViewPr>
  <p:slideViewPr>
    <p:cSldViewPr snapToGrid="0">
      <p:cViewPr varScale="1">
        <p:scale>
          <a:sx n="100" d="100"/>
          <a:sy n="100" d="100"/>
        </p:scale>
        <p:origin x="1548" y="96"/>
      </p:cViewPr>
      <p:guideLst>
        <p:guide orient="horz" pos="2563"/>
        <p:guide orient="horz" pos="1792"/>
        <p:guide pos="3368"/>
        <p:guide orient="horz" pos="1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688"/>
    </p:cViewPr>
  </p:sorterViewPr>
  <p:notesViewPr>
    <p:cSldViewPr snapToGrid="0">
      <p:cViewPr varScale="1">
        <p:scale>
          <a:sx n="76" d="100"/>
          <a:sy n="76" d="100"/>
        </p:scale>
        <p:origin x="-216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1C239B82-A2F5-4DC9-A5AB-91C2A636AD1D}" type="slidenum">
              <a:rPr lang="fr-FR" altLang="zh-CN" sz="1200" b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de-DE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2176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648" y="4726077"/>
            <a:ext cx="4980317" cy="419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1485" tIns="39797" rIns="81485" bIns="397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CN" noProof="0"/>
              <a:t>Cliquez pour modifier le style de texte du masque</a:t>
            </a:r>
          </a:p>
          <a:p>
            <a:pPr lvl="1"/>
            <a:r>
              <a:rPr lang="fr-FR" altLang="zh-CN" noProof="0"/>
              <a:t>Second niveau</a:t>
            </a:r>
          </a:p>
          <a:p>
            <a:pPr lvl="2"/>
            <a:r>
              <a:rPr lang="fr-FR" altLang="zh-CN" noProof="0"/>
              <a:t>Troisième niveau</a:t>
            </a:r>
          </a:p>
          <a:p>
            <a:pPr lvl="3"/>
            <a:r>
              <a:rPr lang="fr-FR" altLang="zh-CN" noProof="0"/>
              <a:t>Quatrième niveau</a:t>
            </a:r>
          </a:p>
          <a:p>
            <a:pPr lvl="4"/>
            <a:r>
              <a:rPr lang="fr-FR" altLang="zh-CN" noProof="0"/>
              <a:t>Cinquième niveau</a:t>
            </a:r>
          </a:p>
        </p:txBody>
      </p:sp>
      <p:sp>
        <p:nvSpPr>
          <p:cNvPr id="307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27050" y="576263"/>
            <a:ext cx="5753100" cy="40687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180918" y="9554582"/>
            <a:ext cx="549283" cy="265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485" tIns="39797" rIns="81485" bIns="39797" anchor="ctr">
            <a:spAutoFit/>
          </a:bodyPr>
          <a:lstStyle>
            <a:lvl1pPr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04813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06450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08088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609725" defTabSz="8064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0669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5241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29813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438525" defTabSz="8064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defRPr/>
            </a:pPr>
            <a:fld id="{E6FB88F8-BE06-4309-B3DC-39FA6B457582}" type="slidenum">
              <a:rPr lang="fr-FR" altLang="zh-CN" sz="1200" b="0" smtClean="0"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de-DE" altLang="zh-CN" sz="12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1pPr>
    <a:lvl2pPr marL="33813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2pPr>
    <a:lvl3pPr marL="6746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3pPr>
    <a:lvl4pPr marL="1012825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4pPr>
    <a:lvl5pPr marL="1347788" algn="l" defTabSz="674688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Book Antiqua" panose="0204060205030503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2.png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3.emf"/><Relationship Id="rId2" Type="http://schemas.openxmlformats.org/officeDocument/2006/relationships/tags" Target="../tags/tag2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5.png"/><Relationship Id="rId2" Type="http://schemas.openxmlformats.org/officeDocument/2006/relationships/tags" Target="../tags/tag2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757449" y="661139"/>
            <a:ext cx="9423559" cy="678676"/>
          </a:xfrm>
        </p:spPr>
        <p:txBody>
          <a:bodyPr/>
          <a:lstStyle>
            <a:lvl1pPr>
              <a:defRPr sz="441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757450" y="2377204"/>
            <a:ext cx="7494662" cy="1696690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205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768589" y="7223059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992" b="1" dirty="0">
                <a:solidFill>
                  <a:srgbClr val="E64B00"/>
                </a:solidFill>
              </a:rPr>
              <a:t>sidel.de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3400" cy="7561263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31359142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5560198" y="1641776"/>
            <a:ext cx="4544695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5560198" y="4239208"/>
            <a:ext cx="4544695" cy="235939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731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4546552" cy="2359393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9306" y="4239209"/>
            <a:ext cx="4544695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5556485" y="1641774"/>
            <a:ext cx="4548408" cy="235939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5556485" y="4239209"/>
            <a:ext cx="4548408" cy="2359393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5804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162350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7162350" y="4239208"/>
            <a:ext cx="2942542" cy="1988332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6197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4546552" cy="49568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5556485" y="1641776"/>
            <a:ext cx="4548408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556485" y="3630106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5556485" y="4239208"/>
            <a:ext cx="4548408" cy="1988332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5556485" y="6227540"/>
            <a:ext cx="4548408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671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7449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5744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757449" y="4239208"/>
            <a:ext cx="2942542" cy="1988332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75744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958044" y="1641774"/>
            <a:ext cx="2946255" cy="4956828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7156781" y="1641775"/>
            <a:ext cx="2948111" cy="1988331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7157400" y="3630105"/>
            <a:ext cx="294749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7162350" y="4239208"/>
            <a:ext cx="2942542" cy="1988332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1973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361459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361459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556484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556484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361459" y="4239210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361459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5556484" y="4239210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5556484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6619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361459" y="1641776"/>
            <a:ext cx="2942542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556484" y="1641776"/>
            <a:ext cx="2942542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361459" y="4239210"/>
            <a:ext cx="2942542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5556484" y="4239210"/>
            <a:ext cx="2942542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97773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7450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574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757450" y="4239210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7574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959900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95990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959900" y="4239210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95990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7162350" y="1641776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7162350" y="3630106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7162350" y="4239210"/>
            <a:ext cx="2942542" cy="1988331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7162350" y="6227540"/>
            <a:ext cx="2942542" cy="371062"/>
          </a:xfrm>
        </p:spPr>
        <p:txBody>
          <a:bodyPr/>
          <a:lstStyle>
            <a:lvl1pPr algn="ctr">
              <a:defRPr sz="1544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0247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757448" y="1636524"/>
            <a:ext cx="2947414" cy="2364644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957464" y="1636524"/>
            <a:ext cx="2947414" cy="2364644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7157479" y="1636524"/>
            <a:ext cx="2947414" cy="236464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757449" y="4239208"/>
            <a:ext cx="2948111" cy="235939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958044" y="4239208"/>
            <a:ext cx="2946255" cy="235939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7156781" y="4239208"/>
            <a:ext cx="2948111" cy="235939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57565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3400" cy="7561263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859" y="1753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59" y="1753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757449" y="2764944"/>
            <a:ext cx="9347443" cy="135735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41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757449" y="4251715"/>
            <a:ext cx="9347443" cy="339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205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34553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1126627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768589" y="7223059"/>
            <a:ext cx="585097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992" b="1" dirty="0">
                <a:solidFill>
                  <a:srgbClr val="E64B00"/>
                </a:solidFill>
              </a:rPr>
              <a:t>sidel.de</a:t>
            </a:r>
          </a:p>
        </p:txBody>
      </p:sp>
      <p:pic>
        <p:nvPicPr>
          <p:cNvPr id="7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93400" cy="7561263"/>
          </a:xfrm>
          <a:prstGeom prst="rect">
            <a:avLst/>
          </a:prstGeom>
        </p:spPr>
      </p:pic>
      <p:sp>
        <p:nvSpPr>
          <p:cNvPr id="8" name="Textfeld 100"/>
          <p:cNvSpPr txBox="1">
            <a:spLocks noChangeArrowheads="1"/>
          </p:cNvSpPr>
          <p:nvPr userDrawn="1"/>
        </p:nvSpPr>
        <p:spPr bwMode="auto">
          <a:xfrm>
            <a:off x="4599212" y="2106613"/>
            <a:ext cx="5400000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ts val="800"/>
              </a:spcBef>
            </a:pPr>
            <a:r>
              <a:rPr lang="en-GB" altLang="fr-FR" sz="900" dirty="0">
                <a:solidFill>
                  <a:schemeClr val="bg1"/>
                </a:solidFill>
              </a:rPr>
              <a:t>                                                         Die </a:t>
            </a:r>
            <a:r>
              <a:rPr lang="en-GB" altLang="fr-FR" sz="900" dirty="0" err="1">
                <a:solidFill>
                  <a:schemeClr val="bg1"/>
                </a:solidFill>
              </a:rPr>
              <a:t>Sidel</a:t>
            </a:r>
            <a:r>
              <a:rPr lang="en-GB" altLang="fr-FR" sz="900" dirty="0">
                <a:solidFill>
                  <a:schemeClr val="bg1"/>
                </a:solidFill>
              </a:rPr>
              <a:t> Group </a:t>
            </a:r>
            <a:r>
              <a:rPr lang="en-GB" altLang="fr-FR" sz="900" dirty="0" err="1">
                <a:solidFill>
                  <a:schemeClr val="bg1"/>
                </a:solidFill>
              </a:rPr>
              <a:t>ist</a:t>
            </a:r>
            <a:r>
              <a:rPr lang="en-GB" altLang="fr-FR" sz="900" dirty="0">
                <a:solidFill>
                  <a:schemeClr val="bg1"/>
                </a:solidFill>
              </a:rPr>
              <a:t> die </a:t>
            </a:r>
            <a:r>
              <a:rPr lang="en-GB" altLang="fr-FR" sz="900" dirty="0" err="1">
                <a:solidFill>
                  <a:schemeClr val="bg1"/>
                </a:solidFill>
              </a:rPr>
              <a:t>Verbindung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zweier</a:t>
            </a:r>
            <a:r>
              <a:rPr lang="en-GB" altLang="fr-FR" sz="900" dirty="0">
                <a:solidFill>
                  <a:schemeClr val="bg1"/>
                </a:solidFill>
              </a:rPr>
              <a:t> starker </a:t>
            </a:r>
            <a:r>
              <a:rPr lang="en-GB" altLang="fr-FR" sz="900" dirty="0" err="1">
                <a:solidFill>
                  <a:schemeClr val="bg1"/>
                </a:solidFill>
              </a:rPr>
              <a:t>Marken</a:t>
            </a:r>
            <a:r>
              <a:rPr lang="en-GB" altLang="fr-FR" sz="900" dirty="0">
                <a:solidFill>
                  <a:schemeClr val="bg1"/>
                </a:solidFill>
              </a:rPr>
              <a:t>,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	                          </a:t>
            </a:r>
            <a:r>
              <a:rPr lang="de-DE" altLang="fr-FR" sz="900" dirty="0" err="1">
                <a:solidFill>
                  <a:schemeClr val="bg1"/>
                </a:solidFill>
              </a:rPr>
              <a:t>Sidel</a:t>
            </a:r>
            <a:r>
              <a:rPr lang="de-DE" altLang="fr-FR" sz="900" dirty="0">
                <a:solidFill>
                  <a:schemeClr val="bg1"/>
                </a:solidFill>
              </a:rPr>
              <a:t> und </a:t>
            </a:r>
            <a:r>
              <a:rPr lang="de-DE" altLang="fr-FR" sz="900" dirty="0" err="1">
                <a:solidFill>
                  <a:schemeClr val="bg1"/>
                </a:solidFill>
              </a:rPr>
              <a:t>Gebo</a:t>
            </a:r>
            <a:r>
              <a:rPr lang="de-DE" altLang="fr-FR" sz="900" dirty="0"/>
              <a:t> </a:t>
            </a:r>
            <a:r>
              <a:rPr lang="de-DE" altLang="fr-FR" sz="900" dirty="0" err="1">
                <a:solidFill>
                  <a:schemeClr val="bg1"/>
                </a:solidFill>
              </a:rPr>
              <a:t>Cermex</a:t>
            </a:r>
            <a:r>
              <a:rPr lang="de-DE" altLang="fr-FR" sz="900" dirty="0">
                <a:solidFill>
                  <a:schemeClr val="bg1"/>
                </a:solidFill>
              </a:rPr>
              <a:t>. Gemeinsam sind wir ein führender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                           Anbieter von Produktionsmaschinen und Serviceleistungen für die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                        Verpackung von Flüssigkeiten, Lebensmitteln, Haushalts- und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                     Körperpflegeprodukten in PET, Dosen, Glas und andere Materialien.</a:t>
            </a:r>
            <a:r>
              <a:rPr lang="en-GB" altLang="fr-FR" sz="900" dirty="0">
                <a:solidFill>
                  <a:schemeClr val="bg1"/>
                </a:solidFill>
              </a:rPr>
              <a:t>.</a:t>
            </a:r>
          </a:p>
          <a:p>
            <a:pPr algn="just">
              <a:spcBef>
                <a:spcPts val="800"/>
              </a:spcBef>
            </a:pPr>
            <a:r>
              <a:rPr lang="en-GB" altLang="fr-FR" sz="900" dirty="0">
                <a:solidFill>
                  <a:schemeClr val="bg1"/>
                </a:solidFill>
              </a:rPr>
              <a:t>            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Mit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mehr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als</a:t>
            </a:r>
            <a:r>
              <a:rPr lang="en-GB" altLang="fr-FR" sz="900" dirty="0">
                <a:solidFill>
                  <a:schemeClr val="bg1"/>
                </a:solidFill>
              </a:rPr>
              <a:t> 37.000 </a:t>
            </a:r>
            <a:r>
              <a:rPr lang="en-GB" altLang="fr-FR" sz="900" dirty="0" err="1">
                <a:solidFill>
                  <a:schemeClr val="bg1"/>
                </a:solidFill>
              </a:rPr>
              <a:t>installierten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Maschinen</a:t>
            </a:r>
            <a:r>
              <a:rPr lang="en-GB" altLang="fr-FR" sz="900" dirty="0">
                <a:solidFill>
                  <a:schemeClr val="bg1"/>
                </a:solidFill>
              </a:rPr>
              <a:t> in </a:t>
            </a:r>
            <a:r>
              <a:rPr lang="en-GB" altLang="fr-FR" sz="900" dirty="0" err="1">
                <a:solidFill>
                  <a:schemeClr val="bg1"/>
                </a:solidFill>
              </a:rPr>
              <a:t>über</a:t>
            </a:r>
            <a:r>
              <a:rPr lang="en-GB" altLang="fr-FR" sz="900" dirty="0">
                <a:solidFill>
                  <a:schemeClr val="bg1"/>
                </a:solidFill>
              </a:rPr>
              <a:t> 190 </a:t>
            </a:r>
            <a:r>
              <a:rPr lang="en-GB" altLang="fr-FR" sz="900" dirty="0" err="1">
                <a:solidFill>
                  <a:schemeClr val="bg1"/>
                </a:solidFill>
              </a:rPr>
              <a:t>Ländern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verfügen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wir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über</a:t>
            </a:r>
            <a:r>
              <a:rPr lang="en-GB" altLang="fr-FR" sz="900" dirty="0">
                <a:solidFill>
                  <a:schemeClr val="bg1"/>
                </a:solidFill>
              </a:rPr>
              <a:t> fast 170 </a:t>
            </a:r>
            <a:r>
              <a:rPr lang="en-GB" altLang="fr-FR" sz="900" dirty="0" err="1">
                <a:solidFill>
                  <a:schemeClr val="bg1"/>
                </a:solidFill>
              </a:rPr>
              <a:t>Jahre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anerkannter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Erfahrung</a:t>
            </a:r>
            <a:r>
              <a:rPr lang="en-GB" altLang="fr-FR" sz="900" dirty="0">
                <a:solidFill>
                  <a:schemeClr val="bg1"/>
                </a:solidFill>
              </a:rPr>
              <a:t> und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konzentrieren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uns</a:t>
            </a:r>
            <a:r>
              <a:rPr lang="en-GB" altLang="fr-FR" sz="900" dirty="0">
                <a:solidFill>
                  <a:schemeClr val="bg1"/>
                </a:solidFill>
              </a:rPr>
              <a:t> auf </a:t>
            </a:r>
            <a:r>
              <a:rPr lang="en-GB" altLang="fr-FR" sz="900" dirty="0" err="1">
                <a:solidFill>
                  <a:schemeClr val="bg1"/>
                </a:solidFill>
              </a:rPr>
              <a:t>Spitzentechnologie</a:t>
            </a:r>
            <a:r>
              <a:rPr lang="en-GB" altLang="fr-FR" sz="900" dirty="0">
                <a:solidFill>
                  <a:schemeClr val="bg1"/>
                </a:solidFill>
              </a:rPr>
              <a:t>, </a:t>
            </a:r>
            <a:r>
              <a:rPr lang="en-GB" altLang="fr-FR" sz="900" dirty="0" err="1">
                <a:solidFill>
                  <a:schemeClr val="bg1"/>
                </a:solidFill>
              </a:rPr>
              <a:t>Anlagentechnik</a:t>
            </a:r>
            <a:r>
              <a:rPr lang="en-GB" altLang="fr-FR" sz="900" dirty="0">
                <a:solidFill>
                  <a:schemeClr val="bg1"/>
                </a:solidFill>
              </a:rPr>
              <a:t> und Innovation.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Unsere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über</a:t>
            </a:r>
            <a:r>
              <a:rPr lang="en-GB" altLang="fr-FR" sz="900" dirty="0">
                <a:solidFill>
                  <a:schemeClr val="bg1"/>
                </a:solidFill>
              </a:rPr>
              <a:t> 5.000 </a:t>
            </a:r>
            <a:r>
              <a:rPr lang="en-GB" altLang="fr-FR" sz="900" dirty="0" err="1">
                <a:solidFill>
                  <a:schemeClr val="bg1"/>
                </a:solidFill>
              </a:rPr>
              <a:t>Mitarbeiter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engagieren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sich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weltweit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leidenschaftlich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für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    die </a:t>
            </a:r>
            <a:r>
              <a:rPr lang="en-GB" altLang="fr-FR" sz="900" dirty="0" err="1">
                <a:solidFill>
                  <a:schemeClr val="bg1"/>
                </a:solidFill>
              </a:rPr>
              <a:t>Lieferung</a:t>
            </a:r>
            <a:r>
              <a:rPr lang="en-GB" altLang="fr-FR" sz="900" dirty="0">
                <a:solidFill>
                  <a:schemeClr val="bg1"/>
                </a:solidFill>
              </a:rPr>
              <a:t> von </a:t>
            </a:r>
            <a:r>
              <a:rPr lang="en-GB" altLang="fr-FR" sz="900" dirty="0" err="1">
                <a:solidFill>
                  <a:schemeClr val="bg1"/>
                </a:solidFill>
              </a:rPr>
              <a:t>Komplettlösungen</a:t>
            </a:r>
            <a:r>
              <a:rPr lang="en-GB" altLang="fr-FR" sz="900" dirty="0">
                <a:solidFill>
                  <a:schemeClr val="bg1"/>
                </a:solidFill>
              </a:rPr>
              <a:t>, die </a:t>
            </a:r>
            <a:r>
              <a:rPr lang="en-GB" altLang="fr-FR" sz="900" dirty="0" err="1">
                <a:solidFill>
                  <a:schemeClr val="bg1"/>
                </a:solidFill>
              </a:rPr>
              <a:t>dem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Bedarf</a:t>
            </a:r>
            <a:r>
              <a:rPr lang="en-GB" altLang="fr-FR" sz="900" dirty="0">
                <a:solidFill>
                  <a:schemeClr val="bg1"/>
                </a:solidFill>
              </a:rPr>
              <a:t> der </a:t>
            </a:r>
            <a:r>
              <a:rPr lang="en-GB" altLang="fr-FR" sz="900" dirty="0" err="1">
                <a:solidFill>
                  <a:schemeClr val="bg1"/>
                </a:solidFill>
              </a:rPr>
              <a:t>Kunden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genau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entsprechen</a:t>
            </a:r>
            <a:r>
              <a:rPr lang="en-GB" altLang="fr-FR" sz="900" dirty="0">
                <a:solidFill>
                  <a:schemeClr val="bg1"/>
                </a:solidFill>
              </a:rPr>
              <a:t> und die </a:t>
            </a:r>
            <a:r>
              <a:rPr lang="en-GB" altLang="fr-FR" sz="900" b="1" dirty="0" err="1">
                <a:solidFill>
                  <a:schemeClr val="bg1"/>
                </a:solidFill>
              </a:rPr>
              <a:t>Leistung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ihrer</a:t>
            </a:r>
            <a:r>
              <a:rPr lang="en-GB" altLang="fr-FR" sz="900" dirty="0">
                <a:solidFill>
                  <a:schemeClr val="bg1"/>
                </a:solidFill>
              </a:rPr>
              <a:t> Anlagen, </a:t>
            </a:r>
            <a:r>
              <a:rPr lang="en-GB" altLang="fr-FR" sz="900" dirty="0" err="1">
                <a:solidFill>
                  <a:schemeClr val="bg1"/>
                </a:solidFill>
              </a:rPr>
              <a:t>Produkte</a:t>
            </a:r>
            <a:r>
              <a:rPr lang="en-GB" altLang="fr-FR" sz="900" dirty="0">
                <a:solidFill>
                  <a:schemeClr val="bg1"/>
                </a:solidFill>
              </a:rPr>
              <a:t> und </a:t>
            </a:r>
            <a:r>
              <a:rPr lang="en-GB" altLang="fr-FR" sz="900" dirty="0" err="1">
                <a:solidFill>
                  <a:schemeClr val="bg1"/>
                </a:solidFill>
              </a:rPr>
              <a:t>Unternehmen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               </a:t>
            </a:r>
            <a:r>
              <a:rPr lang="en-GB" altLang="fr-FR" sz="900" dirty="0" err="1">
                <a:solidFill>
                  <a:schemeClr val="bg1"/>
                </a:solidFill>
              </a:rPr>
              <a:t>steigern</a:t>
            </a:r>
            <a:r>
              <a:rPr lang="en-GB" altLang="fr-FR" sz="900" dirty="0">
                <a:solidFill>
                  <a:schemeClr val="bg1"/>
                </a:solidFill>
              </a:rPr>
              <a:t>. </a:t>
            </a:r>
          </a:p>
          <a:p>
            <a:pPr algn="just" eaLnBrk="1" hangingPunct="1">
              <a:spcBef>
                <a:spcPts val="800"/>
              </a:spcBef>
            </a:pPr>
            <a:r>
              <a:rPr lang="en-US" altLang="fr-FR" sz="900" dirty="0">
                <a:solidFill>
                  <a:schemeClr val="bg1"/>
                </a:solidFill>
              </a:rPr>
              <a:t>	 </a:t>
            </a:r>
            <a:r>
              <a:rPr lang="de-DE" altLang="fr-FR" sz="900" dirty="0">
                <a:solidFill>
                  <a:schemeClr val="bg1"/>
                </a:solidFill>
              </a:rPr>
              <a:t>Dieses hohe Leistungsniveau setzt voraus, dass wir die Herausforderungen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   unserer Kunden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b="1" dirty="0">
                <a:solidFill>
                  <a:schemeClr val="bg1"/>
                </a:solidFill>
              </a:rPr>
              <a:t>verstehen</a:t>
            </a:r>
            <a:r>
              <a:rPr lang="en-GB" altLang="fr-FR" sz="900" dirty="0">
                <a:solidFill>
                  <a:schemeClr val="bg1"/>
                </a:solidFill>
              </a:rPr>
              <a:t>. </a:t>
            </a:r>
            <a:r>
              <a:rPr lang="de-DE" altLang="fr-FR" sz="900" dirty="0">
                <a:solidFill>
                  <a:schemeClr val="bg1"/>
                </a:solidFill>
              </a:rPr>
              <a:t>Das gelingt uns durch Dialog, und weil wir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 die Anforderungen ihrer Märkte, ihrer Produktion und Wertschöpfungsketten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  begreifen</a:t>
            </a:r>
            <a:r>
              <a:rPr lang="en-GB" altLang="fr-FR" sz="900" dirty="0">
                <a:solidFill>
                  <a:schemeClr val="bg1"/>
                </a:solidFill>
              </a:rPr>
              <a:t>. </a:t>
            </a:r>
            <a:r>
              <a:rPr lang="de-DE" altLang="fr-FR" sz="900" dirty="0">
                <a:solidFill>
                  <a:schemeClr val="bg1"/>
                </a:solidFill>
              </a:rPr>
              <a:t>Unser umfassendes technisches Know-how und unsere intelligenten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  Datenanalysen tragen ebenfalls dazu bei, das Produktivitätspotenzial ihrer Anlagen </a:t>
            </a:r>
            <a:br>
              <a:rPr lang="de-DE" altLang="fr-FR" sz="900" dirty="0">
                <a:solidFill>
                  <a:schemeClr val="bg1"/>
                </a:solidFill>
              </a:rPr>
            </a:br>
            <a:r>
              <a:rPr lang="de-DE" altLang="fr-FR" sz="900" dirty="0">
                <a:solidFill>
                  <a:schemeClr val="bg1"/>
                </a:solidFill>
              </a:rPr>
              <a:t>                     über die gesamte Lebensdauer voll auszuschöpfen und zu optimieren.</a:t>
            </a:r>
            <a:endParaRPr lang="en-GB" altLang="fr-FR" sz="900" dirty="0">
              <a:solidFill>
                <a:schemeClr val="bg1"/>
              </a:solidFill>
            </a:endParaRPr>
          </a:p>
          <a:p>
            <a:pPr algn="just" eaLnBrk="1" hangingPunct="1">
              <a:spcBef>
                <a:spcPts val="800"/>
              </a:spcBef>
            </a:pPr>
            <a:br>
              <a:rPr lang="en-GB" altLang="fr-FR" sz="900" dirty="0">
                <a:solidFill>
                  <a:schemeClr val="bg1"/>
                </a:solidFill>
              </a:rPr>
            </a:br>
            <a:r>
              <a:rPr lang="en-GB" altLang="fr-FR" sz="900" dirty="0">
                <a:solidFill>
                  <a:schemeClr val="bg1"/>
                </a:solidFill>
              </a:rPr>
              <a:t>                 </a:t>
            </a:r>
          </a:p>
        </p:txBody>
      </p:sp>
      <p:sp>
        <p:nvSpPr>
          <p:cNvPr id="9" name="Textfeld 110"/>
          <p:cNvSpPr txBox="1">
            <a:spLocks noChangeArrowheads="1"/>
          </p:cNvSpPr>
          <p:nvPr userDrawn="1"/>
        </p:nvSpPr>
        <p:spPr bwMode="auto">
          <a:xfrm>
            <a:off x="4970663" y="5137831"/>
            <a:ext cx="51863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ts val="800"/>
              </a:spcBef>
            </a:pPr>
            <a:r>
              <a:rPr lang="fr-FR" altLang="fr-FR" dirty="0"/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Wir</a:t>
            </a:r>
            <a:r>
              <a:rPr lang="en-GB" altLang="fr-FR" sz="900" dirty="0">
                <a:solidFill>
                  <a:schemeClr val="bg1"/>
                </a:solidFill>
              </a:rPr>
              <a:t> </a:t>
            </a:r>
            <a:r>
              <a:rPr lang="en-GB" altLang="fr-FR" sz="900" dirty="0" err="1">
                <a:solidFill>
                  <a:schemeClr val="bg1"/>
                </a:solidFill>
              </a:rPr>
              <a:t>nennen</a:t>
            </a:r>
            <a:r>
              <a:rPr lang="en-GB" altLang="fr-FR" sz="900" dirty="0">
                <a:solidFill>
                  <a:schemeClr val="bg1"/>
                </a:solidFill>
              </a:rPr>
              <a:t> das:</a:t>
            </a:r>
            <a:r>
              <a:rPr lang="fr-FR" altLang="fr-FR" dirty="0"/>
              <a:t> </a:t>
            </a:r>
            <a:r>
              <a:rPr lang="en-GB" altLang="fr-FR" sz="1000" b="1" dirty="0">
                <a:solidFill>
                  <a:schemeClr val="bg1"/>
                </a:solidFill>
              </a:rPr>
              <a:t>„Performance through Understanding. “</a:t>
            </a:r>
            <a:endParaRPr lang="de-DE" altLang="fr-FR" b="1" dirty="0">
              <a:solidFill>
                <a:schemeClr val="bg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0659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23149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757450" y="1638275"/>
            <a:ext cx="9347443" cy="4960327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132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57450" y="952779"/>
            <a:ext cx="9347444" cy="373271"/>
          </a:xfrm>
        </p:spPr>
        <p:txBody>
          <a:bodyPr>
            <a:noAutofit/>
          </a:bodyPr>
          <a:lstStyle>
            <a:lvl1pPr>
              <a:defRPr sz="2536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757450" y="1638275"/>
            <a:ext cx="9347444" cy="49603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79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162350" y="1641776"/>
            <a:ext cx="2942542" cy="4956827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2943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7449" y="1641776"/>
            <a:ext cx="2942542" cy="4956827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952475" y="1641774"/>
            <a:ext cx="6152418" cy="4956828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4214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7449" y="1641776"/>
            <a:ext cx="9347443" cy="4956827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969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57449" y="369133"/>
            <a:ext cx="9347443" cy="6229470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733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57450" y="369133"/>
            <a:ext cx="9347443" cy="509007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757449" y="1641776"/>
            <a:ext cx="6148705" cy="4956827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7162350" y="1641776"/>
            <a:ext cx="2942542" cy="2359393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7162350" y="4239208"/>
            <a:ext cx="2942542" cy="2359394"/>
          </a:xfrm>
        </p:spPr>
        <p:txBody>
          <a:bodyPr/>
          <a:lstStyle>
            <a:lvl1pPr marL="0" marR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1008126" rtl="0" eaLnBrk="1" fontAlgn="auto" latinLnBrk="0" hangingPunct="1">
              <a:lnSpc>
                <a:spcPct val="100000"/>
              </a:lnSpc>
              <a:spcBef>
                <a:spcPts val="441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679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858" y="1751"/>
          <a:ext cx="1856" cy="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858" y="1751"/>
                        <a:ext cx="1856" cy="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57449" y="369133"/>
            <a:ext cx="9349299" cy="50900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7450" y="1638275"/>
            <a:ext cx="9347443" cy="496032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612016" y="7135385"/>
            <a:ext cx="1309654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992" dirty="0">
                <a:solidFill>
                  <a:srgbClr val="7F7F7F"/>
                </a:solidFill>
              </a:rPr>
              <a:t>Titel, </a:t>
            </a:r>
            <a:fld id="{AF6A7A01-F0BB-4441-BAB9-3E7CB064C4A1}" type="datetime4">
              <a:rPr lang="en-GB" sz="992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08 July 2020</a:t>
            </a:fld>
            <a:endParaRPr lang="de-DE" sz="992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757449" y="7135385"/>
            <a:ext cx="492122" cy="152671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sz="992" dirty="0">
                <a:solidFill>
                  <a:srgbClr val="7F7F7F"/>
                </a:solidFill>
              </a:rPr>
              <a:t>Seite </a:t>
            </a:r>
            <a:fld id="{7873E190-40CF-412D-9604-1EFCEB1508B2}" type="slidenum">
              <a:rPr lang="en-GB" sz="992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de-DE" sz="992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9030911" y="7165052"/>
            <a:ext cx="1077695" cy="278292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sz="1103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sz="1103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sz="1103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757450" y="7036175"/>
            <a:ext cx="934744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8C35C0FB-277F-4DD3-857A-3AF9E5D3FF9B}"/>
              </a:ext>
            </a:extLst>
          </p:cNvPr>
          <p:cNvSpPr txBox="1"/>
          <p:nvPr userDrawn="1"/>
        </p:nvSpPr>
        <p:spPr>
          <a:xfrm>
            <a:off x="5015379" y="7327840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24"/>
    </p:custDataLst>
    <p:extLst>
      <p:ext uri="{BB962C8B-B14F-4D97-AF65-F5344CB8AC3E}">
        <p14:creationId xmlns:p14="http://schemas.microsoft.com/office/powerpoint/2010/main" val="31922467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839" r:id="rId19"/>
    <p:sldLayoutId id="2147483840" r:id="rId20"/>
    <p:sldLayoutId id="2147483841" r:id="rId21"/>
  </p:sldLayoutIdLst>
  <p:hf sldNum="0" hdr="0" dt="0"/>
  <p:txStyles>
    <p:titleStyle>
      <a:lvl1pPr algn="l" defTabSz="1008126" rtl="0" eaLnBrk="1" latinLnBrk="0" hangingPunct="1">
        <a:spcBef>
          <a:spcPct val="0"/>
        </a:spcBef>
        <a:buNone/>
        <a:defRPr sz="3308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None/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196025" indent="-19602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764" kern="1200">
          <a:solidFill>
            <a:schemeClr val="tx1"/>
          </a:solidFill>
          <a:latin typeface="+mn-lt"/>
          <a:ea typeface="+mn-ea"/>
          <a:cs typeface="+mn-cs"/>
        </a:defRPr>
      </a:lvl2pPr>
      <a:lvl3pPr marL="393800" indent="-19777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3pPr>
      <a:lvl4pPr marL="589824" indent="-19602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4pPr>
      <a:lvl5pPr marL="787598" indent="-197775" algn="l" defTabSz="1008126" rtl="0" eaLnBrk="1" latinLnBrk="0" hangingPunct="1">
        <a:spcBef>
          <a:spcPts val="441"/>
        </a:spcBef>
        <a:buClr>
          <a:schemeClr val="accent4"/>
        </a:buClr>
        <a:buFont typeface="Wingdings" panose="05000000000000000000" pitchFamily="2" charset="2"/>
        <a:buChar char="§"/>
        <a:defRPr sz="1544" kern="1200">
          <a:solidFill>
            <a:schemeClr val="tx1"/>
          </a:solidFill>
          <a:latin typeface="+mn-lt"/>
          <a:ea typeface="+mn-ea"/>
          <a:cs typeface="+mn-cs"/>
        </a:defRPr>
      </a:lvl5pPr>
      <a:lvl6pPr marL="2772347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6410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80473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4536" indent="-252032" algn="l" defTabSz="10081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063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126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189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252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378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441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504" algn="l" defTabSz="1008126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F97C85-1960-44E2-B1C9-F2FA8F021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5631" y="352561"/>
            <a:ext cx="8037489" cy="1018099"/>
          </a:xfrm>
        </p:spPr>
        <p:txBody>
          <a:bodyPr/>
          <a:lstStyle/>
          <a:p>
            <a:r>
              <a:rPr lang="en-US" altLang="fr-FR" dirty="0">
                <a:solidFill>
                  <a:srgbClr val="E64B00"/>
                </a:solidFill>
              </a:rPr>
              <a:t>Gewährleistung der Hygiene von Rohling und Endprodukt</a:t>
            </a:r>
          </a:p>
        </p:txBody>
      </p:sp>
      <p:sp>
        <p:nvSpPr>
          <p:cNvPr id="17411" name="Content Placeholder 3">
            <a:extLst>
              <a:ext uri="{FF2B5EF4-FFF2-40B4-BE49-F238E27FC236}">
                <a16:creationId xmlns:a16="http://schemas.microsoft.com/office/drawing/2014/main" id="{85331306-631E-45CF-BFE5-DCDC8C969B3D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397186" y="1622790"/>
            <a:ext cx="7833296" cy="412280"/>
          </a:xfrm>
        </p:spPr>
        <p:txBody>
          <a:bodyPr/>
          <a:lstStyle/>
          <a:p>
            <a:r>
              <a:rPr lang="fr-FR" altLang="fr-FR" dirty="0"/>
              <a:t>Rohlings-Entstaubungsmodul</a:t>
            </a:r>
            <a:endParaRPr lang="de-DE" altLang="zh-CN" dirty="0">
              <a:solidFill>
                <a:srgbClr val="E64B00"/>
              </a:solidFill>
              <a:ea typeface="宋体" panose="02010600030101010101" pitchFamily="2" charset="-122"/>
            </a:endParaRPr>
          </a:p>
          <a:p>
            <a:endParaRPr lang="de-DE" altLang="zh-CN" dirty="0"/>
          </a:p>
          <a:p>
            <a:endParaRPr lang="de-DE" altLang="fr-FR" dirty="0"/>
          </a:p>
        </p:txBody>
      </p:sp>
      <p:sp>
        <p:nvSpPr>
          <p:cNvPr id="6" name="Rechteck 4">
            <a:extLst>
              <a:ext uri="{FF2B5EF4-FFF2-40B4-BE49-F238E27FC236}">
                <a16:creationId xmlns:a16="http://schemas.microsoft.com/office/drawing/2014/main" id="{26F0C6D1-6126-40F0-B3F1-44A4828F6EDC}"/>
              </a:ext>
            </a:extLst>
          </p:cNvPr>
          <p:cNvSpPr>
            <a:spLocks/>
          </p:cNvSpPr>
          <p:nvPr/>
        </p:nvSpPr>
        <p:spPr>
          <a:xfrm>
            <a:off x="1383473" y="2474427"/>
            <a:ext cx="4032076" cy="367564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Partikel und Staub werden vom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Rohling</a:t>
            </a: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altLang="zh-CN" sz="1323" b="0" kern="0" dirty="0" err="1">
                <a:solidFill>
                  <a:srgbClr val="000000"/>
                </a:solidFill>
                <a:latin typeface="Arial"/>
              </a:rPr>
              <a:t>entfernt</a:t>
            </a:r>
            <a:endParaRPr lang="en-US" altLang="zh-CN" sz="1323" b="0" kern="0" dirty="0">
              <a:solidFill>
                <a:srgbClr val="000000"/>
              </a:solidFill>
              <a:latin typeface="Arial"/>
            </a:endParaRPr>
          </a:p>
          <a:p>
            <a:pPr marL="178888" indent="-178888" defTabSz="895996">
              <a:spcBef>
                <a:spcPct val="45000"/>
              </a:spcBef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de-DE" altLang="zh-CN" sz="1323" b="0" kern="0" dirty="0">
                <a:solidFill>
                  <a:srgbClr val="000000"/>
                </a:solidFill>
              </a:rPr>
              <a:t>PET-Staub bis zu 100% entfernt (Mini 97%)</a:t>
            </a:r>
            <a:endParaRPr lang="de-DE" altLang="zh-CN" sz="1323" b="0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Rechteck 12">
            <a:extLst>
              <a:ext uri="{FF2B5EF4-FFF2-40B4-BE49-F238E27FC236}">
                <a16:creationId xmlns:a16="http://schemas.microsoft.com/office/drawing/2014/main" id="{B8466011-C770-47A6-86EE-D880D7A7AF4C}"/>
              </a:ext>
            </a:extLst>
          </p:cNvPr>
          <p:cNvSpPr>
            <a:spLocks/>
          </p:cNvSpPr>
          <p:nvPr/>
        </p:nvSpPr>
        <p:spPr>
          <a:xfrm>
            <a:off x="5512390" y="2474427"/>
            <a:ext cx="4029828" cy="367564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841" tIns="70561" rIns="105841" bIns="70561"/>
          <a:lstStyle/>
          <a:p>
            <a:pPr marL="178888" lvl="1" indent="-178888" defTabSz="895996">
              <a:spcBef>
                <a:spcPct val="45000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r>
              <a:rPr lang="en-US" altLang="zh-CN" sz="1323" b="0" kern="0" dirty="0">
                <a:solidFill>
                  <a:srgbClr val="000000"/>
                </a:solidFill>
                <a:latin typeface="Arial"/>
              </a:rPr>
              <a:t>Das Modul entfernt durch einen gefilterten Luftstrom die Festpartikel, die sich in den Rohlingen ablagern können</a:t>
            </a:r>
          </a:p>
          <a:p>
            <a:pPr marL="178888" lvl="1" indent="-178888" defTabSz="895996">
              <a:spcBef>
                <a:spcPts val="294"/>
              </a:spcBef>
              <a:buClr>
                <a:srgbClr val="E64B00"/>
              </a:buClr>
              <a:buSzPct val="100000"/>
              <a:buFont typeface="Wingdings" charset="2"/>
              <a:buChar char="§"/>
              <a:tabLst>
                <a:tab pos="2915097" algn="l"/>
                <a:tab pos="3087764" algn="l"/>
              </a:tabLst>
              <a:defRPr/>
            </a:pPr>
            <a:endParaRPr lang="de-DE" altLang="zh-CN" sz="1247" dirty="0">
              <a:solidFill>
                <a:srgbClr val="000000"/>
              </a:solidFill>
              <a:latin typeface="Arial"/>
              <a:ea typeface="宋体" panose="02010600030101010101" pitchFamily="2" charset="-122"/>
            </a:endParaRPr>
          </a:p>
        </p:txBody>
      </p:sp>
      <p:pic>
        <p:nvPicPr>
          <p:cNvPr id="17" name="Image 1">
            <a:extLst>
              <a:ext uri="{FF2B5EF4-FFF2-40B4-BE49-F238E27FC236}">
                <a16:creationId xmlns:a16="http://schemas.microsoft.com/office/drawing/2014/main" id="{17E8F4B2-5271-49FA-8629-9EC0A4C3DD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9330" y="4606369"/>
            <a:ext cx="1477993" cy="1490275"/>
          </a:xfrm>
          <a:prstGeom prst="rect">
            <a:avLst/>
          </a:prstGeom>
        </p:spPr>
      </p:pic>
      <p:pic>
        <p:nvPicPr>
          <p:cNvPr id="18" name="Image 2">
            <a:extLst>
              <a:ext uri="{FF2B5EF4-FFF2-40B4-BE49-F238E27FC236}">
                <a16:creationId xmlns:a16="http://schemas.microsoft.com/office/drawing/2014/main" id="{112BBDEC-162D-4EB8-92B9-D5DD3ACBB0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3196" y="4064004"/>
            <a:ext cx="1767662" cy="1448646"/>
          </a:xfrm>
          <a:prstGeom prst="rect">
            <a:avLst/>
          </a:prstGeom>
        </p:spPr>
      </p:pic>
      <p:sp>
        <p:nvSpPr>
          <p:cNvPr id="11" name="Rechteck 3">
            <a:extLst>
              <a:ext uri="{FF2B5EF4-FFF2-40B4-BE49-F238E27FC236}">
                <a16:creationId xmlns:a16="http://schemas.microsoft.com/office/drawing/2014/main" id="{7A9E4C98-289C-4F5D-9617-A98F8EE8C675}"/>
              </a:ext>
            </a:extLst>
          </p:cNvPr>
          <p:cNvSpPr/>
          <p:nvPr/>
        </p:nvSpPr>
        <p:spPr>
          <a:xfrm>
            <a:off x="1383473" y="2010929"/>
            <a:ext cx="4032076" cy="46349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defTabSz="862048" fontAlgn="auto">
              <a:spcBef>
                <a:spcPts val="283"/>
              </a:spcBef>
              <a:spcAft>
                <a:spcPts val="0"/>
              </a:spcAft>
              <a:buClr>
                <a:srgbClr val="FF6600"/>
              </a:buClr>
              <a:defRPr/>
            </a:pPr>
            <a:r>
              <a:rPr lang="en-GB" sz="1544" dirty="0">
                <a:solidFill>
                  <a:srgbClr val="FFFFFF"/>
                </a:solidFill>
                <a:latin typeface="Arial" charset="0"/>
              </a:rPr>
              <a:t>NUTZEN UND VORTEILE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61651AA-47E4-4746-AB17-14389A1AA139}"/>
              </a:ext>
            </a:extLst>
          </p:cNvPr>
          <p:cNvSpPr/>
          <p:nvPr/>
        </p:nvSpPr>
        <p:spPr>
          <a:xfrm>
            <a:off x="5512391" y="2007993"/>
            <a:ext cx="4029828" cy="466434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786" tIns="66524" rIns="99786" bIns="66524" anchor="ctr"/>
          <a:lstStyle/>
          <a:p>
            <a:pPr marL="179594" indent="-179594" defTabSz="862048">
              <a:spcBef>
                <a:spcPts val="283"/>
              </a:spcBef>
              <a:spcAft>
                <a:spcPts val="0"/>
              </a:spcAft>
              <a:buClr>
                <a:srgbClr val="E64B00"/>
              </a:buClr>
            </a:pPr>
            <a:r>
              <a:rPr lang="de-CH" altLang="de-DE" sz="1544" noProof="1">
                <a:solidFill>
                  <a:srgbClr val="FFFFFF"/>
                </a:solidFill>
                <a:latin typeface="Arial" charset="0"/>
              </a:rPr>
              <a:t>BESCHREIBUNG</a:t>
            </a:r>
            <a:endParaRPr lang="fr-FR" altLang="de-DE" sz="1544" dirty="0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A87F360-2516-49FF-ABDC-A0A05F5E00E8}"/>
              </a:ext>
            </a:extLst>
          </p:cNvPr>
          <p:cNvSpPr txBox="1">
            <a:spLocks/>
          </p:cNvSpPr>
          <p:nvPr/>
        </p:nvSpPr>
        <p:spPr bwMode="auto">
          <a:xfrm>
            <a:off x="1395630" y="6238028"/>
            <a:ext cx="7819294" cy="46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spcBef>
                <a:spcPts val="4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fontAlgn="base">
              <a:spcBef>
                <a:spcPts val="400"/>
              </a:spcBef>
              <a:spcAft>
                <a:spcPct val="0"/>
              </a:spcAft>
              <a:buClr>
                <a:srgbClr val="E64B00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895996">
              <a:spcBef>
                <a:spcPct val="20000"/>
              </a:spcBef>
              <a:buClrTx/>
            </a:pPr>
            <a:r>
              <a:rPr lang="en-US" altLang="fr-FR" sz="882" b="0" dirty="0" err="1"/>
              <a:t>Nutzen</a:t>
            </a:r>
            <a:r>
              <a:rPr lang="en-US" altLang="fr-FR" sz="882" b="0" dirty="0"/>
              <a:t>: </a:t>
            </a:r>
            <a:r>
              <a:rPr lang="en-GB" altLang="fr-FR" sz="882" b="0" dirty="0" err="1">
                <a:solidFill>
                  <a:srgbClr val="000000"/>
                </a:solidFill>
              </a:rPr>
              <a:t>Produktqualität</a:t>
            </a:r>
            <a:endParaRPr lang="en-GB" altLang="fr-FR" sz="882" b="0" dirty="0">
              <a:solidFill>
                <a:srgbClr val="000000"/>
              </a:solidFill>
            </a:endParaRPr>
          </a:p>
          <a:p>
            <a:pPr defTabSz="895996">
              <a:spcBef>
                <a:spcPct val="20000"/>
              </a:spcBef>
              <a:buClrTx/>
            </a:pPr>
            <a:r>
              <a:rPr lang="en-US" altLang="fr-FR" sz="882" b="0" dirty="0" err="1"/>
              <a:t>Ausstattung</a:t>
            </a:r>
            <a:r>
              <a:rPr lang="en-US" altLang="fr-FR" sz="882" b="0" dirty="0"/>
              <a:t>: </a:t>
            </a:r>
            <a:r>
              <a:rPr lang="en-GB" altLang="fr-FR" sz="882" b="0" dirty="0">
                <a:solidFill>
                  <a:srgbClr val="000000"/>
                </a:solidFill>
              </a:rPr>
              <a:t>Universal-</a:t>
            </a:r>
            <a:r>
              <a:rPr lang="en-GB" altLang="fr-FR" sz="882" b="0" dirty="0" err="1">
                <a:solidFill>
                  <a:srgbClr val="000000"/>
                </a:solidFill>
              </a:rPr>
              <a:t>Blasmaschinen</a:t>
            </a:r>
            <a:endParaRPr lang="en-GB" altLang="fr-FR" sz="882" b="0" dirty="0">
              <a:solidFill>
                <a:srgbClr val="000000"/>
              </a:solidFill>
            </a:endParaRPr>
          </a:p>
          <a:p>
            <a:pPr defTabSz="895996">
              <a:spcBef>
                <a:spcPct val="20000"/>
              </a:spcBef>
              <a:buClrTx/>
              <a:defRPr/>
            </a:pPr>
            <a:r>
              <a:rPr lang="en-GB" altLang="fr-FR" sz="882" b="0" dirty="0" err="1">
                <a:solidFill>
                  <a:srgbClr val="000000"/>
                </a:solidFill>
              </a:rPr>
              <a:t>Katalog</a:t>
            </a:r>
            <a:r>
              <a:rPr lang="en-GB" altLang="fr-FR" sz="882" b="0" dirty="0">
                <a:solidFill>
                  <a:srgbClr val="000000"/>
                </a:solidFill>
              </a:rPr>
              <a:t>-Code</a:t>
            </a:r>
            <a:r>
              <a:rPr lang="en-GB" altLang="fr-FR" sz="882" b="0">
                <a:solidFill>
                  <a:srgbClr val="000000"/>
                </a:solidFill>
              </a:rPr>
              <a:t>: 1050</a:t>
            </a:r>
            <a:endParaRPr lang="en-GB" altLang="fr-FR" sz="882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826652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Pages>1</Pages>
  <Words>55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宋体</vt:lpstr>
      <vt:lpstr>Arial</vt:lpstr>
      <vt:lpstr>Book Antiqua</vt:lpstr>
      <vt:lpstr>Wingdings</vt:lpstr>
      <vt:lpstr>1_NewSidel_Template_4x3_with add layouts</vt:lpstr>
      <vt:lpstr>think-cell Folie</vt:lpstr>
      <vt:lpstr>Gewährleistung der Hygiene von Rohling und Endprodukt</vt:lpstr>
    </vt:vector>
  </TitlesOfParts>
  <Manager>Dominique Martin</Manager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Bottle Switch System</dc:title>
  <dc:subject>Selling points</dc:subject>
  <dc:creator>Mathieu Druon</dc:creator>
  <cp:keywords/>
  <dc:description/>
  <cp:lastModifiedBy>Sorega, Dan</cp:lastModifiedBy>
  <cp:revision>525</cp:revision>
  <cp:lastPrinted>2016-08-02T08:13:06Z</cp:lastPrinted>
  <dcterms:created xsi:type="dcterms:W3CDTF">2009-07-10T13:59:45Z</dcterms:created>
  <dcterms:modified xsi:type="dcterms:W3CDTF">2020-07-08T15:19:50Z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iteId">
    <vt:lpwstr>2390cbd1-e663-4321-bc93-ba298637ce52</vt:lpwstr>
  </property>
  <property fmtid="{D5CDD505-2E9C-101B-9397-08002B2CF9AE}" pid="4" name="MSIP_Label_94480757-a570-4f64-84e7-c5b3ffe9d573_Owner">
    <vt:lpwstr>107200@sidel.com</vt:lpwstr>
  </property>
  <property fmtid="{D5CDD505-2E9C-101B-9397-08002B2CF9AE}" pid="5" name="MSIP_Label_94480757-a570-4f64-84e7-c5b3ffe9d573_SetDate">
    <vt:lpwstr>2020-07-08T14:53:31.6452326Z</vt:lpwstr>
  </property>
  <property fmtid="{D5CDD505-2E9C-101B-9397-08002B2CF9AE}" pid="6" name="MSIP_Label_94480757-a570-4f64-84e7-c5b3ffe9d573_Name">
    <vt:lpwstr>General</vt:lpwstr>
  </property>
  <property fmtid="{D5CDD505-2E9C-101B-9397-08002B2CF9AE}" pid="7" name="MSIP_Label_94480757-a570-4f64-84e7-c5b3ffe9d573_Application">
    <vt:lpwstr>Microsoft Azure Information Protection</vt:lpwstr>
  </property>
  <property fmtid="{D5CDD505-2E9C-101B-9397-08002B2CF9AE}" pid="8" name="MSIP_Label_94480757-a570-4f64-84e7-c5b3ffe9d573_Extended_MSFT_Method">
    <vt:lpwstr>Automatic</vt:lpwstr>
  </property>
  <property fmtid="{D5CDD505-2E9C-101B-9397-08002B2CF9AE}" pid="9" name="MSIP_Label_e35bb0a3-90cf-41a8-939e-500b35438edf_Enabled">
    <vt:lpwstr>True</vt:lpwstr>
  </property>
  <property fmtid="{D5CDD505-2E9C-101B-9397-08002B2CF9AE}" pid="10" name="MSIP_Label_e35bb0a3-90cf-41a8-939e-500b35438edf_SiteId">
    <vt:lpwstr>2390cbd1-e663-4321-bc93-ba298637ce52</vt:lpwstr>
  </property>
  <property fmtid="{D5CDD505-2E9C-101B-9397-08002B2CF9AE}" pid="11" name="MSIP_Label_e35bb0a3-90cf-41a8-939e-500b35438edf_Owner">
    <vt:lpwstr>107200@sidel.com</vt:lpwstr>
  </property>
  <property fmtid="{D5CDD505-2E9C-101B-9397-08002B2CF9AE}" pid="12" name="MSIP_Label_e35bb0a3-90cf-41a8-939e-500b35438edf_SetDate">
    <vt:lpwstr>2018-03-29T15:32:28.6987580+02:00</vt:lpwstr>
  </property>
  <property fmtid="{D5CDD505-2E9C-101B-9397-08002B2CF9AE}" pid="13" name="MSIP_Label_e35bb0a3-90cf-41a8-939e-500b35438edf_Name">
    <vt:lpwstr>Sidel-Confidential</vt:lpwstr>
  </property>
  <property fmtid="{D5CDD505-2E9C-101B-9397-08002B2CF9AE}" pid="14" name="MSIP_Label_e35bb0a3-90cf-41a8-939e-500b35438edf_Application">
    <vt:lpwstr>Microsoft Azure Information Protection</vt:lpwstr>
  </property>
  <property fmtid="{D5CDD505-2E9C-101B-9397-08002B2CF9AE}" pid="15" name="MSIP_Label_e35bb0a3-90cf-41a8-939e-500b35438edf_Extended_MSFT_Method">
    <vt:lpwstr>Automatic</vt:lpwstr>
  </property>
  <property fmtid="{D5CDD505-2E9C-101B-9397-08002B2CF9AE}" pid="16" name="MSIP_Label_06263584-a2fa-494a-b6ac-a3eeadb86bd0_Enabled">
    <vt:lpwstr>True</vt:lpwstr>
  </property>
  <property fmtid="{D5CDD505-2E9C-101B-9397-08002B2CF9AE}" pid="17" name="MSIP_Label_06263584-a2fa-494a-b6ac-a3eeadb86bd0_SiteId">
    <vt:lpwstr>2390cbd1-e663-4321-bc93-ba298637ce52</vt:lpwstr>
  </property>
  <property fmtid="{D5CDD505-2E9C-101B-9397-08002B2CF9AE}" pid="18" name="MSIP_Label_06263584-a2fa-494a-b6ac-a3eeadb86bd0_Owner">
    <vt:lpwstr>107200@sidel.com</vt:lpwstr>
  </property>
  <property fmtid="{D5CDD505-2E9C-101B-9397-08002B2CF9AE}" pid="19" name="MSIP_Label_06263584-a2fa-494a-b6ac-a3eeadb86bd0_SetDate">
    <vt:lpwstr>2018-03-29T15:32:28.7087580+02:00</vt:lpwstr>
  </property>
  <property fmtid="{D5CDD505-2E9C-101B-9397-08002B2CF9AE}" pid="20" name="MSIP_Label_06263584-a2fa-494a-b6ac-a3eeadb86bd0_Name">
    <vt:lpwstr>Internal</vt:lpwstr>
  </property>
  <property fmtid="{D5CDD505-2E9C-101B-9397-08002B2CF9AE}" pid="21" name="MSIP_Label_06263584-a2fa-494a-b6ac-a3eeadb86bd0_Application">
    <vt:lpwstr>Microsoft Azure Information Protection</vt:lpwstr>
  </property>
  <property fmtid="{D5CDD505-2E9C-101B-9397-08002B2CF9AE}" pid="22" name="MSIP_Label_06263584-a2fa-494a-b6ac-a3eeadb86bd0_Extended_MSFT_Method">
    <vt:lpwstr>Automatic</vt:lpwstr>
  </property>
  <property fmtid="{D5CDD505-2E9C-101B-9397-08002B2CF9AE}" pid="23" name="Sensitivity">
    <vt:lpwstr>General Sidel-Confidential Internal</vt:lpwstr>
  </property>
</Properties>
</file>