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3"/>
  </p:notesMasterIdLst>
  <p:handoutMasterIdLst>
    <p:handoutMasterId r:id="rId4"/>
  </p:handoutMasterIdLst>
  <p:sldIdLst>
    <p:sldId id="377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68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-1932" y="201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 err="1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18/05/2021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52863" y="843197"/>
            <a:ext cx="4152274" cy="311420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4715" y="4197246"/>
            <a:ext cx="5988570" cy="426095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7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07330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9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1141338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7F7F7F"/>
                </a:solidFill>
              </a:rPr>
              <a:t>Title, </a:t>
            </a:r>
            <a:fld id="{AF6A7A01-F0BB-4441-BAB9-3E7CB064C4A1}" type="datetime4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18 May 2021</a:t>
            </a:fld>
            <a:endParaRPr lang="en-GB" dirty="0">
              <a:solidFill>
                <a:srgbClr val="7F7F7F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srgbClr val="7F7F7F"/>
                </a:solidFill>
              </a:rPr>
              <a:t>Page </a:t>
            </a:r>
            <a:fld id="{7873E190-40CF-412D-9604-1EFCEB1508B2}" type="slidenum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dirty="0">
              <a:solidFill>
                <a:srgbClr val="7F7F7F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SIPCMContentMarking" descr="{&quot;HashCode&quot;:238713050,&quot;Placement&quot;:&quot;Footer&quot;,&quot;Top&quot;:521.6203,&quot;Left&quot;:333.911743,&quot;SlideWidth&quot;:720,&quot;SlideHeight&quot;:540}">
            <a:extLst>
              <a:ext uri="{FF2B5EF4-FFF2-40B4-BE49-F238E27FC236}">
                <a16:creationId xmlns:a16="http://schemas.microsoft.com/office/drawing/2014/main" id="{D1BEFF0B-E867-422A-8A83-AA88F43A5F56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21884829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ck 3"/>
          <p:cNvSpPr/>
          <p:nvPr/>
        </p:nvSpPr>
        <p:spPr bwMode="auto">
          <a:xfrm>
            <a:off x="649288" y="1770107"/>
            <a:ext cx="3889375" cy="376238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FF6600"/>
              </a:buClr>
              <a:buSzTx/>
              <a:buFontTx/>
              <a:buNone/>
              <a:tabLst/>
              <a:defRPr/>
            </a:pPr>
            <a:r>
              <a:rPr kumimoji="0" lang="zh-CN" sz="1400" b="1" i="0" u="none" strike="noStrike" cap="none" normalizeH="0" baseline="0" noProof="0">
                <a:ln>
                  <a:noFill/>
                </a:ln>
                <a:solidFill>
                  <a:srgbClr val="FFFFFF"/>
                </a:solidFill>
                <a:uLnTx/>
                <a:uFillTx/>
                <a:latin typeface="Arial"/>
                <a:ea typeface="FZZhunYuan-M02S" pitchFamily="34" charset="-128"/>
                <a:cs typeface="+mn-cs"/>
              </a:rPr>
              <a:t>价值和益处</a:t>
            </a:r>
          </a:p>
        </p:txBody>
      </p:sp>
      <p:sp>
        <p:nvSpPr>
          <p:cNvPr id="22" name="Rechteck 4"/>
          <p:cNvSpPr>
            <a:spLocks/>
          </p:cNvSpPr>
          <p:nvPr/>
        </p:nvSpPr>
        <p:spPr bwMode="auto">
          <a:xfrm>
            <a:off x="649288" y="2146344"/>
            <a:ext cx="3889375" cy="366553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64B00"/>
              </a:buClr>
              <a:buSzTx/>
              <a:buFont typeface="Wingdings" charset="2"/>
              <a:buChar char="§"/>
              <a:tabLst/>
              <a:defRPr/>
            </a:pPr>
            <a:endParaRPr kumimoji="0" lang="en-US" altLang="fr-F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Rechteck 11"/>
          <p:cNvSpPr/>
          <p:nvPr/>
        </p:nvSpPr>
        <p:spPr bwMode="auto">
          <a:xfrm>
            <a:off x="4751388" y="1770106"/>
            <a:ext cx="3889375" cy="388939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/>
          <a:p>
            <a:pPr marL="190500" marR="0" lvl="0" indent="-1905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kumimoji="0" lang="zh-CN" sz="1400" b="1" i="0" u="none" strike="noStrike" cap="none" normalizeH="0" baseline="0" noProof="1">
                <a:ln>
                  <a:noFill/>
                </a:ln>
                <a:solidFill>
                  <a:srgbClr val="FFFFFF"/>
                </a:solidFill>
                <a:uLnTx/>
                <a:uFillTx/>
                <a:latin typeface="Arial" charset="0"/>
                <a:ea typeface="FZZhunYuan-M02S"/>
                <a:cs typeface="Arial" charset="0"/>
              </a:rPr>
              <a:t>描述</a:t>
            </a:r>
          </a:p>
        </p:txBody>
      </p:sp>
      <p:sp>
        <p:nvSpPr>
          <p:cNvPr id="24" name="Rechteck 12"/>
          <p:cNvSpPr>
            <a:spLocks/>
          </p:cNvSpPr>
          <p:nvPr/>
        </p:nvSpPr>
        <p:spPr bwMode="auto">
          <a:xfrm>
            <a:off x="4751388" y="2146343"/>
            <a:ext cx="3889375" cy="365283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SzTx/>
              <a:buFont typeface="Wingdings" charset="2"/>
              <a:buChar char="§"/>
              <a:tabLst/>
              <a:defRPr/>
            </a:pP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 charset="-122"/>
              <a:cs typeface="+mn-cs"/>
            </a:endParaRPr>
          </a:p>
        </p:txBody>
      </p:sp>
      <p:graphicFrame>
        <p:nvGraphicFramePr>
          <p:cNvPr id="19458" name="Objekt 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8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19458" name="Objekt 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6" name="Title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/>
          <a:p>
            <a:r>
              <a:rPr lang="zh-CN" altLang="fr-FR" dirty="0"/>
              <a:t>安全操作设备</a:t>
            </a:r>
            <a:endParaRPr lang="zh-CN" dirty="0"/>
          </a:p>
        </p:txBody>
      </p:sp>
      <p:sp>
        <p:nvSpPr>
          <p:cNvPr id="19477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47700" y="1462130"/>
            <a:ext cx="7997825" cy="307975"/>
          </a:xfrm>
        </p:spPr>
        <p:txBody>
          <a:bodyPr/>
          <a:lstStyle/>
          <a:p>
            <a:r>
              <a:rPr lang="fr-FR" altLang="zh-CN" dirty="0"/>
              <a:t>HMI</a:t>
            </a:r>
            <a:r>
              <a:rPr lang="ja-JP" altLang="fr-FR" dirty="0"/>
              <a:t>迁移到</a:t>
            </a:r>
            <a:r>
              <a:rPr lang="fr-FR" altLang="zh-CN" dirty="0"/>
              <a:t>Windows 10</a:t>
            </a:r>
            <a:endParaRPr lang="zh-CN" dirty="0"/>
          </a:p>
        </p:txBody>
      </p:sp>
      <p:sp>
        <p:nvSpPr>
          <p:cNvPr id="19478" name="Text Placeholder 2"/>
          <p:cNvSpPr txBox="1">
            <a:spLocks/>
          </p:cNvSpPr>
          <p:nvPr/>
        </p:nvSpPr>
        <p:spPr bwMode="auto">
          <a:xfrm>
            <a:off x="668447" y="5901302"/>
            <a:ext cx="7978775" cy="418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2563" indent="-182563">
              <a:spcBef>
                <a:spcPts val="12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57188" indent="-174625">
              <a:buClr>
                <a:srgbClr val="E64B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539750" indent="-182563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14375" indent="-174625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1715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287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0859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431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zh-CN" sz="800" dirty="0">
                <a:solidFill>
                  <a:srgbClr val="000000"/>
                </a:solidFill>
              </a:rPr>
              <a:t>价值：</a:t>
            </a:r>
            <a:r>
              <a:rPr lang="zh-CN" altLang="fr-FR" sz="800" dirty="0">
                <a:solidFill>
                  <a:srgbClr val="000000"/>
                </a:solidFill>
              </a:rPr>
              <a:t> 效率，灵活性</a:t>
            </a:r>
            <a:endParaRPr lang="zh-CN" sz="8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zh-CN" sz="800" dirty="0">
                <a:solidFill>
                  <a:srgbClr val="000000"/>
                </a:solidFill>
              </a:rPr>
              <a:t>设备：</a:t>
            </a:r>
            <a:r>
              <a:rPr lang="fr-FR" altLang="zh-CN" sz="800" dirty="0">
                <a:solidFill>
                  <a:srgbClr val="000000"/>
                </a:solidFill>
              </a:rPr>
              <a:t>Universal </a:t>
            </a:r>
            <a:r>
              <a:rPr lang="en-US" sz="800" kern="0" dirty="0" err="1">
                <a:latin typeface="FZZhunYuan-M02S"/>
                <a:cs typeface="FZZhunYuan-M02S"/>
              </a:rPr>
              <a:t>吹瓶机</a:t>
            </a:r>
            <a:endParaRPr lang="zh-CN" sz="8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zh-CN" sz="800" dirty="0">
                <a:solidFill>
                  <a:srgbClr val="000000"/>
                </a:solidFill>
              </a:rPr>
              <a:t>产品目录代码：</a:t>
            </a:r>
            <a:r>
              <a:rPr lang="fr-FR" altLang="zh-CN" sz="800" dirty="0">
                <a:solidFill>
                  <a:srgbClr val="000000"/>
                </a:solidFill>
              </a:rPr>
              <a:t>1051</a:t>
            </a:r>
            <a:endParaRPr lang="zh-CN" sz="800" dirty="0">
              <a:solidFill>
                <a:srgbClr val="000000"/>
              </a:solidFill>
            </a:endParaRPr>
          </a:p>
        </p:txBody>
      </p:sp>
      <p:sp>
        <p:nvSpPr>
          <p:cNvPr id="19479" name="BainBulletsConfiguration" hidden="1"/>
          <p:cNvSpPr txBox="1">
            <a:spLocks noChangeArrowheads="1"/>
          </p:cNvSpPr>
          <p:nvPr/>
        </p:nvSpPr>
        <p:spPr bwMode="auto">
          <a:xfrm>
            <a:off x="12700" y="12700"/>
            <a:ext cx="0" cy="1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altLang="fr-FR" sz="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6C5DEFE-A566-4DFE-BAF4-472F8C75EDE1}"/>
              </a:ext>
            </a:extLst>
          </p:cNvPr>
          <p:cNvSpPr/>
          <p:nvPr/>
        </p:nvSpPr>
        <p:spPr>
          <a:xfrm>
            <a:off x="647700" y="2259384"/>
            <a:ext cx="3890963" cy="358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US" sz="1200" dirty="0">
                <a:solidFill>
                  <a:srgbClr val="000000"/>
                </a:solidFill>
              </a:rPr>
              <a:t>In order to reduce the damages and harms caused by human error, </a:t>
            </a:r>
            <a:r>
              <a:rPr lang="en-US" sz="1200" b="1" dirty="0">
                <a:solidFill>
                  <a:srgbClr val="000000"/>
                </a:solidFill>
              </a:rPr>
              <a:t>cyber security is a must</a:t>
            </a:r>
            <a:r>
              <a:rPr lang="en-US" sz="1200" dirty="0">
                <a:solidFill>
                  <a:srgbClr val="000000"/>
                </a:solidFill>
              </a:rPr>
              <a:t> for industrial control systems. 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US" sz="1200" dirty="0">
                <a:solidFill>
                  <a:srgbClr val="000000"/>
                </a:solidFill>
              </a:rPr>
              <a:t>Enterprise best practices for defense include basic but extremely important countermeasures like patching systems</a:t>
            </a:r>
          </a:p>
          <a:p>
            <a:pPr marL="182563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US" sz="1200" dirty="0"/>
              <a:t>Upgrading your HMI to Windows 10 is your best bet to stay safe from the ever-evolving threats from viruses. </a:t>
            </a:r>
          </a:p>
          <a:p>
            <a:pPr marL="171450" indent="-1714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The main advantages of Windows 10</a:t>
            </a:r>
          </a:p>
          <a:p>
            <a:pPr marL="628650" lvl="1" indent="-1714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System updates for a longer period</a:t>
            </a:r>
          </a:p>
          <a:p>
            <a:pPr marL="628650" lvl="1" indent="-1714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Windows 10 forces automatic updates</a:t>
            </a:r>
          </a:p>
          <a:p>
            <a:pPr marL="628650" lvl="1" indent="-1714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Excellent virus protection</a:t>
            </a:r>
          </a:p>
          <a:p>
            <a:pPr marL="628650" lvl="1" indent="-1714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Full control over Windows 10</a:t>
            </a:r>
          </a:p>
          <a:p>
            <a:pPr marL="628650" lvl="1" indent="-1714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Lighter and faster operating system</a:t>
            </a:r>
          </a:p>
          <a:p>
            <a:pPr>
              <a:buClr>
                <a:srgbClr val="FF0000"/>
              </a:buClr>
            </a:pPr>
            <a:endParaRPr lang="en-US" sz="1200" dirty="0"/>
          </a:p>
          <a:p>
            <a:pPr>
              <a:buClr>
                <a:srgbClr val="FF0000"/>
              </a:buClr>
            </a:pPr>
            <a:r>
              <a:rPr lang="en-US" sz="1400" b="1" dirty="0"/>
              <a:t>It’s time to upgrade to Windows 10!</a:t>
            </a:r>
          </a:p>
          <a:p>
            <a:pPr marL="171450" indent="-171450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12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F45E0A2-8DF3-4D0D-880D-2A7968E87B95}"/>
              </a:ext>
            </a:extLst>
          </p:cNvPr>
          <p:cNvSpPr/>
          <p:nvPr/>
        </p:nvSpPr>
        <p:spPr>
          <a:xfrm>
            <a:off x="4751389" y="2259383"/>
            <a:ext cx="3858418" cy="183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US" sz="1200" b="1" dirty="0">
                <a:solidFill>
                  <a:srgbClr val="000000"/>
                </a:solidFill>
              </a:rPr>
              <a:t>Depending on your current configuration</a:t>
            </a:r>
            <a:r>
              <a:rPr lang="en-US" sz="1200" dirty="0">
                <a:solidFill>
                  <a:srgbClr val="000000"/>
                </a:solidFill>
              </a:rPr>
              <a:t>, the proposed kit to migrate your HMI to W10 can include :</a:t>
            </a:r>
          </a:p>
          <a:p>
            <a:pPr marL="628650" lvl="1" indent="-1714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000000"/>
                </a:solidFill>
              </a:rPr>
              <a:t>New PCC (Delta V3 or V4-10/CIT) </a:t>
            </a:r>
          </a:p>
          <a:p>
            <a:pPr marL="628650" lvl="1" indent="-1714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000000"/>
                </a:solidFill>
              </a:rPr>
              <a:t>New HD </a:t>
            </a:r>
          </a:p>
          <a:p>
            <a:pPr marL="628650" lvl="1" indent="-1714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000000"/>
                </a:solidFill>
              </a:rPr>
              <a:t>New Eprom</a:t>
            </a:r>
          </a:p>
          <a:p>
            <a:pPr marL="628650" lvl="1" indent="-1714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sz="1200" dirty="0">
                <a:solidFill>
                  <a:srgbClr val="000000"/>
                </a:solidFill>
              </a:rPr>
              <a:t>Security controls (patching and hardening) up to date. </a:t>
            </a:r>
            <a:endParaRPr lang="en-US" sz="1200" dirty="0">
              <a:solidFill>
                <a:srgbClr val="000000"/>
              </a:solidFill>
            </a:endParaRP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endParaRPr lang="en-US" sz="1200" dirty="0">
              <a:solidFill>
                <a:srgbClr val="000000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FE7507A-CB05-45F4-953C-0D27411CB91C}"/>
              </a:ext>
            </a:extLst>
          </p:cNvPr>
          <p:cNvGrpSpPr/>
          <p:nvPr/>
        </p:nvGrpSpPr>
        <p:grpSpPr>
          <a:xfrm>
            <a:off x="5485107" y="3950679"/>
            <a:ext cx="2360022" cy="1743368"/>
            <a:chOff x="3082570" y="2077724"/>
            <a:chExt cx="2443653" cy="1631023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14B5AC08-F61F-4BA5-8FDC-EC284887DAF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082570" y="2077724"/>
              <a:ext cx="2443653" cy="1631023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3FF2C900-FE00-470A-9459-A1C77703BCC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082570" y="3399157"/>
              <a:ext cx="417868" cy="3095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694874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ewSidel_Template_4x3_v10_FINAL.potx" id="{6B388DF2-1B4D-4AB9-B9B5-FAFCF51DED0E}" vid="{83DBA8D9-CEC6-4E0F-89EE-7CD510D47F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EN-modele</Template>
  <TotalTime>1831</TotalTime>
  <Words>97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SimSun</vt:lpstr>
      <vt:lpstr>Arial</vt:lpstr>
      <vt:lpstr>FZZhunYuan-M02S</vt:lpstr>
      <vt:lpstr>Wingdings</vt:lpstr>
      <vt:lpstr>1_NewSidel_Template_4x3_with add layouts</vt:lpstr>
      <vt:lpstr>think-cell Folie</vt:lpstr>
      <vt:lpstr>安全操作设备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 of a presentation title</dc:title>
  <dc:creator>FERROZZI, MARCELLO</dc:creator>
  <cp:lastModifiedBy>Sorega, Dan</cp:lastModifiedBy>
  <cp:revision>59</cp:revision>
  <dcterms:created xsi:type="dcterms:W3CDTF">2018-02-10T17:04:39Z</dcterms:created>
  <dcterms:modified xsi:type="dcterms:W3CDTF">2021-05-18T12:16:20Z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e35bb0a3-90cf-41a8-939e-500b35438edf_Enabled">
    <vt:lpwstr>True</vt:lpwstr>
  </property>
  <property fmtid="{D5CDD505-2E9C-101B-9397-08002B2CF9AE}" pid="5" name="MSIP_Label_e35bb0a3-90cf-41a8-939e-500b35438edf_SiteId">
    <vt:lpwstr>2390cbd1-e663-4321-bc93-ba298637ce52</vt:lpwstr>
  </property>
  <property fmtid="{D5CDD505-2E9C-101B-9397-08002B2CF9AE}" pid="6" name="MSIP_Label_e35bb0a3-90cf-41a8-939e-500b35438edf_Owner">
    <vt:lpwstr>107200@sidel.com</vt:lpwstr>
  </property>
  <property fmtid="{D5CDD505-2E9C-101B-9397-08002B2CF9AE}" pid="7" name="MSIP_Label_e35bb0a3-90cf-41a8-939e-500b35438edf_SetDate">
    <vt:lpwstr>2017-09-26T14:43:53.5499116+02:00</vt:lpwstr>
  </property>
  <property fmtid="{D5CDD505-2E9C-101B-9397-08002B2CF9AE}" pid="8" name="MSIP_Label_e35bb0a3-90cf-41a8-939e-500b35438edf_Name">
    <vt:lpwstr>Sidel-Confidential</vt:lpwstr>
  </property>
  <property fmtid="{D5CDD505-2E9C-101B-9397-08002B2CF9AE}" pid="9" name="MSIP_Label_e35bb0a3-90cf-41a8-939e-500b35438edf_Application">
    <vt:lpwstr>Microsoft Azure Information Protection</vt:lpwstr>
  </property>
  <property fmtid="{D5CDD505-2E9C-101B-9397-08002B2CF9AE}" pid="10" name="MSIP_Label_e35bb0a3-90cf-41a8-939e-500b35438edf_Extended_MSFT_Method">
    <vt:lpwstr>Automatic</vt:lpwstr>
  </property>
  <property fmtid="{D5CDD505-2E9C-101B-9397-08002B2CF9AE}" pid="11" name="MSIP_Label_94480757-a570-4f64-84e7-c5b3ffe9d573_Enabled">
    <vt:lpwstr>true</vt:lpwstr>
  </property>
  <property fmtid="{D5CDD505-2E9C-101B-9397-08002B2CF9AE}" pid="12" name="MSIP_Label_94480757-a570-4f64-84e7-c5b3ffe9d573_SetDate">
    <vt:lpwstr>2021-05-18T12:16:20Z</vt:lpwstr>
  </property>
  <property fmtid="{D5CDD505-2E9C-101B-9397-08002B2CF9AE}" pid="13" name="MSIP_Label_94480757-a570-4f64-84e7-c5b3ffe9d573_Method">
    <vt:lpwstr>Standard</vt:lpwstr>
  </property>
  <property fmtid="{D5CDD505-2E9C-101B-9397-08002B2CF9AE}" pid="14" name="MSIP_Label_94480757-a570-4f64-84e7-c5b3ffe9d573_Name">
    <vt:lpwstr>General</vt:lpwstr>
  </property>
  <property fmtid="{D5CDD505-2E9C-101B-9397-08002B2CF9AE}" pid="15" name="MSIP_Label_94480757-a570-4f64-84e7-c5b3ffe9d573_SiteId">
    <vt:lpwstr>2390cbd1-e663-4321-bc93-ba298637ce52</vt:lpwstr>
  </property>
  <property fmtid="{D5CDD505-2E9C-101B-9397-08002B2CF9AE}" pid="16" name="MSIP_Label_94480757-a570-4f64-84e7-c5b3ffe9d573_ActionId">
    <vt:lpwstr/>
  </property>
  <property fmtid="{D5CDD505-2E9C-101B-9397-08002B2CF9AE}" pid="17" name="MSIP_Label_94480757-a570-4f64-84e7-c5b3ffe9d573_ContentBits">
    <vt:lpwstr>2</vt:lpwstr>
  </property>
</Properties>
</file>