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377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18/05/2021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18/05/2021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7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9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18 May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,&quot;Top&quot;:521.6203,&quot;Left&quot;:333.911743,&quot;SlideWidth&quot;:720,&quot;SlideHeight&quot;:540}">
            <a:extLst>
              <a:ext uri="{FF2B5EF4-FFF2-40B4-BE49-F238E27FC236}">
                <a16:creationId xmlns:a16="http://schemas.microsoft.com/office/drawing/2014/main" id="{D1BEFF0B-E867-422A-8A83-AA88F43A5F56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3"/>
          <p:cNvSpPr/>
          <p:nvPr/>
        </p:nvSpPr>
        <p:spPr bwMode="auto">
          <a:xfrm>
            <a:off x="649288" y="1770107"/>
            <a:ext cx="3889375" cy="376238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zh-CN" sz="1400" b="1" i="0" u="none" strike="noStrike" cap="none" normalizeH="0" baseline="0" noProof="0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/>
                <a:ea typeface="FZZhunYuan-M02S" pitchFamily="34" charset="-128"/>
                <a:cs typeface="+mn-cs"/>
              </a:rPr>
              <a:t>价值和益处</a:t>
            </a:r>
          </a:p>
        </p:txBody>
      </p:sp>
      <p:sp>
        <p:nvSpPr>
          <p:cNvPr id="22" name="Rechteck 4"/>
          <p:cNvSpPr>
            <a:spLocks/>
          </p:cNvSpPr>
          <p:nvPr/>
        </p:nvSpPr>
        <p:spPr bwMode="auto">
          <a:xfrm>
            <a:off x="649288" y="2146344"/>
            <a:ext cx="3889375" cy="366553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fr-FR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hteck 11"/>
          <p:cNvSpPr/>
          <p:nvPr/>
        </p:nvSpPr>
        <p:spPr bwMode="auto">
          <a:xfrm>
            <a:off x="4751388" y="1770106"/>
            <a:ext cx="3889375" cy="388939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/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zh-CN" sz="1400" b="1" i="0" u="none" strike="noStrike" cap="none" normalizeH="0" baseline="0" noProof="1">
                <a:ln>
                  <a:noFill/>
                </a:ln>
                <a:solidFill>
                  <a:srgbClr val="FFFFFF"/>
                </a:solidFill>
                <a:uLnTx/>
                <a:uFillTx/>
                <a:latin typeface="Arial" charset="0"/>
                <a:ea typeface="FZZhunYuan-M02S"/>
                <a:cs typeface="Arial" charset="0"/>
              </a:rPr>
              <a:t>描述</a:t>
            </a:r>
          </a:p>
        </p:txBody>
      </p:sp>
      <p:sp>
        <p:nvSpPr>
          <p:cNvPr id="24" name="Rechteck 12"/>
          <p:cNvSpPr>
            <a:spLocks/>
          </p:cNvSpPr>
          <p:nvPr/>
        </p:nvSpPr>
        <p:spPr bwMode="auto">
          <a:xfrm>
            <a:off x="4751388" y="2146343"/>
            <a:ext cx="3889375" cy="3652836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 typeface="Wingdings" charset="2"/>
              <a:buChar char="§"/>
              <a:tabLst/>
              <a:defRPr/>
            </a:pP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宋体" charset="-122"/>
              <a:cs typeface="+mn-cs"/>
            </a:endParaRPr>
          </a:p>
        </p:txBody>
      </p:sp>
      <p:graphicFrame>
        <p:nvGraphicFramePr>
          <p:cNvPr id="19458" name="Objek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19458" name="Objekt 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/>
          <a:p>
            <a:r>
              <a:rPr lang="zh-CN" altLang="fr-FR" dirty="0"/>
              <a:t>安全操作设备</a:t>
            </a:r>
            <a:endParaRPr lang="zh-CN" dirty="0"/>
          </a:p>
        </p:txBody>
      </p:sp>
      <p:sp>
        <p:nvSpPr>
          <p:cNvPr id="19477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2130"/>
            <a:ext cx="7997825" cy="307975"/>
          </a:xfrm>
        </p:spPr>
        <p:txBody>
          <a:bodyPr/>
          <a:lstStyle/>
          <a:p>
            <a:r>
              <a:rPr lang="fr-FR" altLang="zh-CN" dirty="0"/>
              <a:t>HMI</a:t>
            </a:r>
            <a:r>
              <a:rPr lang="ja-JP" altLang="fr-FR" dirty="0"/>
              <a:t>迁移到</a:t>
            </a:r>
            <a:r>
              <a:rPr lang="fr-FR" altLang="zh-CN" dirty="0"/>
              <a:t>Windows 10</a:t>
            </a:r>
            <a:endParaRPr lang="zh-CN" dirty="0"/>
          </a:p>
        </p:txBody>
      </p:sp>
      <p:sp>
        <p:nvSpPr>
          <p:cNvPr id="19478" name="Text Placeholder 2"/>
          <p:cNvSpPr txBox="1">
            <a:spLocks/>
          </p:cNvSpPr>
          <p:nvPr/>
        </p:nvSpPr>
        <p:spPr bwMode="auto">
          <a:xfrm>
            <a:off x="668447" y="5901302"/>
            <a:ext cx="7978775" cy="4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2563" indent="-182563">
              <a:spcBef>
                <a:spcPts val="12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4625"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9750" indent="-182563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4625"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4625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zh-CN" sz="800" dirty="0">
                <a:solidFill>
                  <a:srgbClr val="000000"/>
                </a:solidFill>
              </a:rPr>
              <a:t>价值：</a:t>
            </a:r>
            <a:r>
              <a:rPr lang="zh-CN" altLang="fr-FR" sz="800" dirty="0">
                <a:solidFill>
                  <a:srgbClr val="000000"/>
                </a:solidFill>
              </a:rPr>
              <a:t> 效率，灵活性</a:t>
            </a:r>
            <a:endParaRPr lang="zh-CN" sz="8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zh-CN" sz="800" dirty="0">
                <a:solidFill>
                  <a:srgbClr val="000000"/>
                </a:solidFill>
              </a:rPr>
              <a:t>设备：</a:t>
            </a:r>
            <a:r>
              <a:rPr lang="fr-FR" altLang="zh-CN" sz="800" dirty="0">
                <a:solidFill>
                  <a:srgbClr val="000000"/>
                </a:solidFill>
              </a:rPr>
              <a:t>Universal </a:t>
            </a:r>
            <a:r>
              <a:rPr lang="en-US" sz="800" kern="0" dirty="0" err="1">
                <a:latin typeface="FZZhunYuan-M02S"/>
                <a:cs typeface="FZZhunYuan-M02S"/>
              </a:rPr>
              <a:t>吹瓶机</a:t>
            </a:r>
            <a:endParaRPr lang="zh-CN" sz="8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zh-CN" sz="800" dirty="0">
                <a:solidFill>
                  <a:srgbClr val="000000"/>
                </a:solidFill>
              </a:rPr>
              <a:t>产品目录代码：</a:t>
            </a:r>
            <a:r>
              <a:rPr lang="fr-FR" altLang="zh-CN" sz="800" dirty="0">
                <a:solidFill>
                  <a:srgbClr val="000000"/>
                </a:solidFill>
              </a:rPr>
              <a:t>1051</a:t>
            </a:r>
            <a:endParaRPr lang="zh-CN" sz="800" dirty="0">
              <a:solidFill>
                <a:srgbClr val="000000"/>
              </a:solidFill>
            </a:endParaRPr>
          </a:p>
        </p:txBody>
      </p:sp>
      <p:sp>
        <p:nvSpPr>
          <p:cNvPr id="19479" name="BainBulletsConfiguration" hidden="1"/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altLang="fr-FR" sz="1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6C5DEFE-A566-4DFE-BAF4-472F8C75EDE1}"/>
              </a:ext>
            </a:extLst>
          </p:cNvPr>
          <p:cNvSpPr/>
          <p:nvPr/>
        </p:nvSpPr>
        <p:spPr>
          <a:xfrm>
            <a:off x="647700" y="2259384"/>
            <a:ext cx="3890963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In order to reduce the damages and harms caused by human error, </a:t>
            </a:r>
            <a:r>
              <a:rPr lang="en-US" sz="1200" b="1" dirty="0">
                <a:solidFill>
                  <a:srgbClr val="000000"/>
                </a:solidFill>
              </a:rPr>
              <a:t>cyber security is a must</a:t>
            </a:r>
            <a:r>
              <a:rPr lang="en-US" sz="1200" dirty="0">
                <a:solidFill>
                  <a:srgbClr val="000000"/>
                </a:solidFill>
              </a:rPr>
              <a:t> for industrial control systems. </a:t>
            </a: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dirty="0">
                <a:solidFill>
                  <a:srgbClr val="000000"/>
                </a:solidFill>
              </a:rPr>
              <a:t>Enterprise best practices for defense include basic but extremely important countermeasures like patching systems</a:t>
            </a:r>
          </a:p>
          <a:p>
            <a:pPr marL="182563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dirty="0"/>
              <a:t>Upgrading your HMI to Windows 10 is your best bet to stay safe from the ever-evolving threats from viruses. 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The main advantages of Windows 10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System updates for a longer period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Windows 10 forces automatic updates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Excellent virus protection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Full control over Windows 10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/>
              <a:t>Lighter and faster operating system</a:t>
            </a:r>
          </a:p>
          <a:p>
            <a:pPr>
              <a:buClr>
                <a:srgbClr val="FF0000"/>
              </a:buClr>
            </a:pPr>
            <a:endParaRPr lang="en-US" sz="1200" dirty="0"/>
          </a:p>
          <a:p>
            <a:pPr>
              <a:buClr>
                <a:srgbClr val="FF0000"/>
              </a:buClr>
            </a:pPr>
            <a:r>
              <a:rPr lang="en-US" sz="1400" b="1" dirty="0"/>
              <a:t>It’s time to upgrade to Windows 10!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US" sz="12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45E0A2-8DF3-4D0D-880D-2A7968E87B95}"/>
              </a:ext>
            </a:extLst>
          </p:cNvPr>
          <p:cNvSpPr/>
          <p:nvPr/>
        </p:nvSpPr>
        <p:spPr>
          <a:xfrm>
            <a:off x="4751389" y="2259383"/>
            <a:ext cx="3858418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en-US" sz="1200" b="1" dirty="0">
                <a:solidFill>
                  <a:srgbClr val="000000"/>
                </a:solidFill>
              </a:rPr>
              <a:t>Depending on your current configuration</a:t>
            </a:r>
            <a:r>
              <a:rPr lang="en-US" sz="1200" dirty="0">
                <a:solidFill>
                  <a:srgbClr val="000000"/>
                </a:solidFill>
              </a:rPr>
              <a:t>, the proposed kit to migrate your HMI to W10 can include :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</a:rPr>
              <a:t>New PCC (Delta V3 or V4-10/CIT) 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</a:rPr>
              <a:t>New HD 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200" dirty="0">
                <a:solidFill>
                  <a:srgbClr val="000000"/>
                </a:solidFill>
              </a:rPr>
              <a:t>New Eprom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sz="1200" dirty="0">
                <a:solidFill>
                  <a:srgbClr val="000000"/>
                </a:solidFill>
              </a:rPr>
              <a:t>Security controls (patching and hardening) up to date. </a:t>
            </a:r>
            <a:endParaRPr lang="en-US" sz="1200" dirty="0">
              <a:solidFill>
                <a:srgbClr val="000000"/>
              </a:solidFill>
            </a:endParaRPr>
          </a:p>
          <a:p>
            <a:pPr marL="182563" lvl="0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endParaRPr lang="en-US" sz="1200" dirty="0">
              <a:solidFill>
                <a:srgbClr val="000000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FE7507A-CB05-45F4-953C-0D27411CB91C}"/>
              </a:ext>
            </a:extLst>
          </p:cNvPr>
          <p:cNvGrpSpPr/>
          <p:nvPr/>
        </p:nvGrpSpPr>
        <p:grpSpPr>
          <a:xfrm>
            <a:off x="5485107" y="3950679"/>
            <a:ext cx="2360022" cy="1743368"/>
            <a:chOff x="3082570" y="2077724"/>
            <a:chExt cx="2443653" cy="1631023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B5AC08-F61F-4BA5-8FDC-EC284887DA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3FF2C900-FE00-470A-9459-A1C77703BCC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948743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1831</TotalTime>
  <Words>97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Arial</vt:lpstr>
      <vt:lpstr>FZZhunYuan-M02S</vt:lpstr>
      <vt:lpstr>Wingdings</vt:lpstr>
      <vt:lpstr>1_NewSidel_Template_4x3_with add layouts</vt:lpstr>
      <vt:lpstr>think-cell Folie</vt:lpstr>
      <vt:lpstr>安全操作设备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59</cp:revision>
  <dcterms:created xsi:type="dcterms:W3CDTF">2018-02-10T17:04:39Z</dcterms:created>
  <dcterms:modified xsi:type="dcterms:W3CDTF">2021-05-18T12:16:20Z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e35bb0a3-90cf-41a8-939e-500b35438edf_Enabled">
    <vt:lpwstr>True</vt:lpwstr>
  </property>
  <property fmtid="{D5CDD505-2E9C-101B-9397-08002B2CF9AE}" pid="5" name="MSIP_Label_e35bb0a3-90cf-41a8-939e-500b35438edf_SiteId">
    <vt:lpwstr>2390cbd1-e663-4321-bc93-ba298637ce52</vt:lpwstr>
  </property>
  <property fmtid="{D5CDD505-2E9C-101B-9397-08002B2CF9AE}" pid="6" name="MSIP_Label_e35bb0a3-90cf-41a8-939e-500b35438edf_Owner">
    <vt:lpwstr>107200@sidel.com</vt:lpwstr>
  </property>
  <property fmtid="{D5CDD505-2E9C-101B-9397-08002B2CF9AE}" pid="7" name="MSIP_Label_e35bb0a3-90cf-41a8-939e-500b35438edf_SetDate">
    <vt:lpwstr>2017-09-26T14:43:53.5499116+02:00</vt:lpwstr>
  </property>
  <property fmtid="{D5CDD505-2E9C-101B-9397-08002B2CF9AE}" pid="8" name="MSIP_Label_e35bb0a3-90cf-41a8-939e-500b35438edf_Name">
    <vt:lpwstr>Sidel-Confidential</vt:lpwstr>
  </property>
  <property fmtid="{D5CDD505-2E9C-101B-9397-08002B2CF9AE}" pid="9" name="MSIP_Label_e35bb0a3-90cf-41a8-939e-500b35438edf_Application">
    <vt:lpwstr>Microsoft Azure Information Protection</vt:lpwstr>
  </property>
  <property fmtid="{D5CDD505-2E9C-101B-9397-08002B2CF9AE}" pid="10" name="MSIP_Label_e35bb0a3-90cf-41a8-939e-500b35438edf_Extended_MSFT_Method">
    <vt:lpwstr>Automatic</vt:lpwstr>
  </property>
  <property fmtid="{D5CDD505-2E9C-101B-9397-08002B2CF9AE}" pid="11" name="MSIP_Label_94480757-a570-4f64-84e7-c5b3ffe9d573_Enabled">
    <vt:lpwstr>true</vt:lpwstr>
  </property>
  <property fmtid="{D5CDD505-2E9C-101B-9397-08002B2CF9AE}" pid="12" name="MSIP_Label_94480757-a570-4f64-84e7-c5b3ffe9d573_SetDate">
    <vt:lpwstr>2021-05-18T12:16:20Z</vt:lpwstr>
  </property>
  <property fmtid="{D5CDD505-2E9C-101B-9397-08002B2CF9AE}" pid="13" name="MSIP_Label_94480757-a570-4f64-84e7-c5b3ffe9d573_Method">
    <vt:lpwstr>Standard</vt:lpwstr>
  </property>
  <property fmtid="{D5CDD505-2E9C-101B-9397-08002B2CF9AE}" pid="14" name="MSIP_Label_94480757-a570-4f64-84e7-c5b3ffe9d573_Name">
    <vt:lpwstr>General</vt:lpwstr>
  </property>
  <property fmtid="{D5CDD505-2E9C-101B-9397-08002B2CF9AE}" pid="15" name="MSIP_Label_94480757-a570-4f64-84e7-c5b3ffe9d573_SiteId">
    <vt:lpwstr>2390cbd1-e663-4321-bc93-ba298637ce52</vt:lpwstr>
  </property>
  <property fmtid="{D5CDD505-2E9C-101B-9397-08002B2CF9AE}" pid="16" name="MSIP_Label_94480757-a570-4f64-84e7-c5b3ffe9d573_ActionId">
    <vt:lpwstr/>
  </property>
  <property fmtid="{D5CDD505-2E9C-101B-9397-08002B2CF9AE}" pid="17" name="MSIP_Label_94480757-a570-4f64-84e7-c5b3ffe9d573_ContentBits">
    <vt:lpwstr>2</vt:lpwstr>
  </property>
</Properties>
</file>