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947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 showGuides="1">
      <p:cViewPr varScale="1">
        <p:scale>
          <a:sx n="95" d="100"/>
          <a:sy n="95" d="100"/>
        </p:scale>
        <p:origin x="90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22/09/2020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49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07330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Cliquez pour modifier le style du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872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6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1" name="think-cell Folie" r:id="rId7" imgW="399" imgH="399" progId="TCLayout.ActiveDocument.1">
                  <p:embed/>
                </p:oleObj>
              </mc:Choice>
              <mc:Fallback>
                <p:oleObj name="think-cell Folie" r:id="rId7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1141338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22 September 2020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873E190-40CF-412D-9604-1EFCEB1508B2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endParaRPr lang="en-GB" dirty="0">
                <a:solidFill>
                  <a:srgbClr val="000000"/>
                </a:solidFill>
                <a:latin typeface="Arial"/>
              </a:endParaRPr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E1F9AF7-EEA8-42DC-AB9E-7E0C6637B88E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2188482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5">
            <a:extLst>
              <a:ext uri="{FF2B5EF4-FFF2-40B4-BE49-F238E27FC236}">
                <a16:creationId xmlns:a16="http://schemas.microsoft.com/office/drawing/2014/main" id="{069D18EF-D2FF-4959-A015-909D2D99FF9D}"/>
              </a:ext>
            </a:extLst>
          </p:cNvPr>
          <p:cNvGrpSpPr>
            <a:grpSpLocks/>
          </p:cNvGrpSpPr>
          <p:nvPr/>
        </p:nvGrpSpPr>
        <p:grpSpPr bwMode="auto">
          <a:xfrm>
            <a:off x="647700" y="1773238"/>
            <a:ext cx="7991475" cy="4073525"/>
            <a:chOff x="647700" y="1900238"/>
            <a:chExt cx="7991475" cy="3946525"/>
          </a:xfrm>
        </p:grpSpPr>
        <p:sp>
          <p:nvSpPr>
            <p:cNvPr id="17" name="Rechteck 3">
              <a:extLst>
                <a:ext uri="{FF2B5EF4-FFF2-40B4-BE49-F238E27FC236}">
                  <a16:creationId xmlns:a16="http://schemas.microsoft.com/office/drawing/2014/main" id="{C20D7B70-1334-487A-8992-C3374B0F5829}"/>
                </a:ext>
              </a:extLst>
            </p:cNvPr>
            <p:cNvSpPr/>
            <p:nvPr/>
          </p:nvSpPr>
          <p:spPr>
            <a:xfrm>
              <a:off x="647700" y="1912542"/>
              <a:ext cx="3889375" cy="395267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latin typeface="Arial"/>
                </a:rPr>
                <a:t>VALEUR ET AVANTAGES</a:t>
              </a:r>
              <a:endParaRPr lang="fr-FR" sz="1400" b="1" dirty="0">
                <a:solidFill>
                  <a:srgbClr val="FFFFFF"/>
                </a:solidFill>
                <a:latin typeface="Arial"/>
                <a:ea typeface="MS PGothic" pitchFamily="34" charset="-128"/>
              </a:endParaRPr>
            </a:p>
          </p:txBody>
        </p:sp>
        <p:sp>
          <p:nvSpPr>
            <p:cNvPr id="18" name="Rechteck 4">
              <a:extLst>
                <a:ext uri="{FF2B5EF4-FFF2-40B4-BE49-F238E27FC236}">
                  <a16:creationId xmlns:a16="http://schemas.microsoft.com/office/drawing/2014/main" id="{C21ED640-0A83-431E-8665-27A23954E1B8}"/>
                </a:ext>
              </a:extLst>
            </p:cNvPr>
            <p:cNvSpPr>
              <a:spLocks/>
            </p:cNvSpPr>
            <p:nvPr/>
          </p:nvSpPr>
          <p:spPr>
            <a:xfrm>
              <a:off x="647700" y="2307809"/>
              <a:ext cx="3889375" cy="353895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182563" indent="-18256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auto" hangingPunct="1">
                <a:spcBef>
                  <a:spcPct val="45000"/>
                </a:spcBef>
                <a:spcAft>
                  <a:spcPts val="0"/>
                </a:spcAft>
                <a:buClr>
                  <a:srgbClr val="E64B00"/>
                </a:buClr>
                <a:buFont typeface="Wingdings" pitchFamily="2" charset="2"/>
                <a:buChar char="§"/>
                <a:defRPr/>
              </a:pPr>
              <a:endParaRPr lang="de-CH" altLang="fr-FR" sz="1200" dirty="0">
                <a:solidFill>
                  <a:srgbClr val="000000"/>
                </a:solidFill>
                <a:ea typeface="MS PGothic" pitchFamily="34" charset="-128"/>
                <a:cs typeface="MS PGothic" pitchFamily="34" charset="-128"/>
              </a:endParaRPr>
            </a:p>
          </p:txBody>
        </p:sp>
        <p:sp>
          <p:nvSpPr>
            <p:cNvPr id="19" name="Rechteck 11">
              <a:extLst>
                <a:ext uri="{FF2B5EF4-FFF2-40B4-BE49-F238E27FC236}">
                  <a16:creationId xmlns:a16="http://schemas.microsoft.com/office/drawing/2014/main" id="{7D277E89-FEF8-4C66-96B5-9CBB3D6CFDFE}"/>
                </a:ext>
              </a:extLst>
            </p:cNvPr>
            <p:cNvSpPr/>
            <p:nvPr/>
          </p:nvSpPr>
          <p:spPr>
            <a:xfrm>
              <a:off x="4749800" y="1900238"/>
              <a:ext cx="3889375" cy="40757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>
              <a:lvl1pPr marL="190500" indent="-19050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ts val="300"/>
                </a:spcBef>
                <a:buSzPct val="100000"/>
                <a:defRPr/>
              </a:pPr>
              <a:r>
                <a:rPr lang="de-CH" altLang="fr-FR" sz="1400" b="1" dirty="0">
                  <a:solidFill>
                    <a:srgbClr val="FFFFFF"/>
                  </a:solidFill>
                  <a:latin typeface="Arial"/>
                </a:rPr>
                <a:t>DESCRIPTION</a:t>
              </a:r>
            </a:p>
          </p:txBody>
        </p:sp>
        <p:sp>
          <p:nvSpPr>
            <p:cNvPr id="20" name="Rechteck 12">
              <a:extLst>
                <a:ext uri="{FF2B5EF4-FFF2-40B4-BE49-F238E27FC236}">
                  <a16:creationId xmlns:a16="http://schemas.microsoft.com/office/drawing/2014/main" id="{94D27B2B-C98E-4F7C-A00D-DC4DD63F5112}"/>
                </a:ext>
              </a:extLst>
            </p:cNvPr>
            <p:cNvSpPr>
              <a:spLocks/>
            </p:cNvSpPr>
            <p:nvPr/>
          </p:nvSpPr>
          <p:spPr>
            <a:xfrm>
              <a:off x="4749800" y="2304733"/>
              <a:ext cx="3889375" cy="354203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182563" indent="-182563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974975" algn="l"/>
                  <a:tab pos="3151188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buSzPct val="100000"/>
                <a:buFont typeface="Wingdings" pitchFamily="2" charset="2"/>
                <a:buChar char="§"/>
                <a:defRPr/>
              </a:pPr>
              <a:endParaRPr lang="de-CH" altLang="fr-FR" sz="1200" dirty="0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5123" name="Objekt 25" hidden="1">
            <a:extLst>
              <a:ext uri="{FF2B5EF4-FFF2-40B4-BE49-F238E27FC236}">
                <a16:creationId xmlns:a16="http://schemas.microsoft.com/office/drawing/2014/main" id="{33698B71-2FB4-4226-A7AD-72BDEC9214B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5123" name="Objekt 25" hidden="1">
                        <a:extLst>
                          <a:ext uri="{FF2B5EF4-FFF2-40B4-BE49-F238E27FC236}">
                            <a16:creationId xmlns:a16="http://schemas.microsoft.com/office/drawing/2014/main" id="{33698B71-2FB4-4226-A7AD-72BDEC9214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itle 1">
            <a:extLst>
              <a:ext uri="{FF2B5EF4-FFF2-40B4-BE49-F238E27FC236}">
                <a16:creationId xmlns:a16="http://schemas.microsoft.com/office/drawing/2014/main" id="{45D9C67B-8630-4647-BACC-3F3E5B44C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461665"/>
          </a:xfrm>
        </p:spPr>
        <p:txBody>
          <a:bodyPr/>
          <a:lstStyle/>
          <a:p>
            <a:r>
              <a:rPr lang="fr-FR" altLang="en-US" dirty="0"/>
              <a:t>Gérez votre entreprise en toute sécurité</a:t>
            </a:r>
            <a:endParaRPr lang="en-GB" altLang="en-US" b="0" dirty="0"/>
          </a:p>
        </p:txBody>
      </p:sp>
      <p:sp>
        <p:nvSpPr>
          <p:cNvPr id="5125" name="Text Placeholder 2">
            <a:extLst>
              <a:ext uri="{FF2B5EF4-FFF2-40B4-BE49-F238E27FC236}">
                <a16:creationId xmlns:a16="http://schemas.microsoft.com/office/drawing/2014/main" id="{D251A0CB-5317-41EF-8BDE-6DF4EB48FC52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42938" y="1476375"/>
            <a:ext cx="7997825" cy="277813"/>
          </a:xfrm>
        </p:spPr>
        <p:txBody>
          <a:bodyPr>
            <a:spAutoFit/>
          </a:bodyPr>
          <a:lstStyle/>
          <a:p>
            <a:r>
              <a:rPr lang="fr-FR" altLang="en-US" dirty="0"/>
              <a:t>HMI version Windows 10</a:t>
            </a:r>
            <a:endParaRPr lang="en-US" altLang="en-US" dirty="0"/>
          </a:p>
        </p:txBody>
      </p:sp>
      <p:sp>
        <p:nvSpPr>
          <p:cNvPr id="5126" name="BainBulletsConfiguration" hidden="1">
            <a:extLst>
              <a:ext uri="{FF2B5EF4-FFF2-40B4-BE49-F238E27FC236}">
                <a16:creationId xmlns:a16="http://schemas.microsoft.com/office/drawing/2014/main" id="{4EDEFFFB-BAA5-4DBC-AD11-333C317D8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D62ECE84-2766-4C13-A519-6222D7B78CD5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751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r>
              <a:rPr sz="800" kern="0" dirty="0" err="1"/>
              <a:t>Valeur</a:t>
            </a:r>
            <a:r>
              <a:rPr sz="800" kern="0" dirty="0"/>
              <a:t> : </a:t>
            </a:r>
            <a:r>
              <a:rPr sz="800" kern="0" dirty="0" err="1"/>
              <a:t>Rendement</a:t>
            </a:r>
            <a:r>
              <a:rPr sz="800" kern="0" dirty="0"/>
              <a:t>, </a:t>
            </a:r>
            <a:r>
              <a:rPr lang="fr-FR" sz="800" kern="0" dirty="0"/>
              <a:t>Flexibilité</a:t>
            </a:r>
            <a:endParaRPr sz="800" kern="0" dirty="0"/>
          </a:p>
          <a:p>
            <a:pPr>
              <a:defRPr/>
            </a:pPr>
            <a:r>
              <a:rPr sz="800" kern="0" dirty="0" err="1"/>
              <a:t>Équipements</a:t>
            </a:r>
            <a:r>
              <a:rPr sz="800" kern="0" dirty="0"/>
              <a:t> : </a:t>
            </a:r>
            <a:r>
              <a:rPr lang="fr-FR" sz="800" kern="0" dirty="0"/>
              <a:t>souffleuses Universal</a:t>
            </a:r>
            <a:endParaRPr sz="800" kern="0" dirty="0"/>
          </a:p>
          <a:p>
            <a:pPr>
              <a:defRPr/>
            </a:pPr>
            <a:r>
              <a:rPr sz="800" kern="0" dirty="0"/>
              <a:t>Code catalogue : </a:t>
            </a:r>
            <a:r>
              <a:rPr lang="fr-FR" sz="800" kern="0" dirty="0"/>
              <a:t>1051</a:t>
            </a:r>
            <a:endParaRPr sz="800" kern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B96BA9-A220-4B77-B344-9F59E705B0F3}"/>
              </a:ext>
            </a:extLst>
          </p:cNvPr>
          <p:cNvSpPr/>
          <p:nvPr/>
        </p:nvSpPr>
        <p:spPr>
          <a:xfrm>
            <a:off x="642938" y="2205129"/>
            <a:ext cx="3889375" cy="3470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Afin de réduire les dommages et préjudices causés par l'erreur humaine, </a:t>
            </a:r>
            <a:r>
              <a:rPr lang="fr-FR" sz="1150" b="1" dirty="0"/>
              <a:t>la cybersécurité est la fondation </a:t>
            </a:r>
            <a:r>
              <a:rPr lang="fr-FR" sz="1150" dirty="0"/>
              <a:t>des systèmes informatiques industriels.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Les meilleures pratiques d'entreprise en matière de défense incluent des contre-mesures basiques mais extrêmement importantes telles que </a:t>
            </a:r>
            <a:r>
              <a:rPr lang="fr-FR" sz="1150" b="1" dirty="0"/>
              <a:t>les mises a jour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La migration de votre HMI vers Windows 10 est votre meilleure solution pour rester à l'abri des menaces en constante évolution des virus.</a:t>
            </a:r>
          </a:p>
          <a:p>
            <a:pPr marL="171450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Les principaux avantages de Windows 10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Mises à jour du système pour une période plus longue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Windows 10 force les mises à jour automatiques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Excellente protection antivirus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Contrôle total sur Windows 10</a:t>
            </a:r>
          </a:p>
          <a:p>
            <a:pPr marL="628650" lvl="1" indent="-1714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fr-FR" sz="1150" dirty="0"/>
              <a:t>Système d'exploitation plus léger et plus rapide</a:t>
            </a:r>
          </a:p>
          <a:p>
            <a:pPr>
              <a:buClr>
                <a:srgbClr val="FF0000"/>
              </a:buClr>
            </a:pPr>
            <a:endParaRPr lang="en-US" sz="1200" dirty="0"/>
          </a:p>
          <a:p>
            <a:pPr>
              <a:buClr>
                <a:srgbClr val="FF0000"/>
              </a:buClr>
            </a:pPr>
            <a:r>
              <a:rPr lang="fr-FR" sz="1200" b="1" dirty="0"/>
              <a:t>Il est temps de passer à Windows 10!</a:t>
            </a:r>
            <a:endParaRPr lang="fr-FR" sz="120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685E7CE-F073-4856-B8B5-68ACFC16771F}"/>
              </a:ext>
            </a:extLst>
          </p:cNvPr>
          <p:cNvGrpSpPr/>
          <p:nvPr/>
        </p:nvGrpSpPr>
        <p:grpSpPr>
          <a:xfrm>
            <a:off x="5621167" y="4077497"/>
            <a:ext cx="2236643" cy="1649682"/>
            <a:chOff x="3082570" y="2077724"/>
            <a:chExt cx="2443653" cy="1631023"/>
          </a:xfrm>
        </p:grpSpPr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40A76ED7-51D6-4336-9B0D-C13C75CCBB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082570" y="2077724"/>
              <a:ext cx="2443653" cy="1631023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0369FF88-269A-47C3-9ABE-175035C2682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82570" y="3399157"/>
              <a:ext cx="417868" cy="309590"/>
            </a:xfrm>
            <a:prstGeom prst="rect">
              <a:avLst/>
            </a:prstGeom>
          </p:spPr>
        </p:pic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76F225F-9C94-4FC9-9348-4C1272022B8A}"/>
              </a:ext>
            </a:extLst>
          </p:cNvPr>
          <p:cNvSpPr/>
          <p:nvPr/>
        </p:nvSpPr>
        <p:spPr>
          <a:xfrm>
            <a:off x="4751389" y="2259383"/>
            <a:ext cx="3858418" cy="164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fr-FR" sz="1150" b="1" dirty="0">
                <a:solidFill>
                  <a:srgbClr val="000000"/>
                </a:solidFill>
              </a:rPr>
              <a:t>En fonction de votre configuration actuelle</a:t>
            </a:r>
            <a:r>
              <a:rPr lang="fr-FR" sz="1150" dirty="0">
                <a:solidFill>
                  <a:srgbClr val="000000"/>
                </a:solidFill>
              </a:rPr>
              <a:t>, le kit proposé pour migrer votre IHM vers W10 peut inclure: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150" dirty="0">
                <a:solidFill>
                  <a:srgbClr val="000000"/>
                </a:solidFill>
              </a:rPr>
              <a:t>Nouveau PCC (</a:t>
            </a:r>
            <a:r>
              <a:rPr lang="pt-BR" sz="1150" dirty="0">
                <a:solidFill>
                  <a:srgbClr val="000000"/>
                </a:solidFill>
              </a:rPr>
              <a:t>Delta V3 ou V4-10 / CIT)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150" dirty="0">
                <a:solidFill>
                  <a:srgbClr val="000000"/>
                </a:solidFill>
              </a:rPr>
              <a:t>Nouveau disque dur</a:t>
            </a:r>
          </a:p>
          <a:p>
            <a:pPr marL="639763" lvl="1" indent="-182563" eaLnBrk="0" hangingPunct="0">
              <a:spcBef>
                <a:spcPct val="45000"/>
              </a:spcBef>
              <a:buClr>
                <a:srgbClr val="E64B00"/>
              </a:buClr>
              <a:buFont typeface="Wingdings" pitchFamily="2" charset="2"/>
              <a:buChar char="§"/>
              <a:defRPr/>
            </a:pPr>
            <a:r>
              <a:rPr lang="fr-FR" sz="1150" dirty="0">
                <a:solidFill>
                  <a:srgbClr val="000000"/>
                </a:solidFill>
              </a:rPr>
              <a:t>Nouvel Eprom</a:t>
            </a:r>
          </a:p>
          <a:p>
            <a:pPr marL="628650" lvl="1" indent="-171450" eaLnBrk="0" hangingPunct="0">
              <a:spcBef>
                <a:spcPct val="450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fr-FR" sz="1150" dirty="0">
                <a:solidFill>
                  <a:srgbClr val="000000"/>
                </a:solidFill>
              </a:rPr>
              <a:t>Contrôles de sécurité (</a:t>
            </a:r>
            <a:r>
              <a:rPr lang="fr-FR" sz="1150" dirty="0" err="1">
                <a:solidFill>
                  <a:srgbClr val="000000"/>
                </a:solidFill>
              </a:rPr>
              <a:t>patching</a:t>
            </a:r>
            <a:r>
              <a:rPr lang="fr-FR" sz="1150" dirty="0">
                <a:solidFill>
                  <a:srgbClr val="000000"/>
                </a:solidFill>
              </a:rPr>
              <a:t> et </a:t>
            </a:r>
            <a:r>
              <a:rPr lang="fr-FR" sz="1150" dirty="0" err="1">
                <a:solidFill>
                  <a:srgbClr val="000000"/>
                </a:solidFill>
              </a:rPr>
              <a:t>hardening</a:t>
            </a:r>
            <a:r>
              <a:rPr lang="fr-FR" sz="1150" dirty="0">
                <a:solidFill>
                  <a:srgbClr val="000000"/>
                </a:solidFill>
              </a:rPr>
              <a:t>) à jour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1834</TotalTime>
  <Words>174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MS PGothic</vt:lpstr>
      <vt:lpstr>Arial</vt:lpstr>
      <vt:lpstr>Wingdings</vt:lpstr>
      <vt:lpstr>1_NewSidel_Template_4x3_with add layouts</vt:lpstr>
      <vt:lpstr>think-cell Folie</vt:lpstr>
      <vt:lpstr>Gérez votre entreprise en toute sécurité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60</cp:revision>
  <dcterms:created xsi:type="dcterms:W3CDTF">2018-02-10T17:04:39Z</dcterms:created>
  <dcterms:modified xsi:type="dcterms:W3CDTF">2020-09-22T06:44:46Z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2020-04-09T10:31:31.1364988Z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