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90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22/09/2020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0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87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6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2" name="think-cell Folie" r:id="rId7" imgW="399" imgH="399" progId="TCLayout.ActiveDocument.1">
                  <p:embed/>
                </p:oleObj>
              </mc:Choice>
              <mc:Fallback>
                <p:oleObj name="think-cell Folie" r:id="rId7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1141338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22 September 2020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EE1F9AF7-EEA8-42DC-AB9E-7E0C6637B88E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4">
            <a:extLst>
              <a:ext uri="{FF2B5EF4-FFF2-40B4-BE49-F238E27FC236}">
                <a16:creationId xmlns:a16="http://schemas.microsoft.com/office/drawing/2014/main" id="{6DF1979B-B4BE-4890-93EF-6BA536518630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1803400"/>
            <a:ext cx="7991475" cy="4043363"/>
            <a:chOff x="647700" y="1803400"/>
            <a:chExt cx="7991475" cy="4043363"/>
          </a:xfrm>
        </p:grpSpPr>
        <p:sp>
          <p:nvSpPr>
            <p:cNvPr id="26" name="Rechteck 3">
              <a:extLst>
                <a:ext uri="{FF2B5EF4-FFF2-40B4-BE49-F238E27FC236}">
                  <a16:creationId xmlns:a16="http://schemas.microsoft.com/office/drawing/2014/main" id="{A30DC38E-3723-474F-B9CE-FDA34312DB2B}"/>
                </a:ext>
              </a:extLst>
            </p:cNvPr>
            <p:cNvSpPr/>
            <p:nvPr/>
          </p:nvSpPr>
          <p:spPr>
            <a:xfrm>
              <a:off x="647700" y="1803400"/>
              <a:ext cx="3889375" cy="390525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</a:rPr>
                <a:t>VALOR E VANTAGENS</a:t>
              </a:r>
              <a:endParaRPr lang="pt-BR" sz="1400" b="1" dirty="0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7" name="Rechteck 4">
              <a:extLst>
                <a:ext uri="{FF2B5EF4-FFF2-40B4-BE49-F238E27FC236}">
                  <a16:creationId xmlns:a16="http://schemas.microsoft.com/office/drawing/2014/main" id="{1D2F5E12-DC7A-4759-A299-A7118BDDF591}"/>
                </a:ext>
              </a:extLst>
            </p:cNvPr>
            <p:cNvSpPr>
              <a:spLocks/>
            </p:cNvSpPr>
            <p:nvPr/>
          </p:nvSpPr>
          <p:spPr>
            <a:xfrm>
              <a:off x="647700" y="2193925"/>
              <a:ext cx="3889375" cy="36528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182563" indent="-1825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45000"/>
                </a:spcBef>
                <a:spcAft>
                  <a:spcPts val="0"/>
                </a:spcAft>
                <a:buClr>
                  <a:srgbClr val="E64B00"/>
                </a:buClr>
                <a:buFont typeface="Wingdings" pitchFamily="2" charset="2"/>
                <a:buChar char="§"/>
                <a:defRPr/>
              </a:pPr>
              <a:endParaRPr lang="de-CH" altLang="fr-FR" sz="1050" dirty="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28" name="Rechteck 11">
              <a:extLst>
                <a:ext uri="{FF2B5EF4-FFF2-40B4-BE49-F238E27FC236}">
                  <a16:creationId xmlns:a16="http://schemas.microsoft.com/office/drawing/2014/main" id="{A54154BC-6E2C-422C-A8E0-15846E5ABF61}"/>
                </a:ext>
              </a:extLst>
            </p:cNvPr>
            <p:cNvSpPr/>
            <p:nvPr/>
          </p:nvSpPr>
          <p:spPr>
            <a:xfrm>
              <a:off x="4749800" y="1803400"/>
              <a:ext cx="3889375" cy="390525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>
              <a:lvl1pPr marL="190500" indent="-1905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spcAft>
                  <a:spcPts val="0"/>
                </a:spcAft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</a:rPr>
                <a:t>DESCRIÇÃO</a:t>
              </a:r>
              <a:endParaRPr lang="pt-BR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9" name="Rechteck 12">
              <a:extLst>
                <a:ext uri="{FF2B5EF4-FFF2-40B4-BE49-F238E27FC236}">
                  <a16:creationId xmlns:a16="http://schemas.microsoft.com/office/drawing/2014/main" id="{AF3696EE-7B1A-4293-8685-3E96141A3E94}"/>
                </a:ext>
              </a:extLst>
            </p:cNvPr>
            <p:cNvSpPr>
              <a:spLocks/>
            </p:cNvSpPr>
            <p:nvPr/>
          </p:nvSpPr>
          <p:spPr>
            <a:xfrm>
              <a:off x="4749800" y="2193925"/>
              <a:ext cx="3889375" cy="36528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82563" indent="-182563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rgbClr val="E64B00"/>
                </a:buClr>
                <a:buSzPct val="100000"/>
                <a:buFont typeface="Wingdings" pitchFamily="2" charset="2"/>
                <a:buChar char="§"/>
                <a:defRPr/>
              </a:pPr>
              <a:endParaRPr lang="de-CH" altLang="fr-FR" sz="1050" dirty="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5123" name="Objekt 25" hidden="1">
            <a:extLst>
              <a:ext uri="{FF2B5EF4-FFF2-40B4-BE49-F238E27FC236}">
                <a16:creationId xmlns:a16="http://schemas.microsoft.com/office/drawing/2014/main" id="{04B333F3-C46A-4FF6-AC5E-7D29FF72A27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7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5123" name="Objekt 25" hidden="1">
                        <a:extLst>
                          <a:ext uri="{FF2B5EF4-FFF2-40B4-BE49-F238E27FC236}">
                            <a16:creationId xmlns:a16="http://schemas.microsoft.com/office/drawing/2014/main" id="{04B333F3-C46A-4FF6-AC5E-7D29FF72A2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itle 1">
            <a:extLst>
              <a:ext uri="{FF2B5EF4-FFF2-40B4-BE49-F238E27FC236}">
                <a16:creationId xmlns:a16="http://schemas.microsoft.com/office/drawing/2014/main" id="{66E56888-3837-4D12-BC44-55B5FC353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334963"/>
            <a:ext cx="7993063" cy="461665"/>
          </a:xfrm>
        </p:spPr>
        <p:txBody>
          <a:bodyPr/>
          <a:lstStyle/>
          <a:p>
            <a:r>
              <a:rPr lang="pt-BR" altLang="en-US" dirty="0"/>
              <a:t>Opere seu equipamento com segurança</a:t>
            </a:r>
            <a:endParaRPr lang="en-GB" altLang="en-US" b="0" dirty="0"/>
          </a:p>
        </p:txBody>
      </p:sp>
      <p:sp>
        <p:nvSpPr>
          <p:cNvPr id="5125" name="Text Placeholder 2">
            <a:extLst>
              <a:ext uri="{FF2B5EF4-FFF2-40B4-BE49-F238E27FC236}">
                <a16:creationId xmlns:a16="http://schemas.microsoft.com/office/drawing/2014/main" id="{B211B0E0-B324-4BB9-BB8F-7EDD27DDD80A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655638" y="1511300"/>
            <a:ext cx="7997825" cy="277813"/>
          </a:xfrm>
        </p:spPr>
        <p:txBody>
          <a:bodyPr>
            <a:spAutoFit/>
          </a:bodyPr>
          <a:lstStyle/>
          <a:p>
            <a:r>
              <a:rPr lang="pt-BR" altLang="en-US" dirty="0"/>
              <a:t>Migração HMI para Windows 10</a:t>
            </a:r>
            <a:endParaRPr lang="en-US" altLang="en-US" dirty="0"/>
          </a:p>
        </p:txBody>
      </p:sp>
      <p:sp>
        <p:nvSpPr>
          <p:cNvPr id="5126" name="BainBulletsConfiguration" hidden="1">
            <a:extLst>
              <a:ext uri="{FF2B5EF4-FFF2-40B4-BE49-F238E27FC236}">
                <a16:creationId xmlns:a16="http://schemas.microsoft.com/office/drawing/2014/main" id="{E491365C-49D6-404A-A832-5BCE8EED6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E64B00"/>
              </a:buClr>
            </a:pPr>
            <a:endParaRPr lang="en-US" altLang="en-US" sz="100">
              <a:solidFill>
                <a:srgbClr val="FFFFFF"/>
              </a:solidFill>
            </a:endParaRP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091083C8-22FF-4A79-8FF2-37ACE1EE88DC}"/>
              </a:ext>
            </a:extLst>
          </p:cNvPr>
          <p:cNvSpPr txBox="1">
            <a:spLocks/>
          </p:cNvSpPr>
          <p:nvPr/>
        </p:nvSpPr>
        <p:spPr>
          <a:xfrm>
            <a:off x="652463" y="5862638"/>
            <a:ext cx="7972425" cy="41857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sz="800" kern="0" dirty="0"/>
              <a:t>Valor: </a:t>
            </a:r>
            <a:r>
              <a:rPr sz="800" kern="0" dirty="0" err="1"/>
              <a:t>Eficiência</a:t>
            </a:r>
            <a:r>
              <a:rPr sz="800" kern="0" dirty="0"/>
              <a:t>, </a:t>
            </a:r>
            <a:r>
              <a:rPr lang="en-US" sz="800" kern="0" dirty="0" err="1"/>
              <a:t>Flexibilidade</a:t>
            </a:r>
            <a:endParaRPr sz="800" kern="0" dirty="0"/>
          </a:p>
          <a:p>
            <a:pPr>
              <a:defRPr/>
            </a:pPr>
            <a:r>
              <a:rPr sz="800" kern="0" dirty="0" err="1"/>
              <a:t>Equipamento</a:t>
            </a:r>
            <a:r>
              <a:rPr sz="800" kern="0" dirty="0"/>
              <a:t>: </a:t>
            </a:r>
            <a:r>
              <a:rPr lang="fr-FR" sz="800" kern="0" dirty="0" err="1"/>
              <a:t>S</a:t>
            </a:r>
            <a:r>
              <a:rPr lang="fr-FR" sz="800" kern="0" dirty="0" err="1">
                <a:solidFill>
                  <a:srgbClr val="000000"/>
                </a:solidFill>
              </a:rPr>
              <a:t>opradoras</a:t>
            </a:r>
            <a:r>
              <a:rPr lang="fr-FR" sz="800" kern="0" dirty="0">
                <a:solidFill>
                  <a:srgbClr val="000000"/>
                </a:solidFill>
              </a:rPr>
              <a:t> Universal</a:t>
            </a:r>
            <a:endParaRPr sz="800" kern="0" dirty="0"/>
          </a:p>
          <a:p>
            <a:pPr>
              <a:defRPr/>
            </a:pPr>
            <a:r>
              <a:rPr sz="800" kern="0" dirty="0" err="1"/>
              <a:t>Catálogo</a:t>
            </a:r>
            <a:r>
              <a:rPr sz="800" kern="0" dirty="0"/>
              <a:t> </a:t>
            </a:r>
            <a:r>
              <a:rPr sz="800" kern="0" dirty="0" err="1"/>
              <a:t>código</a:t>
            </a:r>
            <a:r>
              <a:rPr sz="800" kern="0" dirty="0"/>
              <a:t>: </a:t>
            </a:r>
            <a:r>
              <a:rPr lang="fr-FR" sz="800" kern="0" dirty="0"/>
              <a:t>1051</a:t>
            </a:r>
            <a:endParaRPr sz="800" kern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AFACD62-BDAB-43C5-8105-AE0589698761}"/>
              </a:ext>
            </a:extLst>
          </p:cNvPr>
          <p:cNvGrpSpPr/>
          <p:nvPr/>
        </p:nvGrpSpPr>
        <p:grpSpPr>
          <a:xfrm>
            <a:off x="5500587" y="3934287"/>
            <a:ext cx="2360022" cy="1743368"/>
            <a:chOff x="3082570" y="2077724"/>
            <a:chExt cx="2443653" cy="1631023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E9ED2BC-FBB9-4FD2-8FA8-A9168670A83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82570" y="2077724"/>
              <a:ext cx="2443653" cy="1631023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4EB4664-BE18-484E-9B0F-F5C2BF9AB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082570" y="3399157"/>
              <a:ext cx="417868" cy="309590"/>
            </a:xfrm>
            <a:prstGeom prst="rect">
              <a:avLst/>
            </a:prstGeom>
          </p:spPr>
        </p:pic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D99EA863-37B6-49AE-991D-CE684D0F8128}"/>
              </a:ext>
            </a:extLst>
          </p:cNvPr>
          <p:cNvSpPr/>
          <p:nvPr/>
        </p:nvSpPr>
        <p:spPr>
          <a:xfrm>
            <a:off x="647700" y="2180371"/>
            <a:ext cx="3890963" cy="3655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fim de reduzir os danos e prejuízos causados por erro humano, </a:t>
            </a:r>
            <a:r>
              <a:rPr lang="pt-BR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segurança cibernética é uma obrigação </a:t>
            </a: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os sistemas de controle industrial.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melhores práticas empresariais para defesa incluem contramedidas básicas, mas extremamente importantes, como sistemas de patch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Atualizar seu HMI para o Windows 10 é a sua melhor aposta para ficar protegido contra as ameaças de vírus em constante evolução.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principais vantagens do Windows 10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Atualizações do sistema por um período mais longo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Windows 10 força atualizações automáticas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Excelente proteção contra vírus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 total sobre o Windows 10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operacional mais leve e rápido</a:t>
            </a:r>
          </a:p>
          <a:p>
            <a:pPr lvl="0" eaLnBrk="0" hangingPunct="0">
              <a:spcBef>
                <a:spcPct val="45000"/>
              </a:spcBef>
              <a:buClr>
                <a:srgbClr val="E64B00"/>
              </a:buClr>
              <a:defRPr/>
            </a:pPr>
            <a:r>
              <a:rPr lang="pt-BR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hora de atualizar para o Windows 10!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FDDFDD-5171-426D-BBF9-EAE04598D107}"/>
              </a:ext>
            </a:extLst>
          </p:cNvPr>
          <p:cNvSpPr/>
          <p:nvPr/>
        </p:nvSpPr>
        <p:spPr>
          <a:xfrm>
            <a:off x="4751389" y="2259383"/>
            <a:ext cx="3858418" cy="158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pt-BR" sz="1100" b="1" dirty="0">
                <a:solidFill>
                  <a:srgbClr val="000000"/>
                </a:solidFill>
              </a:rPr>
              <a:t>Dependendo de sua configuração atual</a:t>
            </a:r>
            <a:r>
              <a:rPr lang="pt-BR" sz="1100" dirty="0">
                <a:solidFill>
                  <a:srgbClr val="000000"/>
                </a:solidFill>
              </a:rPr>
              <a:t>, o kit proposto para migrar sua HMI para W10 pode incluir:</a:t>
            </a:r>
          </a:p>
          <a:p>
            <a:pPr marL="628650" lvl="1" indent="-171450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Novo PCC (Delta V3 ou V4-10 / CIT)</a:t>
            </a:r>
          </a:p>
          <a:p>
            <a:pPr marL="628650" lvl="1" indent="-171450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Novo HD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Novo Eprom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Controles de segurança (patching e hardening) atualizados</a:t>
            </a:r>
            <a:endParaRPr lang="en-US" sz="1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1843</TotalTime>
  <Words>181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Wingdings</vt:lpstr>
      <vt:lpstr>1_NewSidel_Template_4x3_with add layouts</vt:lpstr>
      <vt:lpstr>think-cell Folie</vt:lpstr>
      <vt:lpstr>Opere seu equipamento com segurança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60</cp:revision>
  <dcterms:created xsi:type="dcterms:W3CDTF">2018-02-10T17:04:39Z</dcterms:created>
  <dcterms:modified xsi:type="dcterms:W3CDTF">2020-09-22T07:02:33Z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2020-04-09T10:31:31.1364988Z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