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28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372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8" d="100"/>
          <a:sy n="88" d="100"/>
        </p:scale>
        <p:origin x="1334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12/12/2018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12/12/2018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image" Target="../media/image2.png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7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8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9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0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3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image" Target="../media/image3.emf"/><Relationship Id="rId2" Type="http://schemas.openxmlformats.org/officeDocument/2006/relationships/tags" Target="../tags/tag24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4.png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7" Type="http://schemas.openxmlformats.org/officeDocument/2006/relationships/image" Target="../media/image1.emf"/><Relationship Id="rId2" Type="http://schemas.openxmlformats.org/officeDocument/2006/relationships/tags" Target="../tags/tag26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5.png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flip="none" rotWithShape="1">
          <a:gsLst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" name="Objekt 83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6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4" name="Objekt 83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47700" y="599647"/>
            <a:ext cx="8058150" cy="615553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Title of presentation</a:t>
            </a:r>
          </a:p>
        </p:txBody>
      </p:sp>
      <p:sp>
        <p:nvSpPr>
          <p:cNvPr id="7" name="Textplatzhalter 6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647700" y="2156103"/>
            <a:ext cx="6408737" cy="1538883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GB" dirty="0"/>
              <a:t>Subtitle (optional)</a:t>
            </a:r>
            <a:br>
              <a:rPr lang="en-GB" dirty="0"/>
            </a:br>
            <a:r>
              <a:rPr lang="en-GB" dirty="0"/>
              <a:t>Presenter &lt;Name&gt;</a:t>
            </a:r>
            <a:br>
              <a:rPr lang="en-GB" dirty="0"/>
            </a:br>
            <a:r>
              <a:rPr lang="en-GB" dirty="0"/>
              <a:t>Location, Date/Month/Year</a:t>
            </a:r>
          </a:p>
          <a:p>
            <a:pPr lvl="0"/>
            <a:endParaRPr lang="en-GB" dirty="0"/>
          </a:p>
          <a:p>
            <a:pPr lvl="0"/>
            <a:r>
              <a:rPr lang="en-GB" dirty="0"/>
              <a:t>[</a:t>
            </a:r>
            <a:r>
              <a:rPr lang="en-US" dirty="0"/>
              <a:t>Public / Internal / Restricted / Highly confidential]</a:t>
            </a:r>
            <a:endParaRPr lang="en-GB" dirty="0"/>
          </a:p>
        </p:txBody>
      </p:sp>
      <p:sp>
        <p:nvSpPr>
          <p:cNvPr id="60" name="Slide Number Placeholder 4"/>
          <p:cNvSpPr txBox="1">
            <a:spLocks/>
          </p:cNvSpPr>
          <p:nvPr userDrawn="1"/>
        </p:nvSpPr>
        <p:spPr>
          <a:xfrm>
            <a:off x="657225" y="6551224"/>
            <a:ext cx="545021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custDataLst>
      <p:tags r:id="rId2"/>
    </p:custDataLst>
    <p:extLst>
      <p:ext uri="{BB962C8B-B14F-4D97-AF65-F5344CB8AC3E}">
        <p14:creationId xmlns:p14="http://schemas.microsoft.com/office/powerpoint/2010/main" val="1274323771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4754564" y="1489076"/>
            <a:ext cx="3886200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 hasCustomPrompt="1"/>
          </p:nvPr>
        </p:nvSpPr>
        <p:spPr>
          <a:xfrm>
            <a:off x="4754564" y="3844925"/>
            <a:ext cx="388620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24308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213994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9288" y="3844925"/>
            <a:ext cx="3886200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751388" y="1489075"/>
            <a:ext cx="3889375" cy="213995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4751388" y="3844925"/>
            <a:ext cx="3889375" cy="213994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008366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6124575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874569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4751388" y="1489076"/>
            <a:ext cx="3889375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751388" y="329247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3844925"/>
            <a:ext cx="3889375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4751388" y="564832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075538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0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477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647700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6477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 hasCustomPrompt="1"/>
          </p:nvPr>
        </p:nvSpPr>
        <p:spPr>
          <a:xfrm>
            <a:off x="3384550" y="1489075"/>
            <a:ext cx="2519363" cy="449580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 hasCustomPrompt="1"/>
          </p:nvPr>
        </p:nvSpPr>
        <p:spPr>
          <a:xfrm>
            <a:off x="6119813" y="1489075"/>
            <a:ext cx="2520950" cy="18033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 hasCustomPrompt="1"/>
          </p:nvPr>
        </p:nvSpPr>
        <p:spPr>
          <a:xfrm>
            <a:off x="6120341" y="3292474"/>
            <a:ext cx="2520421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 hasCustomPrompt="1"/>
          </p:nvPr>
        </p:nvSpPr>
        <p:spPr>
          <a:xfrm>
            <a:off x="6124575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376370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2019300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20193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 hasCustomPrompt="1"/>
          </p:nvPr>
        </p:nvSpPr>
        <p:spPr>
          <a:xfrm>
            <a:off x="475138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2019300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 hasCustomPrompt="1"/>
          </p:nvPr>
        </p:nvSpPr>
        <p:spPr>
          <a:xfrm>
            <a:off x="20193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4751388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 hasCustomPrompt="1"/>
          </p:nvPr>
        </p:nvSpPr>
        <p:spPr>
          <a:xfrm>
            <a:off x="475138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019905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2019300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2019300" y="384492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4751388" y="384492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879785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1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47701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647701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 hasCustomPrompt="1"/>
          </p:nvPr>
        </p:nvSpPr>
        <p:spPr>
          <a:xfrm>
            <a:off x="647701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3386138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 hasCustomPrompt="1"/>
          </p:nvPr>
        </p:nvSpPr>
        <p:spPr>
          <a:xfrm>
            <a:off x="338613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 hasCustomPrompt="1"/>
          </p:nvPr>
        </p:nvSpPr>
        <p:spPr>
          <a:xfrm>
            <a:off x="3386138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 hasCustomPrompt="1"/>
          </p:nvPr>
        </p:nvSpPr>
        <p:spPr>
          <a:xfrm>
            <a:off x="338613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 hasCustomPrompt="1"/>
          </p:nvPr>
        </p:nvSpPr>
        <p:spPr>
          <a:xfrm>
            <a:off x="6124575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 hasCustomPrompt="1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 hasCustomPrompt="1"/>
          </p:nvPr>
        </p:nvSpPr>
        <p:spPr>
          <a:xfrm>
            <a:off x="6124575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327125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1484313"/>
            <a:ext cx="2520354" cy="2144712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 hasCustomPrompt="1"/>
          </p:nvPr>
        </p:nvSpPr>
        <p:spPr>
          <a:xfrm>
            <a:off x="3384055" y="1484313"/>
            <a:ext cx="2520354" cy="2144712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 hasCustomPrompt="1"/>
          </p:nvPr>
        </p:nvSpPr>
        <p:spPr>
          <a:xfrm>
            <a:off x="6120410" y="1484313"/>
            <a:ext cx="2520354" cy="214471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 hasCustomPrompt="1"/>
          </p:nvPr>
        </p:nvSpPr>
        <p:spPr>
          <a:xfrm>
            <a:off x="647700" y="3844925"/>
            <a:ext cx="252095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 hasCustomPrompt="1"/>
          </p:nvPr>
        </p:nvSpPr>
        <p:spPr>
          <a:xfrm>
            <a:off x="3384550" y="3844925"/>
            <a:ext cx="2519363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 hasCustomPrompt="1"/>
          </p:nvPr>
        </p:nvSpPr>
        <p:spPr>
          <a:xfrm>
            <a:off x="6119813" y="3844925"/>
            <a:ext cx="252095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058109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3"/>
            </p:custDataLst>
            <p:extLst/>
          </p:nvPr>
        </p:nvGraphicFramePr>
        <p:xfrm>
          <a:off x="1589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64" name="think-cell Folie" r:id="rId6" imgW="270" imgH="270" progId="TCLayout.ActiveDocument.1">
                  <p:embed/>
                </p:oleObj>
              </mc:Choice>
              <mc:Fallback>
                <p:oleObj name="think-cell Folie" r:id="rId6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9" y="1590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699" y="2507780"/>
            <a:ext cx="7993063" cy="123110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1"/>
              <a:t>Click to edit </a:t>
            </a:r>
            <a:br>
              <a:rPr lang="en-GB" noProof="1"/>
            </a:br>
            <a:r>
              <a:rPr lang="en-GB" noProof="1"/>
              <a:t>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 hasCustomPrompt="1"/>
          </p:nvPr>
        </p:nvSpPr>
        <p:spPr bwMode="gray">
          <a:xfrm>
            <a:off x="647699" y="3856268"/>
            <a:ext cx="7993063" cy="30777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0"/>
              </a:spcBef>
              <a:buSzTx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9097105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0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96" name="Objekt 95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88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96" name="Objekt 95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" name="Textfeld 100"/>
          <p:cNvSpPr txBox="1"/>
          <p:nvPr userDrawn="1"/>
        </p:nvSpPr>
        <p:spPr>
          <a:xfrm>
            <a:off x="3619500" y="2106613"/>
            <a:ext cx="5186365" cy="228267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                                  The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Sidel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Group is formed by the union of two strong brands, 		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Sidel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and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Gebo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Cermex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sz="900" b="1" dirty="0">
                <a:solidFill>
                  <a:srgbClr val="FFFFFF"/>
                </a:solidFill>
                <a:latin typeface="Arial"/>
              </a:rPr>
              <a:t>performance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of their lines, products	          and businesses. </a:t>
            </a:r>
          </a:p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	       Delivering this level of performance requires that we continuously </a:t>
            </a:r>
            <a:r>
              <a:rPr lang="en-GB" sz="900" b="1" dirty="0">
                <a:solidFill>
                  <a:srgbClr val="FFFFFF"/>
                </a:solidFill>
                <a:latin typeface="Arial"/>
              </a:rPr>
              <a:t>understand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sz="900" dirty="0">
                <a:solidFill>
                  <a:srgbClr val="FFFFFF"/>
                </a:solidFill>
                <a:latin typeface="Arial"/>
              </a:rPr>
            </a:b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value chains. We complement this by applying our strong technical knowledge and</a:t>
            </a:r>
            <a:br>
              <a:rPr lang="en-GB" sz="900" dirty="0">
                <a:solidFill>
                  <a:srgbClr val="FFFFFF"/>
                </a:solidFill>
                <a:latin typeface="Arial"/>
              </a:rPr>
            </a:b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111" name="Textfeld 110"/>
          <p:cNvSpPr txBox="1"/>
          <p:nvPr userDrawn="1"/>
        </p:nvSpPr>
        <p:spPr>
          <a:xfrm>
            <a:off x="3619500" y="4547459"/>
            <a:ext cx="518636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1000" b="1" dirty="0">
                <a:solidFill>
                  <a:srgbClr val="FFFFFF"/>
                </a:solidFill>
                <a:latin typeface="Arial"/>
              </a:rPr>
              <a:t>                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We call it </a:t>
            </a:r>
            <a:r>
              <a:rPr lang="en-GB" sz="1000" b="1" dirty="0">
                <a:solidFill>
                  <a:srgbClr val="FFFFFF"/>
                </a:solidFill>
                <a:latin typeface="Arial"/>
              </a:rPr>
              <a:t>Performance through Understanding.</a:t>
            </a:r>
            <a:endParaRPr lang="en-GB" b="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99" name="Slide Number Placeholder 4"/>
          <p:cNvSpPr txBox="1">
            <a:spLocks/>
          </p:cNvSpPr>
          <p:nvPr userDrawn="1"/>
        </p:nvSpPr>
        <p:spPr>
          <a:xfrm>
            <a:off x="657225" y="6551224"/>
            <a:ext cx="545021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1234201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Cliquez pour modifier le style du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343804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 hasCustomPrompt="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27978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 hasCustomPrompt="1"/>
          </p:nvPr>
        </p:nvSpPr>
        <p:spPr>
          <a:xfrm>
            <a:off x="647701" y="1485901"/>
            <a:ext cx="7993064" cy="4498974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53483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78042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0" y="1489076"/>
            <a:ext cx="2516188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379788" y="1489075"/>
            <a:ext cx="5260975" cy="449580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39549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1489076"/>
            <a:ext cx="7993063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36062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334800"/>
            <a:ext cx="7993063" cy="5650075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38343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 hasCustomPrompt="1"/>
          </p:nvPr>
        </p:nvSpPr>
        <p:spPr>
          <a:xfrm>
            <a:off x="6124575" y="3844925"/>
            <a:ext cx="2516188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43257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vmlDrawing" Target="../drawings/vmlDrawing1.v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Relationship Id="rId27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2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2" name="think-cell Folie" r:id="rId26" imgW="399" imgH="399" progId="TCLayout.ActiveDocument.1">
                  <p:embed/>
                </p:oleObj>
              </mc:Choice>
              <mc:Fallback>
                <p:oleObj name="think-cell Folie" r:id="rId2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12 December 2018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MSIPCM721b41e6ba5fb60d7c1a049b" descr="{&quot;HashCode&quot;:-754384288,&quot;Placement&quot;:&quot;Footer&quot;,&quot;Top&quot;:521.6203,&quot;Left&quot;:334.9422,&quot;SlideWidth&quot;:720,&quot;SlideHeight&quot;:540}">
            <a:extLst>
              <a:ext uri="{FF2B5EF4-FFF2-40B4-BE49-F238E27FC236}">
                <a16:creationId xmlns:a16="http://schemas.microsoft.com/office/drawing/2014/main" id="{28DE9D12-2DB4-49EB-BBC1-B5A726301E9B}"/>
              </a:ext>
            </a:extLst>
          </p:cNvPr>
          <p:cNvSpPr txBox="1"/>
          <p:nvPr userDrawn="1"/>
        </p:nvSpPr>
        <p:spPr>
          <a:xfrm>
            <a:off x="4253766" y="6624578"/>
            <a:ext cx="636467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900">
                <a:solidFill>
                  <a:srgbClr val="7F7F7F"/>
                </a:solidFill>
                <a:latin typeface="Arial" panose="020B0604020202020204" pitchFamily="34" charset="0"/>
              </a:rPr>
              <a:t>Internal</a:t>
            </a:r>
            <a:endParaRPr lang="en-US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24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  <p:sldLayoutId id="2147483705" r:id="rId13"/>
    <p:sldLayoutId id="2147483706" r:id="rId14"/>
    <p:sldLayoutId id="2147483707" r:id="rId15"/>
    <p:sldLayoutId id="2147483708" r:id="rId16"/>
    <p:sldLayoutId id="2147483709" r:id="rId17"/>
    <p:sldLayoutId id="2147483710" r:id="rId18"/>
    <p:sldLayoutId id="2147483711" r:id="rId19"/>
    <p:sldLayoutId id="2147483712" r:id="rId20"/>
    <p:sldLayoutId id="2147483713" r:id="rId2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8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7.png"/><Relationship Id="rId5" Type="http://schemas.openxmlformats.org/officeDocument/2006/relationships/image" Target="../media/image6.emf"/><Relationship Id="rId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2"/>
          <p:cNvGrpSpPr>
            <a:grpSpLocks/>
          </p:cNvGrpSpPr>
          <p:nvPr/>
        </p:nvGrpSpPr>
        <p:grpSpPr bwMode="auto">
          <a:xfrm>
            <a:off x="649288" y="1719351"/>
            <a:ext cx="7991475" cy="4041776"/>
            <a:chOff x="650875" y="1906524"/>
            <a:chExt cx="7991475" cy="4042232"/>
          </a:xfrm>
        </p:grpSpPr>
        <p:sp>
          <p:nvSpPr>
            <p:cNvPr id="21" name="Rechteck 3"/>
            <p:cNvSpPr/>
            <p:nvPr/>
          </p:nvSpPr>
          <p:spPr>
            <a:xfrm>
              <a:off x="650875" y="1912875"/>
              <a:ext cx="3889375" cy="376280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zh-CN" sz="1400" b="1" i="0" u="none" strike="noStrike" cap="none" normalizeH="0" baseline="0" noProof="0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FZZhunYuan-M02S" panose="03000509000000000000" pitchFamily="65" charset="-122"/>
                  <a:ea typeface="FZZhunYuan-M02S" panose="03000509000000000000" pitchFamily="65" charset="-122"/>
                </a:rPr>
                <a:t>价值和益处</a:t>
              </a:r>
            </a:p>
          </p:txBody>
        </p:sp>
        <p:sp>
          <p:nvSpPr>
            <p:cNvPr id="22" name="Rechteck 4"/>
            <p:cNvSpPr>
              <a:spLocks/>
            </p:cNvSpPr>
            <p:nvPr/>
          </p:nvSpPr>
          <p:spPr>
            <a:xfrm>
              <a:off x="650875" y="2295507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ZZhunYuan-M02S" panose="03000509000000000000" pitchFamily="65" charset="-122"/>
                <a:ea typeface="FZZhunYuan-M02S" panose="03000509000000000000" pitchFamily="65" charset="-122"/>
              </a:endParaRPr>
            </a:p>
          </p:txBody>
        </p:sp>
        <p:sp>
          <p:nvSpPr>
            <p:cNvPr id="23" name="Rechteck 11"/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marR="0" lvl="0" indent="-190500" algn="l" defTabSz="914400" rtl="0" eaLnBrk="1" fontAlgn="base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zh-CN" sz="1400" b="1" i="0" u="none" strike="noStrike" cap="none" normalizeH="0" baseline="0" noProof="1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FZZhunYuan-M02S" panose="03000509000000000000" pitchFamily="65" charset="-122"/>
                  <a:ea typeface="FZZhunYuan-M02S" panose="03000509000000000000" pitchFamily="65" charset="-122"/>
                  <a:cs typeface="Arial" charset="0"/>
                </a:rPr>
                <a:t>描述</a:t>
              </a:r>
            </a:p>
          </p:txBody>
        </p:sp>
        <p:sp>
          <p:nvSpPr>
            <p:cNvPr id="24" name="Rechteck 12"/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ZZhunYuan-M02S" panose="03000509000000000000" pitchFamily="65" charset="-122"/>
                <a:ea typeface="FZZhunYuan-M02S" panose="03000509000000000000" pitchFamily="65" charset="-122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33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zh-CN" dirty="0">
                <a:latin typeface="FZZhunYuan-M02S" panose="03000509000000000000" pitchFamily="65" charset="-122"/>
                <a:ea typeface="FZZhunYuan-M02S" panose="03000509000000000000" pitchFamily="65" charset="-122"/>
              </a:rPr>
              <a:t>确保</a:t>
            </a:r>
            <a:r>
              <a:rPr lang="zh-CN" dirty="0">
                <a:ea typeface="FZZhunYuan-M02S" panose="03000509000000000000" pitchFamily="65" charset="-122"/>
              </a:rPr>
              <a:t>7</a:t>
            </a:r>
            <a:r>
              <a:rPr lang="zh-CN" dirty="0">
                <a:latin typeface="FZZhunYuan-M02S" panose="03000509000000000000" pitchFamily="65" charset="-122"/>
                <a:ea typeface="FZZhunYuan-M02S" panose="03000509000000000000" pitchFamily="65" charset="-122"/>
              </a:rPr>
              <a:t>巴空气消耗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11375"/>
            <a:ext cx="7997825" cy="307975"/>
          </a:xfrm>
        </p:spPr>
        <p:txBody>
          <a:bodyPr/>
          <a:lstStyle/>
          <a:p>
            <a:r>
              <a:rPr lang="zh-CN">
                <a:latin typeface="FZZhunYuan-M02S" panose="03000509000000000000" pitchFamily="65" charset="-122"/>
                <a:ea typeface="FZZhunYuan-M02S" panose="03000509000000000000" pitchFamily="65" charset="-122"/>
              </a:rPr>
              <a:t>空气泄漏检测</a:t>
            </a:r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47700" y="5856541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Aft>
                <a:spcPct val="0"/>
              </a:spcAft>
              <a:defRPr/>
            </a:pPr>
            <a:r>
              <a:rPr kumimoji="0" lang="zh-CN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FZZhunYuan-M02S" panose="03000509000000000000" pitchFamily="65" charset="-122"/>
                <a:ea typeface="FZZhunYuan-M02S" panose="03000509000000000000" pitchFamily="65" charset="-122"/>
              </a:rPr>
              <a:t>价值：提高效率</a:t>
            </a:r>
            <a:r>
              <a:rPr kumimoji="0" lang="fr-FR" altLang="zh-CN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FZZhunYuan-M02S" panose="03000509000000000000" pitchFamily="65" charset="-122"/>
                <a:ea typeface="FZZhunYuan-M02S" panose="03000509000000000000" pitchFamily="65" charset="-122"/>
              </a:rPr>
              <a:t>,</a:t>
            </a:r>
            <a:r>
              <a:rPr lang="zh-CN" altLang="fr-FR" sz="800" noProof="1">
                <a:solidFill>
                  <a:srgbClr val="000000"/>
                </a:solidFill>
                <a:latin typeface="FZZhunYuan-M02S" panose="03000509000000000000" pitchFamily="65" charset="-122"/>
                <a:ea typeface="FZZhunYuan-M02S" panose="03000509000000000000" pitchFamily="65" charset="-122"/>
              </a:rPr>
              <a:t>优化成本</a:t>
            </a:r>
            <a:endParaRPr kumimoji="0" lang="zh-CN" sz="800" b="0" i="0" u="none" strike="noStrike" cap="none" normalizeH="0" baseline="0" noProof="0" dirty="0">
              <a:ln>
                <a:noFill/>
              </a:ln>
              <a:solidFill>
                <a:srgbClr val="000000"/>
              </a:solidFill>
              <a:uLnTx/>
              <a:uFillTx/>
              <a:latin typeface="FZZhunYuan-M02S" panose="03000509000000000000" pitchFamily="65" charset="-122"/>
              <a:ea typeface="FZZhunYuan-M02S" panose="03000509000000000000" pitchFamily="65" charset="-122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FZZhunYuan-M02S" panose="03000509000000000000" pitchFamily="65" charset="-122"/>
                <a:ea typeface="FZZhunYuan-M02S" panose="03000509000000000000" pitchFamily="65" charset="-122"/>
              </a:rPr>
              <a:t>设备：  </a:t>
            </a:r>
            <a:r>
              <a:rPr kumimoji="0" lang="zh-CN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+mn-lt"/>
                <a:ea typeface="FZZhunYuan-M02S" panose="03000509000000000000" pitchFamily="65" charset="-122"/>
              </a:rPr>
              <a:t>Universal</a:t>
            </a:r>
            <a:r>
              <a:rPr kumimoji="0" lang="zh-CN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FZZhunYuan-M02S" panose="03000509000000000000" pitchFamily="65" charset="-122"/>
                <a:ea typeface="FZZhunYuan-M02S" panose="03000509000000000000" pitchFamily="65" charset="-122"/>
              </a:rPr>
              <a:t>吹瓶机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FZZhunYuan-M02S" panose="03000509000000000000" pitchFamily="65" charset="-122"/>
                <a:ea typeface="FZZhunYuan-M02S" panose="03000509000000000000" pitchFamily="65" charset="-122"/>
              </a:rPr>
              <a:t>产品目录代码：</a:t>
            </a:r>
            <a:r>
              <a:rPr kumimoji="0" lang="zh-CN" sz="8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+mn-lt"/>
                <a:ea typeface="FZZhunYuan-M02S" panose="03000509000000000000" pitchFamily="65" charset="-122"/>
              </a:rPr>
              <a:t>1109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51388" y="2127392"/>
            <a:ext cx="3823487" cy="118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marR="0" lvl="0" indent="-182563" algn="l" defTabSz="914400" rtl="0" eaLnBrk="0" fontAlgn="auto" latinLnBrk="0" hangingPunct="0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zh-CN" sz="12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FZZhunYuan-M02S" panose="03000509000000000000" pitchFamily="65" charset="-122"/>
                <a:ea typeface="FZZhunYuan-M02S" panose="03000509000000000000" pitchFamily="65" charset="-122"/>
              </a:rPr>
              <a:t>一个手提箱（含接头、配件、软管及多语言使用说明书）</a:t>
            </a:r>
          </a:p>
          <a:p>
            <a:pPr marL="182563" marR="0" lvl="0" indent="-182563" algn="l" defTabSz="914400" rtl="0" eaLnBrk="0" fontAlgn="auto" latinLnBrk="0" hangingPunct="0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zh-CN" sz="12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FZZhunYuan-M02S" panose="03000509000000000000" pitchFamily="65" charset="-122"/>
                <a:ea typeface="FZZhunYuan-M02S" panose="03000509000000000000" pitchFamily="65" charset="-122"/>
              </a:rPr>
              <a:t>双仪表漏气测量装置（</a:t>
            </a:r>
            <a:r>
              <a:rPr kumimoji="0" lang="zh-CN" sz="12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ea typeface="FZZhunYuan-M02S" panose="03000509000000000000" pitchFamily="65" charset="-122"/>
              </a:rPr>
              <a:t>10/100</a:t>
            </a:r>
            <a:r>
              <a:rPr kumimoji="0" lang="zh-CN" sz="12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FZZhunYuan-M02S" panose="03000509000000000000" pitchFamily="65" charset="-122"/>
                <a:ea typeface="FZZhunYuan-M02S" panose="03000509000000000000" pitchFamily="65" charset="-122"/>
              </a:rPr>
              <a:t>升），可测量相应压力</a:t>
            </a:r>
          </a:p>
          <a:p>
            <a:pPr marL="182563" marR="0" lvl="0" indent="-182563" algn="l" defTabSz="914400" rtl="0" eaLnBrk="0" fontAlgn="auto" latinLnBrk="0" hangingPunct="0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zh-CN" sz="1200" b="0" i="0" u="none" strike="noStrike" cap="none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FZZhunYuan-M02S" panose="03000509000000000000" pitchFamily="65" charset="-122"/>
                <a:ea typeface="FZZhunYuan-M02S" panose="03000509000000000000" pitchFamily="65" charset="-122"/>
              </a:rPr>
              <a:t>配有可充电电池，便于实际测量</a:t>
            </a:r>
          </a:p>
        </p:txBody>
      </p:sp>
      <p:sp>
        <p:nvSpPr>
          <p:cNvPr id="25" name="Text Box 11">
            <a:extLst>
              <a:ext uri="{FF2B5EF4-FFF2-40B4-BE49-F238E27FC236}">
                <a16:creationId xmlns:a16="http://schemas.microsoft.com/office/drawing/2014/main" id="{7D3F4717-4C3B-460A-9886-77A76EB4A6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413" y="2259382"/>
            <a:ext cx="3552431" cy="1915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266700" indent="-266700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zh-CN" sz="12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FZZhunYuan-M02S" panose="03000509000000000000" pitchFamily="65" charset="-122"/>
                <a:ea typeface="FZZhunYuan-M02S" panose="03000509000000000000" pitchFamily="65" charset="-122"/>
              </a:rPr>
              <a:t> 可确定吹瓶机7巴压力空气循环回路的能耗损失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zh-CN" sz="12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FZZhunYuan-M02S" panose="03000509000000000000" pitchFamily="65" charset="-122"/>
                <a:ea typeface="FZZhunYuan-M02S" panose="03000509000000000000" pitchFamily="65" charset="-122"/>
              </a:rPr>
              <a:t> 无需插入设备内部，易于使用</a:t>
            </a:r>
          </a:p>
        </p:txBody>
      </p:sp>
      <p:pic>
        <p:nvPicPr>
          <p:cNvPr id="15" name="Picture 23">
            <a:extLst>
              <a:ext uri="{FF2B5EF4-FFF2-40B4-BE49-F238E27FC236}">
                <a16:creationId xmlns:a16="http://schemas.microsoft.com/office/drawing/2014/main" id="{867F4FEA-D9ED-4200-91F8-78F65B8CD9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2925" y="4099846"/>
            <a:ext cx="1619036" cy="15201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A4C0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963392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0</TotalTime>
  <Words>90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FZZhunYuan-M02S</vt:lpstr>
      <vt:lpstr>宋体</vt:lpstr>
      <vt:lpstr>Arial</vt:lpstr>
      <vt:lpstr>Wingdings</vt:lpstr>
      <vt:lpstr>1_NewSidel_Template_4x3_with add layouts</vt:lpstr>
      <vt:lpstr>think-cell Folie</vt:lpstr>
      <vt:lpstr>确保7巴空气消耗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38</cp:revision>
  <dcterms:created xsi:type="dcterms:W3CDTF">2018-02-10T17:04:39Z</dcterms:created>
  <dcterms:modified xsi:type="dcterms:W3CDTF">2018-12-12T16:00:12Z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e35bb0a3-90cf-41a8-939e-500b35438edf_Enabled">
    <vt:lpwstr>True</vt:lpwstr>
  </property>
  <property fmtid="{D5CDD505-2E9C-101B-9397-08002B2CF9AE}" pid="5" name="MSIP_Label_e35bb0a3-90cf-41a8-939e-500b35438edf_SiteId">
    <vt:lpwstr>2390cbd1-e663-4321-bc93-ba298637ce52</vt:lpwstr>
  </property>
  <property fmtid="{D5CDD505-2E9C-101B-9397-08002B2CF9AE}" pid="6" name="MSIP_Label_e35bb0a3-90cf-41a8-939e-500b35438edf_Ref">
    <vt:lpwstr>https://api.informationprotection.azure.com/api/2390cbd1-e663-4321-bc93-ba298637ce52</vt:lpwstr>
  </property>
  <property fmtid="{D5CDD505-2E9C-101B-9397-08002B2CF9AE}" pid="7" name="MSIP_Label_e35bb0a3-90cf-41a8-939e-500b35438edf_SetBy">
    <vt:lpwstr>107200@sidel.com</vt:lpwstr>
  </property>
  <property fmtid="{D5CDD505-2E9C-101B-9397-08002B2CF9AE}" pid="8" name="MSIP_Label_e35bb0a3-90cf-41a8-939e-500b35438edf_SetDate">
    <vt:lpwstr>2017-09-26T14:43:53.5499116+02:00</vt:lpwstr>
  </property>
  <property fmtid="{D5CDD505-2E9C-101B-9397-08002B2CF9AE}" pid="9" name="MSIP_Label_e35bb0a3-90cf-41a8-939e-500b35438edf_Name">
    <vt:lpwstr>Sidel-Confidential</vt:lpwstr>
  </property>
  <property fmtid="{D5CDD505-2E9C-101B-9397-08002B2CF9AE}" pid="10" name="MSIP_Label_e35bb0a3-90cf-41a8-939e-500b35438edf_Application">
    <vt:lpwstr>Microsoft Azure Information Protection</vt:lpwstr>
  </property>
  <property fmtid="{D5CDD505-2E9C-101B-9397-08002B2CF9AE}" pid="11" name="MSIP_Label_e35bb0a3-90cf-41a8-939e-500b35438edf_Extended_MSFT_Method">
    <vt:lpwstr>Automatic</vt:lpwstr>
  </property>
  <property fmtid="{D5CDD505-2E9C-101B-9397-08002B2CF9AE}" pid="12" name="MSIP_Label_06263584-a2fa-494a-b6ac-a3eeadb86bd0_Enabled">
    <vt:lpwstr>True</vt:lpwstr>
  </property>
  <property fmtid="{D5CDD505-2E9C-101B-9397-08002B2CF9AE}" pid="13" name="MSIP_Label_06263584-a2fa-494a-b6ac-a3eeadb86bd0_SiteId">
    <vt:lpwstr>2390cbd1-e663-4321-bc93-ba298637ce52</vt:lpwstr>
  </property>
  <property fmtid="{D5CDD505-2E9C-101B-9397-08002B2CF9AE}" pid="14" name="MSIP_Label_06263584-a2fa-494a-b6ac-a3eeadb86bd0_Ref">
    <vt:lpwstr>https://api.informationprotection.azure.com/api/2390cbd1-e663-4321-bc93-ba298637ce52</vt:lpwstr>
  </property>
  <property fmtid="{D5CDD505-2E9C-101B-9397-08002B2CF9AE}" pid="15" name="MSIP_Label_06263584-a2fa-494a-b6ac-a3eeadb86bd0_SetBy">
    <vt:lpwstr>107200@sidel.com</vt:lpwstr>
  </property>
  <property fmtid="{D5CDD505-2E9C-101B-9397-08002B2CF9AE}" pid="16" name="MSIP_Label_06263584-a2fa-494a-b6ac-a3eeadb86bd0_SetDate">
    <vt:lpwstr>2017-09-26T14:43:53.5499116+02:00</vt:lpwstr>
  </property>
  <property fmtid="{D5CDD505-2E9C-101B-9397-08002B2CF9AE}" pid="17" name="MSIP_Label_06263584-a2fa-494a-b6ac-a3eeadb86bd0_Name">
    <vt:lpwstr>Internal</vt:lpwstr>
  </property>
  <property fmtid="{D5CDD505-2E9C-101B-9397-08002B2CF9AE}" pid="18" name="MSIP_Label_06263584-a2fa-494a-b6ac-a3eeadb86bd0_Application">
    <vt:lpwstr>Microsoft Azure Information Protection</vt:lpwstr>
  </property>
  <property fmtid="{D5CDD505-2E9C-101B-9397-08002B2CF9AE}" pid="19" name="MSIP_Label_06263584-a2fa-494a-b6ac-a3eeadb86bd0_Extended_MSFT_Method">
    <vt:lpwstr>Automatic</vt:lpwstr>
  </property>
  <property fmtid="{D5CDD505-2E9C-101B-9397-08002B2CF9AE}" pid="20" name="MSIP_Label_06263584-a2fa-494a-b6ac-a3eeadb86bd0_Parent">
    <vt:lpwstr>e35bb0a3-90cf-41a8-939e-500b35438edf</vt:lpwstr>
  </property>
  <property fmtid="{D5CDD505-2E9C-101B-9397-08002B2CF9AE}" pid="21" name="Sensitivity">
    <vt:lpwstr>Sidel-Confidential Internal</vt:lpwstr>
  </property>
</Properties>
</file>