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707" r:id="rId1"/>
  </p:sldMasterIdLst>
  <p:notesMasterIdLst>
    <p:notesMasterId r:id="rId3"/>
  </p:notesMasterIdLst>
  <p:handoutMasterIdLst>
    <p:handoutMasterId r:id="rId4"/>
  </p:handoutMasterIdLst>
  <p:sldIdLst>
    <p:sldId id="660" r:id="rId2"/>
  </p:sldIdLst>
  <p:sldSz cx="9144000" cy="6858000" type="screen4x3"/>
  <p:notesSz cx="6858000" cy="9144000"/>
  <p:custDataLst>
    <p:tags r:id="rId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450">
          <p15:clr>
            <a:srgbClr val="A4A3A4"/>
          </p15:clr>
        </p15:guide>
        <p15:guide id="2" orient="horz" pos="936">
          <p15:clr>
            <a:srgbClr val="A4A3A4"/>
          </p15:clr>
        </p15:guide>
        <p15:guide id="3" orient="horz" pos="4029">
          <p15:clr>
            <a:srgbClr val="A4A3A4"/>
          </p15:clr>
        </p15:guide>
        <p15:guide id="4" orient="horz" pos="4171">
          <p15:clr>
            <a:srgbClr val="A4A3A4"/>
          </p15:clr>
        </p15:guide>
        <p15:guide id="5" orient="horz" pos="3768">
          <p15:clr>
            <a:srgbClr val="A4A3A4"/>
          </p15:clr>
        </p15:guide>
        <p15:guide id="6" orient="horz" pos="3012">
          <p15:clr>
            <a:srgbClr val="A4A3A4"/>
          </p15:clr>
        </p15:guide>
        <p15:guide id="7" pos="204">
          <p15:clr>
            <a:srgbClr val="A4A3A4"/>
          </p15:clr>
        </p15:guide>
        <p15:guide id="8" pos="5556">
          <p15:clr>
            <a:srgbClr val="A4A3A4"/>
          </p15:clr>
        </p15:guide>
        <p15:guide id="9" pos="4789">
          <p15:clr>
            <a:srgbClr val="A4A3A4"/>
          </p15:clr>
        </p15:guide>
        <p15:guide id="10" pos="412">
          <p15:clr>
            <a:srgbClr val="A4A3A4"/>
          </p15:clr>
        </p15:guide>
        <p15:guide id="11" pos="29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D20"/>
    <a:srgbClr val="003382"/>
    <a:srgbClr val="669914"/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1038" y="114"/>
      </p:cViewPr>
      <p:guideLst>
        <p:guide orient="horz" pos="450"/>
        <p:guide orient="horz" pos="936"/>
        <p:guide orient="horz" pos="4029"/>
        <p:guide orient="horz" pos="4171"/>
        <p:guide orient="horz" pos="3768"/>
        <p:guide orient="horz" pos="3012"/>
        <p:guide pos="204"/>
        <p:guide pos="5556"/>
        <p:guide pos="4789"/>
        <p:guide pos="412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18/09/2019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9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1" y="334801"/>
            <a:ext cx="7993063" cy="435376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29402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9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1"/>
            <a:ext cx="7994650" cy="43537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1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9719"/>
            <a:ext cx="480901" cy="1304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848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848" smtClean="0">
                <a:solidFill>
                  <a:schemeClr val="bg2"/>
                </a:solidFill>
              </a:rPr>
              <a:pPr/>
              <a:t>‹N°›</a:t>
            </a:fld>
            <a:endParaRPr lang="en-GB" sz="848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1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9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7" y="6479719"/>
            <a:ext cx="5509187" cy="130485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8620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48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848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 September 2019</a:t>
            </a:fld>
            <a:r>
              <a:rPr lang="en-GB" sz="848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848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sz="848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848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11b84f128abcec67b1b538de" descr="{&quot;HashCode&quot;:-754384288,&quot;Placement&quot;:&quot;Footer&quot;,&quot;Top&quot;:576.9953,&quot;Left&quot;:395.9422,&quot;SlideWidth&quot;:842,&quot;SlideHeight&quot;:595}">
            <a:extLst>
              <a:ext uri="{FF2B5EF4-FFF2-40B4-BE49-F238E27FC236}">
                <a16:creationId xmlns:a16="http://schemas.microsoft.com/office/drawing/2014/main" id="{0DB5E1B2-723A-4353-8F65-74E78D4BDDEB}"/>
              </a:ext>
            </a:extLst>
          </p:cNvPr>
          <p:cNvSpPr txBox="1"/>
          <p:nvPr userDrawn="1"/>
        </p:nvSpPr>
        <p:spPr>
          <a:xfrm>
            <a:off x="4299877" y="6692897"/>
            <a:ext cx="544247" cy="118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77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77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417174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862049" rtl="0" eaLnBrk="1" latinLnBrk="0" hangingPunct="1">
        <a:spcBef>
          <a:spcPct val="0"/>
        </a:spcBef>
        <a:buNone/>
        <a:defRPr sz="2829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862049" rtl="0" eaLnBrk="1" latinLnBrk="0" hangingPunct="1">
        <a:spcBef>
          <a:spcPts val="377"/>
        </a:spcBef>
        <a:buClr>
          <a:schemeClr val="accent4"/>
        </a:buClr>
        <a:buFont typeface="Wingdings" panose="05000000000000000000" pitchFamily="2" charset="2"/>
        <a:buNone/>
        <a:defRPr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167621" indent="-167621" algn="l" defTabSz="862049" rtl="0" eaLnBrk="1" latinLnBrk="0" hangingPunct="1">
        <a:spcBef>
          <a:spcPts val="377"/>
        </a:spcBef>
        <a:buClr>
          <a:schemeClr val="accent4"/>
        </a:buClr>
        <a:buFont typeface="Wingdings" panose="05000000000000000000" pitchFamily="2" charset="2"/>
        <a:buChar char="§"/>
        <a:defRPr sz="1508" kern="1200">
          <a:solidFill>
            <a:schemeClr val="tx1"/>
          </a:solidFill>
          <a:latin typeface="+mn-lt"/>
          <a:ea typeface="+mn-ea"/>
          <a:cs typeface="+mn-cs"/>
        </a:defRPr>
      </a:lvl2pPr>
      <a:lvl3pPr marL="336738" indent="-169117" algn="l" defTabSz="862049" rtl="0" eaLnBrk="1" latinLnBrk="0" hangingPunct="1">
        <a:spcBef>
          <a:spcPts val="377"/>
        </a:spcBef>
        <a:buClr>
          <a:schemeClr val="accent4"/>
        </a:buClr>
        <a:buFont typeface="Wingdings" panose="05000000000000000000" pitchFamily="2" charset="2"/>
        <a:buChar char="§"/>
        <a:defRPr sz="1320" kern="1200">
          <a:solidFill>
            <a:schemeClr val="tx1"/>
          </a:solidFill>
          <a:latin typeface="+mn-lt"/>
          <a:ea typeface="+mn-ea"/>
          <a:cs typeface="+mn-cs"/>
        </a:defRPr>
      </a:lvl3pPr>
      <a:lvl4pPr marL="504359" indent="-167621" algn="l" defTabSz="862049" rtl="0" eaLnBrk="1" latinLnBrk="0" hangingPunct="1">
        <a:spcBef>
          <a:spcPts val="377"/>
        </a:spcBef>
        <a:buClr>
          <a:schemeClr val="accent4"/>
        </a:buClr>
        <a:buFont typeface="Wingdings" panose="05000000000000000000" pitchFamily="2" charset="2"/>
        <a:buChar char="§"/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673475" indent="-169117" algn="l" defTabSz="862049" rtl="0" eaLnBrk="1" latinLnBrk="0" hangingPunct="1">
        <a:spcBef>
          <a:spcPts val="377"/>
        </a:spcBef>
        <a:buClr>
          <a:schemeClr val="accent4"/>
        </a:buClr>
        <a:buFont typeface="Wingdings" panose="05000000000000000000" pitchFamily="2" charset="2"/>
        <a:buChar char="§"/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2370634" indent="-215513" algn="l" defTabSz="8620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6pPr>
      <a:lvl7pPr marL="2801658" indent="-215513" algn="l" defTabSz="8620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7pPr>
      <a:lvl8pPr marL="3232682" indent="-215513" algn="l" defTabSz="8620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8pPr>
      <a:lvl9pPr marL="3663707" indent="-215513" algn="l" defTabSz="8620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1024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2049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3073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4097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5121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6146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7170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8194" algn="l" defTabSz="862049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3018" y="530779"/>
            <a:ext cx="7993063" cy="435255"/>
          </a:xfrm>
        </p:spPr>
        <p:txBody>
          <a:bodyPr/>
          <a:lstStyle/>
          <a:p>
            <a:r>
              <a:rPr lang="en-US" altLang="fr-FR" dirty="0"/>
              <a:t>Secure bottle quality and weight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183017" y="1444583"/>
            <a:ext cx="6699175" cy="352945"/>
          </a:xfrm>
        </p:spPr>
        <p:txBody>
          <a:bodyPr/>
          <a:lstStyle/>
          <a:p>
            <a:r>
              <a:rPr lang="fr-FR" altLang="en-US" dirty="0" err="1"/>
              <a:t>Intelliblower</a:t>
            </a:r>
            <a:r>
              <a:rPr lang="fr-FR" altLang="en-US" baseline="30000" dirty="0" err="1"/>
              <a:t>TM</a:t>
            </a:r>
            <a:endParaRPr lang="fr-FR" altLang="zh-CN" dirty="0"/>
          </a:p>
          <a:p>
            <a:endParaRPr lang="en-US" altLang="fr-FR" dirty="0"/>
          </a:p>
        </p:txBody>
      </p:sp>
      <p:sp>
        <p:nvSpPr>
          <p:cNvPr id="5" name="Rechteck 3">
            <a:extLst>
              <a:ext uri="{FF2B5EF4-FFF2-40B4-BE49-F238E27FC236}">
                <a16:creationId xmlns:a16="http://schemas.microsoft.com/office/drawing/2014/main" id="{DC362B6A-7216-4428-B1F7-42AACC28B60D}"/>
              </a:ext>
            </a:extLst>
          </p:cNvPr>
          <p:cNvSpPr/>
          <p:nvPr/>
        </p:nvSpPr>
        <p:spPr>
          <a:xfrm>
            <a:off x="1183018" y="1741863"/>
            <a:ext cx="3447855" cy="42039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 anchor="ctr"/>
          <a:lstStyle/>
          <a:p>
            <a:pPr defTabSz="862049">
              <a:spcBef>
                <a:spcPts val="283"/>
              </a:spcBef>
              <a:buClr>
                <a:srgbClr val="FF6600"/>
              </a:buClr>
              <a:defRPr/>
            </a:pPr>
            <a:r>
              <a:rPr lang="en-GB" sz="1320" b="1" dirty="0">
                <a:solidFill>
                  <a:srgbClr val="FFFFFF"/>
                </a:solidFill>
                <a:latin typeface="Arial" charset="0"/>
                <a:ea typeface="MS PGothic" pitchFamily="34" charset="-128"/>
              </a:rPr>
              <a:t>VALUE AND BENEFITS</a:t>
            </a: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183019" y="2164914"/>
            <a:ext cx="3447855" cy="3309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/>
          <a:lstStyle/>
          <a:p>
            <a:pPr marL="152967" lvl="1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altLang="en-US" sz="1200" b="1" dirty="0" err="1"/>
              <a:t>Intelliblower</a:t>
            </a:r>
            <a:r>
              <a:rPr lang="fr-FR" altLang="en-US" sz="1200" b="1" baseline="30000" dirty="0" err="1"/>
              <a:t>TM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option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ensures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optimum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accuracy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of 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blowing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process for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each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bottle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by: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automatic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regulation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of 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overall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preblow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pressure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automatic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regulation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of the start of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preblowing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phase per station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automatic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regulation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of the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preblow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flowrate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per station</a:t>
            </a:r>
          </a:p>
          <a:p>
            <a:pPr marL="152967" lvl="1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en-GB" sz="1131" kern="0" dirty="0">
                <a:solidFill>
                  <a:srgbClr val="000000"/>
                </a:solidFill>
                <a:latin typeface="Arial"/>
              </a:rPr>
              <a:t>Reduce the variation of the bottle weight per zone</a:t>
            </a:r>
            <a:endParaRPr lang="en-GB" altLang="zh-CN" sz="113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hteck 11">
            <a:extLst>
              <a:ext uri="{FF2B5EF4-FFF2-40B4-BE49-F238E27FC236}">
                <a16:creationId xmlns:a16="http://schemas.microsoft.com/office/drawing/2014/main" id="{2D398D4C-877B-4629-9C1F-5244FB0F0347}"/>
              </a:ext>
            </a:extLst>
          </p:cNvPr>
          <p:cNvSpPr/>
          <p:nvPr/>
        </p:nvSpPr>
        <p:spPr>
          <a:xfrm>
            <a:off x="4713681" y="1741861"/>
            <a:ext cx="3445935" cy="423052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 anchor="ctr"/>
          <a:lstStyle/>
          <a:p>
            <a:pPr marL="179593" indent="-179593" defTabSz="862049">
              <a:spcBef>
                <a:spcPts val="283"/>
              </a:spcBef>
              <a:buClr>
                <a:srgbClr val="E64B00"/>
              </a:buClr>
              <a:defRPr/>
            </a:pPr>
            <a:r>
              <a:rPr lang="de-CH" altLang="fr-FR" sz="1320" b="1" dirty="0">
                <a:solidFill>
                  <a:srgbClr val="FFFFFF"/>
                </a:solidFill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4713683" y="2164914"/>
            <a:ext cx="3445934" cy="3309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505" tIns="60337" rIns="90505" bIns="60337"/>
          <a:lstStyle/>
          <a:p>
            <a:pPr marL="152967" lvl="1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en-US" altLang="zh-CN" sz="1131" kern="0" dirty="0">
                <a:solidFill>
                  <a:srgbClr val="000000"/>
                </a:solidFill>
                <a:latin typeface="Arial"/>
              </a:rPr>
              <a:t>Pack elements: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Stepping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motors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to drive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preblow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flowrate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limiters</a:t>
            </a:r>
            <a:endParaRPr lang="fr-FR" sz="1131" kern="0" dirty="0">
              <a:solidFill>
                <a:srgbClr val="000000"/>
              </a:solidFill>
              <a:latin typeface="Arial"/>
            </a:endParaRP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Power and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regulation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1131" kern="0" dirty="0" err="1">
                <a:solidFill>
                  <a:srgbClr val="000000"/>
                </a:solidFill>
                <a:latin typeface="Arial"/>
              </a:rPr>
              <a:t>cables</a:t>
            </a:r>
            <a:r>
              <a:rPr lang="fr-FR" sz="1131" kern="0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Input/output modules</a:t>
            </a:r>
          </a:p>
          <a:p>
            <a:pPr marL="521537" lvl="2" indent="-152967" defTabSz="76616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r>
              <a:rPr lang="fr-FR" sz="1131" kern="0" dirty="0">
                <a:solidFill>
                  <a:srgbClr val="000000"/>
                </a:solidFill>
                <a:latin typeface="Arial"/>
              </a:rPr>
              <a:t>PLC program.</a:t>
            </a:r>
          </a:p>
          <a:p>
            <a:pPr marL="521537" lvl="2" indent="-152967" defTabSz="766166">
              <a:spcBef>
                <a:spcPts val="251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492699" algn="l"/>
                <a:tab pos="2640347" algn="l"/>
              </a:tabLst>
              <a:defRPr/>
            </a:pPr>
            <a:endParaRPr lang="en-US" altLang="zh-CN" sz="1066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183017" y="5544452"/>
            <a:ext cx="6686332" cy="394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766166">
              <a:spcBef>
                <a:spcPct val="20000"/>
              </a:spcBef>
              <a:buClrTx/>
            </a:pPr>
            <a:r>
              <a:rPr lang="en-GB" altLang="fr-FR" sz="754" dirty="0">
                <a:solidFill>
                  <a:srgbClr val="000000"/>
                </a:solidFill>
              </a:rPr>
              <a:t>Value: Product quality</a:t>
            </a:r>
          </a:p>
          <a:p>
            <a:pPr defTabSz="766166">
              <a:spcBef>
                <a:spcPct val="20000"/>
              </a:spcBef>
              <a:buClrTx/>
            </a:pPr>
            <a:r>
              <a:rPr lang="en-GB" altLang="fr-FR" sz="754" dirty="0">
                <a:solidFill>
                  <a:srgbClr val="000000"/>
                </a:solidFill>
              </a:rPr>
              <a:t>Equipment: blowers Matrix</a:t>
            </a:r>
          </a:p>
          <a:p>
            <a:pPr defTabSz="766166">
              <a:spcBef>
                <a:spcPct val="20000"/>
              </a:spcBef>
              <a:buClrTx/>
            </a:pPr>
            <a:r>
              <a:rPr lang="en-GB" altLang="fr-FR" sz="754" dirty="0">
                <a:solidFill>
                  <a:srgbClr val="000000"/>
                </a:solidFill>
              </a:rPr>
              <a:t>Catalogue code: 2001</a:t>
            </a:r>
          </a:p>
        </p:txBody>
      </p:sp>
      <p:pic>
        <p:nvPicPr>
          <p:cNvPr id="9" name="Image 3">
            <a:extLst>
              <a:ext uri="{FF2B5EF4-FFF2-40B4-BE49-F238E27FC236}">
                <a16:creationId xmlns:a16="http://schemas.microsoft.com/office/drawing/2014/main" id="{BFF69D79-EC65-42DE-86E7-600A535AD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808" y="4151826"/>
            <a:ext cx="2194392" cy="120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135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Sidel-Template2014_guidelines-v1</Template>
  <TotalTime>0</TotalTime>
  <Words>95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Calibri</vt:lpstr>
      <vt:lpstr>Wingdings</vt:lpstr>
      <vt:lpstr>LIOMT</vt:lpstr>
      <vt:lpstr>think-cell Folie</vt:lpstr>
      <vt:lpstr>Secure bottle quality and weight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2015-04-01T07:56:29Z</dcterms:created>
  <dcterms:modified xsi:type="dcterms:W3CDTF">2019-09-18T08:29:57Z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2019-09-18T08:28:30.1967448Z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Sensitivity">
    <vt:lpwstr>General</vt:lpwstr>
  </property>
</Properties>
</file>