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handoutMasterIdLst>
    <p:handoutMasterId r:id="rId4"/>
  </p:handoutMasterIdLst>
  <p:sldIdLst>
    <p:sldId id="623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94D81A5E-5D12-4F7F-A0C8-31B48DB3134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94D81A5E-5D12-4F7F-A0C8-31B48DB313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65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B2117E03-5458-413A-8A1F-86040225F443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896524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977" y="512934"/>
            <a:ext cx="9047948" cy="950132"/>
          </a:xfrm>
        </p:spPr>
        <p:txBody>
          <a:bodyPr/>
          <a:lstStyle/>
          <a:p>
            <a:r>
              <a:rPr lang="en-US" altLang="fr-FR" sz="3000" dirty="0">
                <a:solidFill>
                  <a:srgbClr val="E64B00"/>
                </a:solidFill>
              </a:rPr>
              <a:t>Increase product quality by</a:t>
            </a:r>
            <a:r>
              <a:rPr lang="en-US" altLang="zh-CN" sz="3000" dirty="0">
                <a:solidFill>
                  <a:srgbClr val="E64B00"/>
                </a:solidFill>
              </a:rPr>
              <a:t> limiting the preforms pollution in the hopper</a:t>
            </a:r>
            <a:endParaRPr lang="en-US" altLang="fr-FR" sz="3000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019978" y="1772413"/>
            <a:ext cx="7833296" cy="331438"/>
          </a:xfrm>
        </p:spPr>
        <p:txBody>
          <a:bodyPr/>
          <a:lstStyle/>
          <a:p>
            <a:r>
              <a:rPr lang="en-US" altLang="fr-FR" dirty="0"/>
              <a:t>Rocking hopper cover without overpressure </a:t>
            </a:r>
            <a:endParaRPr lang="fr-FR" altLang="zh-CN" dirty="0"/>
          </a:p>
          <a:p>
            <a:endParaRPr lang="en-US" altLang="fr-FR" dirty="0"/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019978" y="6516050"/>
            <a:ext cx="7819294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9599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Product quality</a:t>
            </a:r>
          </a:p>
          <a:p>
            <a:pPr marL="0" marR="0" lvl="0" indent="0" algn="l" defTabSz="89599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blowers Matrix</a:t>
            </a:r>
          </a:p>
          <a:p>
            <a:pPr marL="0" marR="0" lvl="0" indent="0" algn="l" defTabSz="895996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</a:t>
            </a:r>
            <a:r>
              <a:rPr lang="en-GB" altLang="fr-FR" sz="800" b="0" dirty="0">
                <a:solidFill>
                  <a:srgbClr val="000000"/>
                </a:solidFill>
              </a:rPr>
              <a:t>2008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0" name="Group 1">
            <a:extLst>
              <a:ext uri="{FF2B5EF4-FFF2-40B4-BE49-F238E27FC236}">
                <a16:creationId xmlns:a16="http://schemas.microsoft.com/office/drawing/2014/main" id="{0817621C-873A-4694-A0E7-C49392740450}"/>
              </a:ext>
            </a:extLst>
          </p:cNvPr>
          <p:cNvGrpSpPr>
            <a:grpSpLocks/>
          </p:cNvGrpSpPr>
          <p:nvPr/>
        </p:nvGrpSpPr>
        <p:grpSpPr bwMode="auto">
          <a:xfrm>
            <a:off x="1019978" y="2103851"/>
            <a:ext cx="8810971" cy="4342476"/>
            <a:chOff x="647700" y="1908175"/>
            <a:chExt cx="7991475" cy="3938588"/>
          </a:xfrm>
        </p:grpSpPr>
        <p:sp>
          <p:nvSpPr>
            <p:cNvPr id="21" name="Rechteck 3">
              <a:extLst>
                <a:ext uri="{FF2B5EF4-FFF2-40B4-BE49-F238E27FC236}">
                  <a16:creationId xmlns:a16="http://schemas.microsoft.com/office/drawing/2014/main" id="{D50FFD45-C308-48F6-9F34-002899E12AA4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 anchor="ctr"/>
            <a:lstStyle/>
            <a:p>
              <a:pPr marL="0" marR="0" lvl="0" indent="0" algn="l" defTabSz="1008126" rtl="0" eaLnBrk="0" fontAlgn="base" latinLnBrk="0" hangingPunct="0">
                <a:lnSpc>
                  <a:spcPct val="100000"/>
                </a:lnSpc>
                <a:spcBef>
                  <a:spcPts val="331"/>
                </a:spcBef>
                <a:spcAft>
                  <a:spcPct val="0"/>
                </a:spcAft>
                <a:buClrTx/>
                <a:buSzPct val="100000"/>
                <a:buFontTx/>
                <a:buNone/>
                <a:tabLst/>
                <a:defRPr/>
              </a:pPr>
              <a:r>
                <a:rPr kumimoji="0" lang="de-CH" alt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VALUE AND BENEFITS</a:t>
              </a:r>
            </a:p>
          </p:txBody>
        </p:sp>
        <p:sp>
          <p:nvSpPr>
            <p:cNvPr id="22" name="Rechteck 4">
              <a:extLst>
                <a:ext uri="{FF2B5EF4-FFF2-40B4-BE49-F238E27FC236}">
                  <a16:creationId xmlns:a16="http://schemas.microsoft.com/office/drawing/2014/main" id="{706A122E-AF57-4F65-8FA1-C777FB01FE31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/>
            <a:lstStyle/>
            <a:p>
              <a:pPr marL="201276" marR="0" lvl="0" indent="-201276" algn="l" defTabSz="1008126" rtl="0" eaLnBrk="0" fontAlgn="base" latinLnBrk="0" hangingPunct="0">
                <a:lnSpc>
                  <a:spcPct val="100000"/>
                </a:lnSpc>
                <a:spcBef>
                  <a:spcPct val="45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x-none" sz="115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>
              <a:extLst>
                <a:ext uri="{FF2B5EF4-FFF2-40B4-BE49-F238E27FC236}">
                  <a16:creationId xmlns:a16="http://schemas.microsoft.com/office/drawing/2014/main" id="{03ED9628-AA71-4895-A40C-F5B5E2FAF2EF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 anchor="ctr"/>
            <a:lstStyle/>
            <a:p>
              <a:pPr marL="210026" marR="0" lvl="0" indent="-210026" algn="l" defTabSz="1008126" rtl="0" eaLnBrk="0" fontAlgn="base" latinLnBrk="0" hangingPunct="0">
                <a:lnSpc>
                  <a:spcPct val="100000"/>
                </a:lnSpc>
                <a:spcBef>
                  <a:spcPts val="331"/>
                </a:spcBef>
                <a:spcAft>
                  <a:spcPct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fr-F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>
              <a:extLst>
                <a:ext uri="{FF2B5EF4-FFF2-40B4-BE49-F238E27FC236}">
                  <a16:creationId xmlns:a16="http://schemas.microsoft.com/office/drawing/2014/main" id="{6F1F7AF2-BC3F-43BD-8677-513C2CA69CE2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/>
            <a:lstStyle/>
            <a:p>
              <a:pPr marL="201276" marR="0" lvl="1" indent="-201276" algn="l" defTabSz="1008126" rtl="0" eaLnBrk="0" fontAlgn="base" latinLnBrk="0" hangingPunct="0">
                <a:lnSpc>
                  <a:spcPct val="100000"/>
                </a:lnSpc>
                <a:spcBef>
                  <a:spcPts val="331"/>
                </a:spcBef>
                <a:spcAft>
                  <a:spcPct val="0"/>
                </a:spcAft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3279910" algn="l"/>
                  <a:tab pos="3474185" algn="l"/>
                </a:tabLst>
                <a:defRPr/>
              </a:pPr>
              <a:endParaRPr kumimoji="0" lang="en-US" altLang="x-none" sz="115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7B3E170F-0EF7-4E3D-895E-BF5ADB02009E}"/>
              </a:ext>
            </a:extLst>
          </p:cNvPr>
          <p:cNvSpPr/>
          <p:nvPr/>
        </p:nvSpPr>
        <p:spPr>
          <a:xfrm>
            <a:off x="1019977" y="2541424"/>
            <a:ext cx="4288216" cy="128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marR="0" lvl="0" indent="-189752" algn="l" defTabSz="950409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altLang="x-none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Better hygiene production </a:t>
            </a:r>
            <a:r>
              <a:rPr kumimoji="0" lang="en-US" alt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by</a:t>
            </a: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limiting the preforms pollution in the hopper</a:t>
            </a:r>
            <a:endParaRPr kumimoji="0" lang="en-US" altLang="x-none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9752" marR="0" lvl="0" indent="-189752" algn="l" defTabSz="950409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Avoid that a preform (collected from the ground, for example) or anything else, from outside the feeding area of the preforms is inadvertently or intentionally thrown into the hopper during the production phase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BF427F5-0133-4005-97C4-808A071F6D9C}"/>
              </a:ext>
            </a:extLst>
          </p:cNvPr>
          <p:cNvSpPr/>
          <p:nvPr/>
        </p:nvSpPr>
        <p:spPr>
          <a:xfrm>
            <a:off x="5542732" y="2541424"/>
            <a:ext cx="4288216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marR="0" lvl="1" indent="-189752" algn="l" defTabSz="950409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This option is to cover the upper part of the hopper to prevent the deposition of dust inside </a:t>
            </a:r>
          </a:p>
          <a:p>
            <a:pPr marL="189752" marR="0" lvl="1" indent="-189752" algn="l" defTabSz="950409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It consists of a cover and a gear motor</a:t>
            </a:r>
          </a:p>
          <a:p>
            <a:pPr marL="189752" marR="0" lvl="1" indent="-189752" algn="l" defTabSz="950409" rtl="0" eaLnBrk="0" fontAlgn="base" latinLnBrk="0" hangingPunct="0">
              <a:lnSpc>
                <a:spcPct val="100000"/>
              </a:lnSpc>
              <a:spcBef>
                <a:spcPct val="45000"/>
              </a:spcBef>
              <a:spcAft>
                <a:spcPct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 manual mode, during the loading of the preforms, the operator controls the opening / closing of the hood by means of a control unit.</a:t>
            </a:r>
          </a:p>
        </p:txBody>
      </p:sp>
      <p:pic>
        <p:nvPicPr>
          <p:cNvPr id="27" name="Image 32">
            <a:extLst>
              <a:ext uri="{FF2B5EF4-FFF2-40B4-BE49-F238E27FC236}">
                <a16:creationId xmlns:a16="http://schemas.microsoft.com/office/drawing/2014/main" id="{E79894F5-A881-4EF0-B4CD-6063D52F8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7627" y="3864301"/>
            <a:ext cx="1958426" cy="249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466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Pages>1</Pages>
  <Words>135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Increase product quality by limiting the preforms pollution in the hopper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523</cp:revision>
  <cp:lastPrinted>2016-08-02T08:13:06Z</cp:lastPrinted>
  <dcterms:created xsi:type="dcterms:W3CDTF">2009-07-10T13:59:45Z</dcterms:created>
  <dcterms:modified xsi:type="dcterms:W3CDTF">2020-08-05T09:44:29Z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2020-08-05T09:44:29.6066227Z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2018-03-28T09:16:07.1757087+02:00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2018-03-28T09:16:07.1857087+02:00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