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0693400" cy="7561263"/>
  <p:notesSz cx="6805613" cy="9944100"/>
  <p:kinsoku lang="zh-CN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3">
          <p15:clr>
            <a:srgbClr val="A4A3A4"/>
          </p15:clr>
        </p15:guide>
        <p15:guide id="2" orient="horz" pos="1792">
          <p15:clr>
            <a:srgbClr val="A4A3A4"/>
          </p15:clr>
        </p15:guide>
        <p15:guide id="3" pos="3368">
          <p15:clr>
            <a:srgbClr val="A4A3A4"/>
          </p15:clr>
        </p15:guide>
        <p15:guide id="4" orient="horz" pos="1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BB7759"/>
    <a:srgbClr val="003366"/>
    <a:srgbClr val="A8C745"/>
    <a:srgbClr val="9EBE38"/>
    <a:srgbClr val="990000"/>
    <a:srgbClr val="FF990B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01" autoAdjust="0"/>
    <p:restoredTop sz="94625" autoAdjust="0"/>
  </p:normalViewPr>
  <p:slideViewPr>
    <p:cSldViewPr snapToGrid="0">
      <p:cViewPr varScale="1">
        <p:scale>
          <a:sx n="100" d="100"/>
          <a:sy n="100" d="100"/>
        </p:scale>
        <p:origin x="1548" y="96"/>
      </p:cViewPr>
      <p:guideLst>
        <p:guide orient="horz" pos="2563"/>
        <p:guide orient="horz" pos="1792"/>
        <p:guide pos="3368"/>
        <p:guide orient="horz" pos="1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688"/>
    </p:cViewPr>
  </p:sorterViewPr>
  <p:notesViewPr>
    <p:cSldViewPr snapToGrid="0">
      <p:cViewPr varScale="1">
        <p:scale>
          <a:sx n="76" d="100"/>
          <a:sy n="76" d="100"/>
        </p:scale>
        <p:origin x="-216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1C239B82-A2F5-4DC9-A5AB-91C2A636AD1D}" type="slidenum">
              <a:rPr lang="fr-FR" altLang="zh-CN" sz="1200" b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fr-FR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176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648" y="4726077"/>
            <a:ext cx="4980317" cy="419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485" tIns="39797" rIns="81485" bIns="39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noProof="0"/>
              <a:t>Cliquez pour modifier le style de texte du masque</a:t>
            </a:r>
          </a:p>
          <a:p>
            <a:pPr lvl="1"/>
            <a:r>
              <a:rPr lang="fr-FR" altLang="zh-CN" noProof="0"/>
              <a:t>Second niveau</a:t>
            </a:r>
          </a:p>
          <a:p>
            <a:pPr lvl="2"/>
            <a:r>
              <a:rPr lang="fr-FR" altLang="zh-CN" noProof="0"/>
              <a:t>Troisième niveau</a:t>
            </a:r>
          </a:p>
          <a:p>
            <a:pPr lvl="3"/>
            <a:r>
              <a:rPr lang="fr-FR" altLang="zh-CN" noProof="0"/>
              <a:t>Quatrième niveau</a:t>
            </a:r>
          </a:p>
          <a:p>
            <a:pPr lvl="4"/>
            <a:r>
              <a:rPr lang="fr-FR" altLang="zh-CN" noProof="0"/>
              <a:t>Cinquième niveau</a:t>
            </a:r>
          </a:p>
        </p:txBody>
      </p:sp>
      <p:sp>
        <p:nvSpPr>
          <p:cNvPr id="30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7050" y="576263"/>
            <a:ext cx="5753100" cy="40687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E6FB88F8-BE06-4309-B3DC-39FA6B457582}" type="slidenum">
              <a:rPr lang="fr-FR" altLang="zh-CN" sz="1200" b="0" smtClean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fr-FR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33813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6746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012825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3477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051962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757449" y="369133"/>
            <a:ext cx="9349299" cy="50900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57450" y="1638275"/>
            <a:ext cx="9347443" cy="496032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757449" y="7135385"/>
            <a:ext cx="492122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92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92" smtClean="0">
                <a:solidFill>
                  <a:schemeClr val="bg2"/>
                </a:solidFill>
              </a:rPr>
              <a:pPr/>
              <a:t>‹#›</a:t>
            </a:fld>
            <a:endParaRPr lang="en-GB" sz="992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766" y="7148446"/>
            <a:ext cx="1097117" cy="283296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612017" y="7135385"/>
            <a:ext cx="6442688" cy="152671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1008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92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92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1008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 April 2020</a:t>
            </a:fld>
            <a:r>
              <a:rPr lang="en-GB" sz="992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992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sz="992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92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224E6026-FE2B-4FC2-A558-B2040F5571BA}"/>
              </a:ext>
            </a:extLst>
          </p:cNvPr>
          <p:cNvSpPr txBox="1"/>
          <p:nvPr userDrawn="1"/>
        </p:nvSpPr>
        <p:spPr>
          <a:xfrm>
            <a:off x="4959239" y="7356248"/>
            <a:ext cx="774923" cy="15267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92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92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9466298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7" r:id="rId1"/>
  </p:sldLayoutIdLst>
  <p:hf sldNum="0" hdr="0" dt="0"/>
  <p:txStyles>
    <p:titleStyle>
      <a:lvl1pPr algn="l" defTabSz="1008126" rtl="0" eaLnBrk="1" latinLnBrk="0" hangingPunct="1">
        <a:spcBef>
          <a:spcPct val="0"/>
        </a:spcBef>
        <a:buNone/>
        <a:defRPr sz="3308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1008126" rtl="0" eaLnBrk="1" latinLnBrk="0" hangingPunct="1">
        <a:spcBef>
          <a:spcPts val="441"/>
        </a:spcBef>
        <a:buClr>
          <a:schemeClr val="accent4"/>
        </a:buClr>
        <a:buFont typeface="Wingdings" panose="05000000000000000000" pitchFamily="2" charset="2"/>
        <a:buNone/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196025" indent="-196025" algn="l" defTabSz="1008126" rtl="0" eaLnBrk="1" latinLnBrk="0" hangingPunct="1">
        <a:spcBef>
          <a:spcPts val="441"/>
        </a:spcBef>
        <a:buClr>
          <a:schemeClr val="accent4"/>
        </a:buClr>
        <a:buFont typeface="Wingdings" panose="05000000000000000000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393800" indent="-197775" algn="l" defTabSz="1008126" rtl="0" eaLnBrk="1" latinLnBrk="0" hangingPunct="1">
        <a:spcBef>
          <a:spcPts val="441"/>
        </a:spcBef>
        <a:buClr>
          <a:schemeClr val="accent4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3pPr>
      <a:lvl4pPr marL="589824" indent="-196025" algn="l" defTabSz="1008126" rtl="0" eaLnBrk="1" latinLnBrk="0" hangingPunct="1">
        <a:spcBef>
          <a:spcPts val="441"/>
        </a:spcBef>
        <a:buClr>
          <a:schemeClr val="accent4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4pPr>
      <a:lvl5pPr marL="787598" indent="-197775" algn="l" defTabSz="1008126" rtl="0" eaLnBrk="1" latinLnBrk="0" hangingPunct="1">
        <a:spcBef>
          <a:spcPts val="441"/>
        </a:spcBef>
        <a:buClr>
          <a:schemeClr val="accent4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5pPr>
      <a:lvl6pPr marL="2772347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6410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80473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4536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189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252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378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441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504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09F23A1E-3568-4665-BE54-437B469767FF}"/>
              </a:ext>
            </a:extLst>
          </p:cNvPr>
          <p:cNvGrpSpPr/>
          <p:nvPr/>
        </p:nvGrpSpPr>
        <p:grpSpPr>
          <a:xfrm>
            <a:off x="1021729" y="1716436"/>
            <a:ext cx="8810971" cy="4588783"/>
            <a:chOff x="647700" y="1908175"/>
            <a:chExt cx="7991475" cy="3938588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C43585DD-9976-46CC-969F-D9646404C3AF}"/>
                </a:ext>
              </a:extLst>
            </p:cNvPr>
            <p:cNvSpPr/>
            <p:nvPr/>
          </p:nvSpPr>
          <p:spPr>
            <a:xfrm>
              <a:off x="6477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9075" tIns="79383" rIns="119075" bIns="79383" anchor="ctr"/>
            <a:lstStyle/>
            <a:p>
              <a:pPr defTabSz="1008126">
                <a:spcBef>
                  <a:spcPts val="331"/>
                </a:spcBef>
                <a:buSzPct val="100000"/>
                <a:defRPr/>
              </a:pPr>
              <a:r>
                <a:rPr lang="de-CH" altLang="fr-FR" sz="1544" dirty="0">
                  <a:solidFill>
                    <a:srgbClr val="FFFFFF"/>
                  </a:solidFill>
                  <a:latin typeface="Arial"/>
                </a:rPr>
                <a:t>VALUE AND BENEFITS</a:t>
              </a: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B4D032F0-2A75-4F5D-84CB-B65786BFE1EB}"/>
                </a:ext>
              </a:extLst>
            </p:cNvPr>
            <p:cNvSpPr>
              <a:spLocks/>
            </p:cNvSpPr>
            <p:nvPr/>
          </p:nvSpPr>
          <p:spPr>
            <a:xfrm>
              <a:off x="647700" y="2308225"/>
              <a:ext cx="3889375" cy="35385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9075" tIns="79383" rIns="119075" bIns="79383"/>
            <a:lstStyle/>
            <a:p>
              <a:pPr marL="201276" indent="-201276" defTabSz="1008126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x-none" sz="1323" b="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3" name="Rechteck 11">
              <a:extLst>
                <a:ext uri="{FF2B5EF4-FFF2-40B4-BE49-F238E27FC236}">
                  <a16:creationId xmlns:a16="http://schemas.microsoft.com/office/drawing/2014/main" id="{753BC1AC-99D1-4987-A2F9-EB521DD135A4}"/>
                </a:ext>
              </a:extLst>
            </p:cNvPr>
            <p:cNvSpPr/>
            <p:nvPr/>
          </p:nvSpPr>
          <p:spPr>
            <a:xfrm>
              <a:off x="47498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9075" tIns="79383" rIns="119075" bIns="79383" anchor="ctr"/>
            <a:lstStyle/>
            <a:p>
              <a:pPr marL="210026" indent="-210026" defTabSz="1008126">
                <a:spcBef>
                  <a:spcPts val="331"/>
                </a:spcBef>
                <a:buClr>
                  <a:srgbClr val="E64B00"/>
                </a:buClr>
                <a:defRPr/>
              </a:pPr>
              <a:r>
                <a:rPr lang="de-CH" altLang="fr-FR" sz="1544" dirty="0">
                  <a:solidFill>
                    <a:srgbClr val="FFFFFF"/>
                  </a:solidFill>
                  <a:latin typeface="Arial"/>
                  <a:ea typeface="Arial" charset="0"/>
                  <a:cs typeface="Arial" charset="0"/>
                </a:rPr>
                <a:t>DESCRIPTION</a:t>
              </a:r>
            </a:p>
          </p:txBody>
        </p:sp>
        <p:sp>
          <p:nvSpPr>
            <p:cNvPr id="14" name="Rechteck 12">
              <a:extLst>
                <a:ext uri="{FF2B5EF4-FFF2-40B4-BE49-F238E27FC236}">
                  <a16:creationId xmlns:a16="http://schemas.microsoft.com/office/drawing/2014/main" id="{700181BB-44D0-4D45-BE6C-33120216A6F1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50"/>
              <a:ext cx="3889375" cy="35417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9075" tIns="79383" rIns="119075" bIns="79383"/>
            <a:lstStyle/>
            <a:p>
              <a:pPr marL="201276" lvl="1" indent="-201276" defTabSz="1008126">
                <a:spcBef>
                  <a:spcPts val="331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3279910" algn="l"/>
                  <a:tab pos="3474185" algn="l"/>
                </a:tabLst>
                <a:defRPr/>
              </a:pPr>
              <a:endParaRPr lang="fr-FR" altLang="x-none" sz="1323" b="0" dirty="0">
                <a:solidFill>
                  <a:srgbClr val="000000"/>
                </a:solidFill>
                <a:latin typeface="Arial"/>
                <a:ea typeface="MS PGothic" charset="-128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9978" y="369132"/>
            <a:ext cx="8812722" cy="1018014"/>
          </a:xfrm>
        </p:spPr>
        <p:txBody>
          <a:bodyPr/>
          <a:lstStyle/>
          <a:p>
            <a:r>
              <a:rPr lang="en-US" dirty="0"/>
              <a:t>Secure product quality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1019978" y="1375376"/>
            <a:ext cx="8817972" cy="305468"/>
          </a:xfrm>
        </p:spPr>
        <p:txBody>
          <a:bodyPr vert="horz" lIns="0" tIns="0" rIns="0" bIns="0" rtlCol="0">
            <a:spAutoFit/>
          </a:bodyPr>
          <a:lstStyle/>
          <a:p>
            <a:r>
              <a:rPr lang="en-US" altLang="fr-FR" dirty="0"/>
              <a:t>40 B air super filtration</a:t>
            </a: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319861" y="14002"/>
            <a:ext cx="65" cy="1692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defTabSz="1008126" eaLnBrk="1" fontAlgn="auto" hangingPunct="1">
              <a:spcBef>
                <a:spcPts val="0"/>
              </a:spcBef>
              <a:spcAft>
                <a:spcPts val="0"/>
              </a:spcAft>
              <a:buClr>
                <a:srgbClr val="E64B00"/>
              </a:buClr>
            </a:pPr>
            <a:endParaRPr lang="en-US" sz="110" b="0" dirty="0" err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CA99039-E6A3-423A-BF4C-617650BE5F64}"/>
              </a:ext>
            </a:extLst>
          </p:cNvPr>
          <p:cNvSpPr/>
          <p:nvPr/>
        </p:nvSpPr>
        <p:spPr>
          <a:xfrm>
            <a:off x="5524589" y="2238145"/>
            <a:ext cx="4279465" cy="1866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7224" lvl="1" indent="-197224" defTabSz="987836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3213894" algn="l"/>
                <a:tab pos="3404260" algn="l"/>
              </a:tabLst>
              <a:defRPr/>
            </a:pPr>
            <a:r>
              <a:rPr lang="en-US" altLang="zh-CN" sz="1459" b="0" kern="0" dirty="0">
                <a:solidFill>
                  <a:srgbClr val="000000"/>
                </a:solidFill>
                <a:latin typeface="Arial"/>
              </a:rPr>
              <a:t>The option consists of a set of high efficiency filters that prevent the passage of odors and dust in the air blowing </a:t>
            </a:r>
          </a:p>
          <a:p>
            <a:pPr marL="672429" lvl="2" indent="-197224" defTabSz="987836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3213894" algn="l"/>
                <a:tab pos="3404260" algn="l"/>
              </a:tabLst>
              <a:defRPr/>
            </a:pPr>
            <a:r>
              <a:rPr lang="en-US" altLang="zh-CN" sz="1459" b="0" kern="0" dirty="0">
                <a:solidFill>
                  <a:srgbClr val="000000"/>
                </a:solidFill>
                <a:latin typeface="Arial"/>
              </a:rPr>
              <a:t>A charcoal filter "AK" eliminates odors and possible hydrocarbon vapors.</a:t>
            </a:r>
          </a:p>
          <a:p>
            <a:pPr marL="672429" lvl="2" indent="-197224" defTabSz="987836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3213894" algn="l"/>
                <a:tab pos="3404260" algn="l"/>
              </a:tabLst>
              <a:defRPr/>
            </a:pPr>
            <a:r>
              <a:rPr lang="en-US" altLang="zh-CN" sz="1459" b="0" kern="0" dirty="0">
                <a:solidFill>
                  <a:srgbClr val="000000"/>
                </a:solidFill>
                <a:latin typeface="Arial"/>
              </a:rPr>
              <a:t>A bacteriological filter "SRF" eliminates the microorganisms.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7FB7DA4-3F04-4266-90D2-E0A3633FC745}"/>
              </a:ext>
            </a:extLst>
          </p:cNvPr>
          <p:cNvSpPr/>
          <p:nvPr/>
        </p:nvSpPr>
        <p:spPr>
          <a:xfrm>
            <a:off x="1000085" y="2201220"/>
            <a:ext cx="4288216" cy="1148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1276" indent="-201276" defTabSz="1008126" eaLnBrk="1" fontAlgn="auto" hangingPunct="1">
              <a:spcBef>
                <a:spcPts val="331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en-US" sz="1323" b="0" dirty="0">
                <a:solidFill>
                  <a:srgbClr val="000000"/>
                </a:solidFill>
                <a:latin typeface="Arial"/>
              </a:rPr>
              <a:t>The unit of 2 filtering elements is fitted on the high pressure air circuit (40 bar)</a:t>
            </a:r>
          </a:p>
          <a:p>
            <a:pPr marL="201276" indent="-201276" defTabSz="1008126" eaLnBrk="1" fontAlgn="auto" hangingPunct="1">
              <a:spcBef>
                <a:spcPts val="331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en-US" sz="1323" b="0" dirty="0">
                <a:solidFill>
                  <a:srgbClr val="000000"/>
                </a:solidFill>
                <a:latin typeface="Arial"/>
              </a:rPr>
              <a:t>It filters </a:t>
            </a:r>
            <a:r>
              <a:rPr lang="en-US" sz="1323" dirty="0">
                <a:solidFill>
                  <a:srgbClr val="E64B00"/>
                </a:solidFill>
                <a:latin typeface="Arial"/>
              </a:rPr>
              <a:t>off oil vapors, gaseous hydrocarbons </a:t>
            </a:r>
            <a:r>
              <a:rPr lang="en-US" sz="1323" b="0" dirty="0">
                <a:solidFill>
                  <a:srgbClr val="000000"/>
                </a:solidFill>
                <a:latin typeface="Arial"/>
              </a:rPr>
              <a:t>(charcoal filter) and </a:t>
            </a:r>
            <a:r>
              <a:rPr lang="en-US" sz="1323" dirty="0">
                <a:solidFill>
                  <a:srgbClr val="E64B00"/>
                </a:solidFill>
                <a:latin typeface="Arial"/>
              </a:rPr>
              <a:t>micro-organisms </a:t>
            </a:r>
            <a:r>
              <a:rPr lang="en-US" sz="1323" b="0" dirty="0">
                <a:solidFill>
                  <a:srgbClr val="000000"/>
                </a:solidFill>
                <a:latin typeface="Arial"/>
              </a:rPr>
              <a:t>(bacteriological filter)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379AE495-275D-42D5-9C12-DA6578308F13}"/>
              </a:ext>
            </a:extLst>
          </p:cNvPr>
          <p:cNvSpPr txBox="1">
            <a:spLocks/>
          </p:cNvSpPr>
          <p:nvPr/>
        </p:nvSpPr>
        <p:spPr bwMode="auto">
          <a:xfrm>
            <a:off x="1019978" y="6449650"/>
            <a:ext cx="7819294" cy="461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95996" eaLnBrk="1" fontAlgn="auto" hangingPunct="1">
              <a:spcBef>
                <a:spcPct val="20000"/>
              </a:spcBef>
              <a:spcAft>
                <a:spcPts val="0"/>
              </a:spcAft>
              <a:buClrTx/>
            </a:pPr>
            <a:r>
              <a:rPr lang="en-GB" altLang="fr-FR" sz="882" b="0" dirty="0">
                <a:solidFill>
                  <a:srgbClr val="000000"/>
                </a:solidFill>
              </a:rPr>
              <a:t>Value: Product quality</a:t>
            </a:r>
          </a:p>
          <a:p>
            <a:pPr defTabSz="895996" eaLnBrk="1" fontAlgn="auto" hangingPunct="1">
              <a:spcBef>
                <a:spcPct val="20000"/>
              </a:spcBef>
              <a:spcAft>
                <a:spcPts val="0"/>
              </a:spcAft>
              <a:buClrTx/>
            </a:pPr>
            <a:r>
              <a:rPr lang="en-GB" altLang="fr-FR" sz="882" b="0" dirty="0">
                <a:solidFill>
                  <a:srgbClr val="000000"/>
                </a:solidFill>
              </a:rPr>
              <a:t>Equipment: blowers Matrix</a:t>
            </a:r>
          </a:p>
          <a:p>
            <a:pPr defTabSz="895996" eaLnBrk="1" fontAlgn="auto" hangingPunct="1">
              <a:spcBef>
                <a:spcPct val="20000"/>
              </a:spcBef>
              <a:spcAft>
                <a:spcPts val="0"/>
              </a:spcAft>
              <a:buClrTx/>
            </a:pPr>
            <a:r>
              <a:rPr lang="en-GB" altLang="fr-FR" sz="882" b="0" dirty="0">
                <a:solidFill>
                  <a:srgbClr val="000000"/>
                </a:solidFill>
              </a:rPr>
              <a:t>Catalogue code: 2009</a:t>
            </a:r>
          </a:p>
        </p:txBody>
      </p:sp>
      <p:pic>
        <p:nvPicPr>
          <p:cNvPr id="18" name="Image 23">
            <a:extLst>
              <a:ext uri="{FF2B5EF4-FFF2-40B4-BE49-F238E27FC236}">
                <a16:creationId xmlns:a16="http://schemas.microsoft.com/office/drawing/2014/main" id="{1AF60594-78F0-4D8D-BE1C-0860EBF6B96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837" b="4002"/>
          <a:stretch/>
        </p:blipFill>
        <p:spPr>
          <a:xfrm>
            <a:off x="6389825" y="4252151"/>
            <a:ext cx="1179385" cy="1744496"/>
          </a:xfrm>
          <a:prstGeom prst="rect">
            <a:avLst/>
          </a:prstGeom>
        </p:spPr>
      </p:pic>
      <p:pic>
        <p:nvPicPr>
          <p:cNvPr id="19" name="Image 27">
            <a:extLst>
              <a:ext uri="{FF2B5EF4-FFF2-40B4-BE49-F238E27FC236}">
                <a16:creationId xmlns:a16="http://schemas.microsoft.com/office/drawing/2014/main" id="{3C480B84-3B4F-4448-9A11-A541A1F7B0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3666" y="4248856"/>
            <a:ext cx="1195048" cy="174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184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Pages>1</Pages>
  <Words>105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宋体</vt:lpstr>
      <vt:lpstr>Arial</vt:lpstr>
      <vt:lpstr>Book Antiqua</vt:lpstr>
      <vt:lpstr>Wingdings</vt:lpstr>
      <vt:lpstr>LIOMT</vt:lpstr>
      <vt:lpstr>think-cell Folie</vt:lpstr>
      <vt:lpstr>Secure product quality </vt:lpstr>
    </vt:vector>
  </TitlesOfParts>
  <Manager>Dominique Martin</Manager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Bottle Switch System</dc:title>
  <dc:subject>Selling points</dc:subject>
  <dc:creator>Mathieu Druon</dc:creator>
  <cp:keywords/>
  <dc:description/>
  <cp:lastModifiedBy>Sorega, Dan</cp:lastModifiedBy>
  <cp:revision>523</cp:revision>
  <cp:lastPrinted>2016-08-02T08:13:06Z</cp:lastPrinted>
  <dcterms:created xsi:type="dcterms:W3CDTF">2009-07-10T13:59:45Z</dcterms:created>
  <dcterms:modified xsi:type="dcterms:W3CDTF">2020-04-23T11:02:58Z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2020-04-23T10:37:35.4593957Z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2018-03-28T09:21:13.8277087+02:00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2018-03-28T09:21:13.8277087+02:00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