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3"/>
  </p:notesMasterIdLst>
  <p:handoutMasterIdLst>
    <p:handoutMasterId r:id="rId4"/>
  </p:handoutMasterIdLst>
  <p:sldIdLst>
    <p:sldId id="653" r:id="rId2"/>
  </p:sldIdLst>
  <p:sldSz cx="10693400" cy="7561263"/>
  <p:notesSz cx="6805613" cy="9944100"/>
  <p:kinsoku lang="zh-CN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3">
          <p15:clr>
            <a:srgbClr val="A4A3A4"/>
          </p15:clr>
        </p15:guide>
        <p15:guide id="2" orient="horz" pos="1792">
          <p15:clr>
            <a:srgbClr val="A4A3A4"/>
          </p15:clr>
        </p15:guide>
        <p15:guide id="3" pos="3368">
          <p15:clr>
            <a:srgbClr val="A4A3A4"/>
          </p15:clr>
        </p15:guide>
        <p15:guide id="4" orient="horz" pos="1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B7759"/>
    <a:srgbClr val="003366"/>
    <a:srgbClr val="A8C745"/>
    <a:srgbClr val="9EBE38"/>
    <a:srgbClr val="990000"/>
    <a:srgbClr val="FF990B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625" autoAdjust="0"/>
  </p:normalViewPr>
  <p:slideViewPr>
    <p:cSldViewPr snapToGrid="0">
      <p:cViewPr varScale="1">
        <p:scale>
          <a:sx n="68" d="100"/>
          <a:sy n="68" d="100"/>
        </p:scale>
        <p:origin x="72" y="816"/>
      </p:cViewPr>
      <p:guideLst>
        <p:guide orient="horz" pos="2563"/>
        <p:guide orient="horz" pos="1792"/>
        <p:guide pos="3368"/>
        <p:guide orient="horz" pos="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688"/>
    </p:cViewPr>
  </p:sorterViewPr>
  <p:notesViewPr>
    <p:cSldViewPr snapToGrid="0">
      <p:cViewPr varScale="1">
        <p:scale>
          <a:sx n="76" d="100"/>
          <a:sy n="76" d="100"/>
        </p:scale>
        <p:origin x="-2160" y="-10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1C239B82-A2F5-4DC9-A5AB-91C2A636AD1D}" type="slidenum">
              <a:rPr lang="fr-FR" altLang="zh-CN" sz="1200" b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zh-CN" altLang="zh-CN" sz="1200" b="0" dirty="0">
              <a:latin typeface="方正准圆简体"/>
            </a:endParaRPr>
          </a:p>
        </p:txBody>
      </p:sp>
    </p:spTree>
    <p:extLst>
      <p:ext uri="{BB962C8B-B14F-4D97-AF65-F5344CB8AC3E}">
        <p14:creationId xmlns:p14="http://schemas.microsoft.com/office/powerpoint/2010/main" val="3292176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648" y="4726077"/>
            <a:ext cx="4980317" cy="419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485" tIns="39797" rIns="81485" bIns="39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noProof="0"/>
              <a:t>Cliquez pour modifier le style de texte du masque</a:t>
            </a:r>
          </a:p>
          <a:p>
            <a:pPr lvl="1"/>
            <a:r>
              <a:rPr lang="fr-FR" altLang="zh-CN" noProof="0"/>
              <a:t>Second niveau</a:t>
            </a:r>
          </a:p>
          <a:p>
            <a:pPr lvl="2"/>
            <a:r>
              <a:rPr lang="fr-FR" altLang="zh-CN" noProof="0"/>
              <a:t>Troisième niveau</a:t>
            </a:r>
          </a:p>
          <a:p>
            <a:pPr lvl="3"/>
            <a:r>
              <a:rPr lang="fr-FR" altLang="zh-CN" noProof="0"/>
              <a:t>Quatrième niveau</a:t>
            </a:r>
          </a:p>
          <a:p>
            <a:pPr lvl="4"/>
            <a:r>
              <a:rPr lang="fr-FR" altLang="zh-CN" noProof="0"/>
              <a:t>Cinquième niveau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27050" y="576263"/>
            <a:ext cx="5753100" cy="4068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E6FB88F8-BE06-4309-B3DC-39FA6B457582}" type="slidenum">
              <a:rPr lang="fr-FR" altLang="zh-CN" sz="1200" b="0" smtClean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zh-CN" altLang="zh-CN" sz="1200" b="0" dirty="0">
              <a:latin typeface="方正准圆简体"/>
            </a:endParaRPr>
          </a:p>
        </p:txBody>
      </p:sp>
    </p:spTree>
    <p:extLst>
      <p:ext uri="{BB962C8B-B14F-4D97-AF65-F5344CB8AC3E}">
        <p14:creationId xmlns:p14="http://schemas.microsoft.com/office/powerpoint/2010/main" val="3145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33813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6746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012825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3477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23149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57449" y="369133"/>
            <a:ext cx="9349299" cy="50900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7450" y="1638275"/>
            <a:ext cx="9347443" cy="49603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612016" y="7135385"/>
            <a:ext cx="1309654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92" dirty="0">
                <a:solidFill>
                  <a:srgbClr val="7F7F7F"/>
                </a:solidFill>
                <a:latin typeface="方正准圆简体"/>
                <a:cs typeface="方正准圆简体"/>
              </a:rPr>
              <a:t>标题， </a:t>
            </a:r>
            <a:fld id="{AF6A7A01-F0BB-4441-BAB9-3E7CB064C4A1}" type="datetime4">
              <a:rPr lang="en-GB" sz="992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22 April 2021</a:t>
            </a:fld>
            <a:endParaRPr lang="zh-CN" sz="992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757449" y="7135385"/>
            <a:ext cx="492122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992" dirty="0">
                <a:solidFill>
                  <a:srgbClr val="7F7F7F"/>
                </a:solidFill>
                <a:latin typeface="方正准圆简体"/>
                <a:cs typeface="方正准圆简体"/>
              </a:rPr>
              <a:t>页码 </a:t>
            </a:r>
            <a:fld id="{7873E190-40CF-412D-9604-1EFCEB1508B2}" type="slidenum">
              <a:rPr lang="en-GB" sz="992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sz="992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9030911" y="7165052"/>
            <a:ext cx="1077695" cy="278292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1103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1103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1103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757450" y="7036175"/>
            <a:ext cx="934744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76.9953,&quot;Left&quot;:394.911743,&quot;SlideWidth&quot;:842,&quot;SlideHeight&quot;:595}">
            <a:extLst>
              <a:ext uri="{FF2B5EF4-FFF2-40B4-BE49-F238E27FC236}">
                <a16:creationId xmlns:a16="http://schemas.microsoft.com/office/drawing/2014/main" id="{B2DEA5D4-EC36-4B9A-84C9-87CBB3DDB568}"/>
              </a:ext>
            </a:extLst>
          </p:cNvPr>
          <p:cNvSpPr txBox="1"/>
          <p:nvPr userDrawn="1"/>
        </p:nvSpPr>
        <p:spPr>
          <a:xfrm>
            <a:off x="5015379" y="7327840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192246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</p:sldLayoutIdLst>
  <p:hf sldNum="0" hdr="0" dt="0"/>
  <p:txStyles>
    <p:titleStyle>
      <a:lvl1pPr algn="l" defTabSz="1008126" rtl="0" eaLnBrk="1" latinLnBrk="0" hangingPunct="1">
        <a:spcBef>
          <a:spcPct val="0"/>
        </a:spcBef>
        <a:buNone/>
        <a:defRPr sz="3308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1008126" rtl="0" eaLnBrk="1" latinLnBrk="0" hangingPunct="1">
        <a:spcBef>
          <a:spcPts val="441"/>
        </a:spcBef>
        <a:buClr>
          <a:schemeClr val="accent4"/>
        </a:buClr>
        <a:buFont typeface="Wingdings" panose="05000000000000000000" pitchFamily="2" charset="2"/>
        <a:buNone/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196025" indent="-196025" algn="l" defTabSz="1008126" rtl="0" eaLnBrk="1" latinLnBrk="0" hangingPunct="1">
        <a:spcBef>
          <a:spcPts val="441"/>
        </a:spcBef>
        <a:buClr>
          <a:schemeClr val="accent4"/>
        </a:buClr>
        <a:buFont typeface="Wingdings" panose="05000000000000000000" pitchFamily="2" charset="2"/>
        <a:buChar char="§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393800" indent="-197775" algn="l" defTabSz="1008126" rtl="0" eaLnBrk="1" latinLnBrk="0" hangingPunct="1">
        <a:spcBef>
          <a:spcPts val="441"/>
        </a:spcBef>
        <a:buClr>
          <a:schemeClr val="accent4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3pPr>
      <a:lvl4pPr marL="589824" indent="-196025" algn="l" defTabSz="1008126" rtl="0" eaLnBrk="1" latinLnBrk="0" hangingPunct="1">
        <a:spcBef>
          <a:spcPts val="441"/>
        </a:spcBef>
        <a:buClr>
          <a:schemeClr val="accent4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4pPr>
      <a:lvl5pPr marL="787598" indent="-197775" algn="l" defTabSz="1008126" rtl="0" eaLnBrk="1" latinLnBrk="0" hangingPunct="1">
        <a:spcBef>
          <a:spcPts val="441"/>
        </a:spcBef>
        <a:buClr>
          <a:schemeClr val="accent4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BF97C85-1960-44E2-B1C9-F2FA8F02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840" y="748439"/>
            <a:ext cx="8037489" cy="509007"/>
          </a:xfrm>
        </p:spPr>
        <p:txBody>
          <a:bodyPr/>
          <a:lstStyle/>
          <a:p>
            <a:r>
              <a:rPr lang="en-US" altLang="fr-FR" dirty="0">
                <a:solidFill>
                  <a:srgbClr val="E64B00"/>
                </a:solidFill>
                <a:latin typeface="方正准圆简体"/>
                <a:cs typeface="方正准圆简体"/>
              </a:rPr>
              <a:t>降低吹瓶空气消耗并保持最终产品的安全性</a:t>
            </a:r>
          </a:p>
        </p:txBody>
      </p:sp>
      <p:sp>
        <p:nvSpPr>
          <p:cNvPr id="17411" name="Content Placeholder 3">
            <a:extLst>
              <a:ext uri="{FF2B5EF4-FFF2-40B4-BE49-F238E27FC236}">
                <a16:creationId xmlns:a16="http://schemas.microsoft.com/office/drawing/2014/main" id="{85331306-631E-45CF-BFE5-DCDC8C969B3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498507" y="1992702"/>
            <a:ext cx="7833296" cy="329252"/>
          </a:xfrm>
        </p:spPr>
        <p:txBody>
          <a:bodyPr/>
          <a:lstStyle/>
          <a:p>
            <a:r>
              <a:rPr lang="fr-FR" altLang="zh-CN" dirty="0">
                <a:latin typeface="方正准圆简体"/>
              </a:rPr>
              <a:t>AirEco2</a:t>
            </a:r>
            <a:r>
              <a:rPr lang="zh-CN" altLang="fr-FR" dirty="0">
                <a:latin typeface="方正准圆简体"/>
              </a:rPr>
              <a:t>系统 </a:t>
            </a:r>
          </a:p>
          <a:p>
            <a:endParaRPr lang="zh-CN" altLang="fr-FR" dirty="0"/>
          </a:p>
        </p:txBody>
      </p:sp>
      <p:sp>
        <p:nvSpPr>
          <p:cNvPr id="5" name="Rechteck 3">
            <a:extLst>
              <a:ext uri="{FF2B5EF4-FFF2-40B4-BE49-F238E27FC236}">
                <a16:creationId xmlns:a16="http://schemas.microsoft.com/office/drawing/2014/main" id="{DC362B6A-7216-4428-B1F7-42AACC28B60D}"/>
              </a:ext>
            </a:extLst>
          </p:cNvPr>
          <p:cNvSpPr/>
          <p:nvPr/>
        </p:nvSpPr>
        <p:spPr>
          <a:xfrm>
            <a:off x="1499285" y="2321954"/>
            <a:ext cx="3811633" cy="494736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 anchor="ctr"/>
          <a:lstStyle/>
          <a:p>
            <a:pPr>
              <a:spcBef>
                <a:spcPts val="331"/>
              </a:spcBef>
              <a:buClr>
                <a:srgbClr val="FF6600"/>
              </a:buClr>
              <a:defRPr/>
            </a:pPr>
            <a:r>
              <a:rPr lang="en-GB" sz="1544" dirty="0" err="1">
                <a:solidFill>
                  <a:srgbClr val="FFFFFF"/>
                </a:solidFill>
                <a:latin typeface="FZZhunYuan-M02S"/>
                <a:cs typeface="FZZhunYuan-M02S"/>
              </a:rPr>
              <a:t>价值和益处</a:t>
            </a:r>
            <a:endParaRPr lang="zh-CN" altLang="fr-FR" sz="1544" dirty="0">
              <a:solidFill>
                <a:srgbClr val="FFFFFF"/>
              </a:solidFill>
              <a:latin typeface="FZZhunYuan-M02S"/>
              <a:ea typeface="FZZhunYuan-M02S"/>
              <a:cs typeface="FZZhunYuan-M02S"/>
            </a:endParaRPr>
          </a:p>
        </p:txBody>
      </p:sp>
      <p:sp>
        <p:nvSpPr>
          <p:cNvPr id="6" name="Rechteck 4">
            <a:extLst>
              <a:ext uri="{FF2B5EF4-FFF2-40B4-BE49-F238E27FC236}">
                <a16:creationId xmlns:a16="http://schemas.microsoft.com/office/drawing/2014/main" id="{26F0C6D1-6126-40F0-B3F1-44A4828F6EDC}"/>
              </a:ext>
            </a:extLst>
          </p:cNvPr>
          <p:cNvSpPr>
            <a:spLocks/>
          </p:cNvSpPr>
          <p:nvPr/>
        </p:nvSpPr>
        <p:spPr>
          <a:xfrm>
            <a:off x="1499285" y="2816688"/>
            <a:ext cx="3811633" cy="346780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/>
          <a:lstStyle/>
          <a:p>
            <a:pPr marL="178888" indent="-178888" defTabSz="895996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kern="0" dirty="0">
                <a:solidFill>
                  <a:srgbClr val="000000"/>
                </a:solidFill>
                <a:latin typeface="方正准圆简体"/>
                <a:cs typeface="方正准圆简体"/>
              </a:rPr>
              <a:t>由于空气经过过滤从而提高了组件的寿命</a:t>
            </a:r>
            <a:endParaRPr lang="zh-CN" altLang="zh-CN" sz="1323" kern="0" dirty="0">
              <a:solidFill>
                <a:srgbClr val="000000"/>
              </a:solidFill>
            </a:endParaRPr>
          </a:p>
          <a:p>
            <a:pPr marL="178888" indent="-178888" defTabSz="895996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kern="0" dirty="0">
                <a:solidFill>
                  <a:srgbClr val="000000"/>
                </a:solidFill>
                <a:latin typeface="方正准圆简体"/>
                <a:cs typeface="方正准圆简体"/>
              </a:rPr>
              <a:t>对重用于预吹和吹瓶的空气进行过滤，从而提高最终产品的卫生性 </a:t>
            </a:r>
          </a:p>
          <a:p>
            <a:pPr marL="178888" indent="-178888" defTabSz="895996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endParaRPr lang="zh-CN" altLang="zh-CN" sz="1247" dirty="0">
              <a:solidFill>
                <a:srgbClr val="000000"/>
              </a:solidFill>
              <a:latin typeface="方正准圆简体"/>
              <a:ea typeface="方正准圆简体"/>
            </a:endParaRPr>
          </a:p>
        </p:txBody>
      </p:sp>
      <p:sp>
        <p:nvSpPr>
          <p:cNvPr id="7" name="Rechteck 11">
            <a:extLst>
              <a:ext uri="{FF2B5EF4-FFF2-40B4-BE49-F238E27FC236}">
                <a16:creationId xmlns:a16="http://schemas.microsoft.com/office/drawing/2014/main" id="{2D398D4C-877B-4629-9C1F-5244FB0F0347}"/>
              </a:ext>
            </a:extLst>
          </p:cNvPr>
          <p:cNvSpPr/>
          <p:nvPr/>
        </p:nvSpPr>
        <p:spPr>
          <a:xfrm>
            <a:off x="5519392" y="2321954"/>
            <a:ext cx="3811633" cy="494736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 anchor="ctr"/>
          <a:lstStyle/>
          <a:p>
            <a:pPr marL="186665" indent="-186665" defTabSz="895996">
              <a:spcBef>
                <a:spcPts val="294"/>
              </a:spcBef>
              <a:buClr>
                <a:srgbClr val="E64B00"/>
              </a:buClr>
              <a:defRPr/>
            </a:pPr>
            <a:r>
              <a:rPr lang="de-CH" altLang="fr-FR" sz="1544" dirty="0">
                <a:solidFill>
                  <a:srgbClr val="FFFFFF"/>
                </a:solidFill>
                <a:latin typeface="方正准圆简体"/>
                <a:cs typeface="方正准圆简体"/>
              </a:rPr>
              <a:t>描述</a:t>
            </a:r>
          </a:p>
        </p:txBody>
      </p:sp>
      <p:sp>
        <p:nvSpPr>
          <p:cNvPr id="8" name="Rechteck 12">
            <a:extLst>
              <a:ext uri="{FF2B5EF4-FFF2-40B4-BE49-F238E27FC236}">
                <a16:creationId xmlns:a16="http://schemas.microsoft.com/office/drawing/2014/main" id="{B8466011-C770-47A6-86EE-D880D7A7AF4C}"/>
              </a:ext>
            </a:extLst>
          </p:cNvPr>
          <p:cNvSpPr>
            <a:spLocks/>
          </p:cNvSpPr>
          <p:nvPr/>
        </p:nvSpPr>
        <p:spPr>
          <a:xfrm>
            <a:off x="5519392" y="2813577"/>
            <a:ext cx="3811633" cy="347092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/>
          <a:lstStyle/>
          <a:p>
            <a:pPr marL="178888" lvl="1" indent="-178888" defTabSz="895996">
              <a:spcBef>
                <a:spcPct val="45000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r>
              <a:rPr lang="en-US" altLang="zh-CN" sz="1323" kern="0" dirty="0">
                <a:solidFill>
                  <a:srgbClr val="000000"/>
                </a:solidFill>
                <a:latin typeface="方正准圆简体"/>
                <a:cs typeface="方正准圆简体"/>
              </a:rPr>
              <a:t>每个吹瓶站增加两个阀门，以实现循环/吹瓶的第二步</a:t>
            </a:r>
          </a:p>
          <a:p>
            <a:pPr marL="178888" lvl="1" indent="-178888" defTabSz="895996">
              <a:spcBef>
                <a:spcPts val="294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endParaRPr lang="zh-CN" altLang="zh-CN" sz="1247" dirty="0">
              <a:solidFill>
                <a:srgbClr val="000000"/>
              </a:solidFill>
              <a:latin typeface="方正准圆简体"/>
              <a:ea typeface="方正准圆简体"/>
            </a:endParaRPr>
          </a:p>
          <a:p>
            <a:pPr marL="178888" lvl="1" indent="-178888" defTabSz="895996">
              <a:spcBef>
                <a:spcPts val="294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endParaRPr lang="zh-CN" altLang="zh-CN" sz="1247" dirty="0">
              <a:solidFill>
                <a:srgbClr val="000000"/>
              </a:solidFill>
              <a:latin typeface="方正准圆简体"/>
              <a:ea typeface="方正准圆简体"/>
            </a:endParaRPr>
          </a:p>
        </p:txBody>
      </p:sp>
      <p:sp>
        <p:nvSpPr>
          <p:cNvPr id="17416" name="Text Placeholder 2">
            <a:extLst>
              <a:ext uri="{FF2B5EF4-FFF2-40B4-BE49-F238E27FC236}">
                <a16:creationId xmlns:a16="http://schemas.microsoft.com/office/drawing/2014/main" id="{B1AF4CBF-8C17-49EB-BB4A-2810FE698516}"/>
              </a:ext>
            </a:extLst>
          </p:cNvPr>
          <p:cNvSpPr txBox="1">
            <a:spLocks/>
          </p:cNvSpPr>
          <p:nvPr/>
        </p:nvSpPr>
        <p:spPr bwMode="auto">
          <a:xfrm>
            <a:off x="1504728" y="6325550"/>
            <a:ext cx="7819294" cy="461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95996">
              <a:spcBef>
                <a:spcPct val="20000"/>
              </a:spcBef>
              <a:buClrTx/>
            </a:pPr>
            <a:r>
              <a:rPr lang="en-GB" altLang="fr-FR" sz="882" dirty="0" err="1">
                <a:solidFill>
                  <a:srgbClr val="000000"/>
                </a:solidFill>
                <a:latin typeface="方正准圆简体"/>
                <a:cs typeface="方正准圆简体"/>
              </a:rPr>
              <a:t>价值：优化成本，改善产品品质</a:t>
            </a:r>
            <a:r>
              <a:rPr lang="en-GB" altLang="fr-FR" sz="882" dirty="0">
                <a:solidFill>
                  <a:srgbClr val="000000"/>
                </a:solidFill>
                <a:latin typeface="方正准圆简体"/>
                <a:cs typeface="方正准圆简体"/>
              </a:rPr>
              <a:t>, </a:t>
            </a:r>
            <a:r>
              <a:rPr lang="ja-JP" altLang="fr-FR" sz="882" dirty="0">
                <a:solidFill>
                  <a:srgbClr val="000000"/>
                </a:solidFill>
                <a:latin typeface="方正准圆简体"/>
                <a:cs typeface="方正准圆简体"/>
              </a:rPr>
              <a:t>可持续发展</a:t>
            </a:r>
            <a:endParaRPr lang="en-GB" altLang="fr-FR" sz="882" dirty="0">
              <a:solidFill>
                <a:srgbClr val="000000"/>
              </a:solidFill>
              <a:latin typeface="方正准圆简体"/>
              <a:cs typeface="方正准圆简体"/>
            </a:endParaRPr>
          </a:p>
          <a:p>
            <a:pPr defTabSz="895996">
              <a:spcBef>
                <a:spcPct val="20000"/>
              </a:spcBef>
              <a:buClrTx/>
            </a:pPr>
            <a:r>
              <a:rPr lang="en-GB" altLang="fr-FR" sz="882" dirty="0">
                <a:solidFill>
                  <a:srgbClr val="000000"/>
                </a:solidFill>
                <a:latin typeface="方正准圆简体"/>
                <a:cs typeface="方正准圆简体"/>
              </a:rPr>
              <a:t>设备：</a:t>
            </a:r>
            <a:r>
              <a:rPr lang="en-GB" altLang="fr-FR" sz="882" dirty="0">
                <a:solidFill>
                  <a:srgbClr val="000000"/>
                </a:solidFill>
                <a:latin typeface="+mj-lt"/>
                <a:cs typeface="方正准圆简体"/>
              </a:rPr>
              <a:t>Matrix</a:t>
            </a:r>
            <a:r>
              <a:rPr lang="en-GB" altLang="fr-FR" sz="882" dirty="0">
                <a:solidFill>
                  <a:srgbClr val="000000"/>
                </a:solidFill>
                <a:latin typeface="方正准圆简体"/>
                <a:cs typeface="方正准圆简体"/>
              </a:rPr>
              <a:t>吹瓶机</a:t>
            </a:r>
          </a:p>
          <a:p>
            <a:pPr defTabSz="895996">
              <a:spcBef>
                <a:spcPct val="20000"/>
              </a:spcBef>
              <a:buClrTx/>
            </a:pPr>
            <a:r>
              <a:rPr lang="en-GB" altLang="fr-FR" sz="882" dirty="0">
                <a:solidFill>
                  <a:srgbClr val="000000"/>
                </a:solidFill>
                <a:latin typeface="方正准圆简体"/>
                <a:cs typeface="方正准圆简体"/>
              </a:rPr>
              <a:t>产品目录代码：</a:t>
            </a:r>
            <a:r>
              <a:rPr lang="en-GB" altLang="fr-FR" sz="882" dirty="0">
                <a:solidFill>
                  <a:srgbClr val="000000"/>
                </a:solidFill>
                <a:latin typeface="+mj-lt"/>
                <a:cs typeface="方正准圆简体"/>
              </a:rPr>
              <a:t>2015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490F1ADE-9BDC-471B-973F-485143B9E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"/>
          <a:stretch/>
        </p:blipFill>
        <p:spPr bwMode="auto">
          <a:xfrm>
            <a:off x="6354524" y="3602471"/>
            <a:ext cx="2154431" cy="16146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1C7D2DCE-22A6-4B53-8446-CBF6E66C9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64301">
            <a:off x="8281855" y="5291446"/>
            <a:ext cx="1025877" cy="754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5" descr="bloc de soufflage1">
            <a:extLst>
              <a:ext uri="{FF2B5EF4-FFF2-40B4-BE49-F238E27FC236}">
                <a16:creationId xmlns:a16="http://schemas.microsoft.com/office/drawing/2014/main" id="{DD634A3A-85E3-48FA-B8E3-E19E379F7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034" y="4461057"/>
            <a:ext cx="631851" cy="180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9">
            <a:extLst>
              <a:ext uri="{FF2B5EF4-FFF2-40B4-BE49-F238E27FC236}">
                <a16:creationId xmlns:a16="http://schemas.microsoft.com/office/drawing/2014/main" id="{8F68D4FB-13D7-4A60-9C15-4C83A6277D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27" y="0"/>
            <a:ext cx="790673" cy="79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72990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Pages>1</Pages>
  <Words>33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SimSun</vt:lpstr>
      <vt:lpstr>Arial</vt:lpstr>
      <vt:lpstr>Book Antiqua</vt:lpstr>
      <vt:lpstr>FZZhunYuan-M02S</vt:lpstr>
      <vt:lpstr>Wingdings</vt:lpstr>
      <vt:lpstr>方正准圆简体</vt:lpstr>
      <vt:lpstr>1_NewSidel_Template_4x3_with add layouts</vt:lpstr>
      <vt:lpstr>think-cell Folie</vt:lpstr>
      <vt:lpstr>降低吹瓶空气消耗并保持最终产品的安全性</vt:lpstr>
    </vt:vector>
  </TitlesOfParts>
  <Manager>Dominique Martin</Manager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Bottle Switch System</dc:title>
  <dc:subject>Selling points</dc:subject>
  <dc:creator>Mathieu Druon</dc:creator>
  <cp:keywords/>
  <dc:description/>
  <cp:lastModifiedBy>Sorega, Dan</cp:lastModifiedBy>
  <cp:revision>535</cp:revision>
  <cp:lastPrinted>2016-08-02T08:13:06Z</cp:lastPrinted>
  <dcterms:created xsi:type="dcterms:W3CDTF">2009-07-10T13:59:45Z</dcterms:created>
  <dcterms:modified xsi:type="dcterms:W3CDTF">2021-04-22T07:33:04Z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5bb0a3-90cf-41a8-939e-500b35438edf_Enabled">
    <vt:lpwstr>True</vt:lpwstr>
  </property>
  <property fmtid="{D5CDD505-2E9C-101B-9397-08002B2CF9AE}" pid="3" name="MSIP_Label_e35bb0a3-90cf-41a8-939e-500b35438edf_SiteId">
    <vt:lpwstr>2390cbd1-e663-4321-bc93-ba298637ce52</vt:lpwstr>
  </property>
  <property fmtid="{D5CDD505-2E9C-101B-9397-08002B2CF9AE}" pid="4" name="MSIP_Label_e35bb0a3-90cf-41a8-939e-500b35438edf_Owner">
    <vt:lpwstr>107200@sidel.com</vt:lpwstr>
  </property>
  <property fmtid="{D5CDD505-2E9C-101B-9397-08002B2CF9AE}" pid="5" name="MSIP_Label_e35bb0a3-90cf-41a8-939e-500b35438edf_SetDate">
    <vt:lpwstr>2018-04-05T16:14:48.7771588+02:00</vt:lpwstr>
  </property>
  <property fmtid="{D5CDD505-2E9C-101B-9397-08002B2CF9AE}" pid="6" name="MSIP_Label_e35bb0a3-90cf-41a8-939e-500b35438edf_Name">
    <vt:lpwstr>Sidel-Confidential</vt:lpwstr>
  </property>
  <property fmtid="{D5CDD505-2E9C-101B-9397-08002B2CF9AE}" pid="7" name="MSIP_Label_e35bb0a3-90cf-41a8-939e-500b35438edf_Application">
    <vt:lpwstr>Microsoft Azure Information Protection</vt:lpwstr>
  </property>
  <property fmtid="{D5CDD505-2E9C-101B-9397-08002B2CF9AE}" pid="8" name="MSIP_Label_e35bb0a3-90cf-41a8-939e-500b35438edf_Extended_MSFT_Method">
    <vt:lpwstr>Automatic</vt:lpwstr>
  </property>
  <property fmtid="{D5CDD505-2E9C-101B-9397-08002B2CF9AE}" pid="9" name="MSIP_Label_94480757-a570-4f64-84e7-c5b3ffe9d573_Enabled">
    <vt:lpwstr>true</vt:lpwstr>
  </property>
  <property fmtid="{D5CDD505-2E9C-101B-9397-08002B2CF9AE}" pid="10" name="MSIP_Label_94480757-a570-4f64-84e7-c5b3ffe9d573_SetDate">
    <vt:lpwstr>2021-04-22T07:33:04Z</vt:lpwstr>
  </property>
  <property fmtid="{D5CDD505-2E9C-101B-9397-08002B2CF9AE}" pid="11" name="MSIP_Label_94480757-a570-4f64-84e7-c5b3ffe9d573_Method">
    <vt:lpwstr>Standard</vt:lpwstr>
  </property>
  <property fmtid="{D5CDD505-2E9C-101B-9397-08002B2CF9AE}" pid="12" name="MSIP_Label_94480757-a570-4f64-84e7-c5b3ffe9d573_Name">
    <vt:lpwstr>General</vt:lpwstr>
  </property>
  <property fmtid="{D5CDD505-2E9C-101B-9397-08002B2CF9AE}" pid="13" name="MSIP_Label_94480757-a570-4f64-84e7-c5b3ffe9d573_SiteId">
    <vt:lpwstr>2390cbd1-e663-4321-bc93-ba298637ce52</vt:lpwstr>
  </property>
  <property fmtid="{D5CDD505-2E9C-101B-9397-08002B2CF9AE}" pid="14" name="MSIP_Label_94480757-a570-4f64-84e7-c5b3ffe9d573_ActionId">
    <vt:lpwstr/>
  </property>
  <property fmtid="{D5CDD505-2E9C-101B-9397-08002B2CF9AE}" pid="15" name="MSIP_Label_94480757-a570-4f64-84e7-c5b3ffe9d573_ContentBits">
    <vt:lpwstr>2</vt:lpwstr>
  </property>
</Properties>
</file>