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3"/>
  </p:notesMasterIdLst>
  <p:handoutMasterIdLst>
    <p:handoutMasterId r:id="rId4"/>
  </p:handoutMasterIdLst>
  <p:sldIdLst>
    <p:sldId id="653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25" autoAdjust="0"/>
  </p:normalViewPr>
  <p:slideViewPr>
    <p:cSldViewPr snapToGrid="0">
      <p:cViewPr varScale="1">
        <p:scale>
          <a:sx n="104" d="100"/>
          <a:sy n="104" d="100"/>
        </p:scale>
        <p:origin x="1446" y="108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de-DE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de-DE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953FA33B-0910-4F9C-8205-E2E891EC2B0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953FA33B-0910-4F9C-8205-E2E891EC2B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06363-6FF7-4C16-92CB-515EA58CE619}"/>
              </a:ext>
            </a:extLst>
          </p:cNvPr>
          <p:cNvSpPr txBox="1">
            <a:spLocks/>
          </p:cNvSpPr>
          <p:nvPr/>
        </p:nvSpPr>
        <p:spPr>
          <a:xfrm>
            <a:off x="1611437" y="7135547"/>
            <a:ext cx="2919069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SzPct val="100000"/>
              <a:defRPr/>
            </a:pPr>
            <a:r>
              <a:rPr lang="de-CH" altLang="fr-FR" sz="992">
                <a:solidFill>
                  <a:srgbClr val="7F7F7F"/>
                </a:solidFill>
              </a:rPr>
              <a:t>Sidel Services: Line Improvement, </a:t>
            </a:r>
            <a:fld id="{07D3271C-A95A-4A29-AF43-23D706E9DDE0}" type="datetime4">
              <a:rPr lang="de-CH" altLang="fr-FR" sz="992" smtClean="0">
                <a:solidFill>
                  <a:srgbClr val="7F7F7F"/>
                </a:solidFill>
              </a:rPr>
              <a:pPr>
                <a:buSzPct val="100000"/>
                <a:defRPr/>
              </a:pPr>
              <a:t>22. April 2021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A668E-F590-4EFE-92B0-C6F396AF5B8D}"/>
              </a:ext>
            </a:extLst>
          </p:cNvPr>
          <p:cNvSpPr txBox="1">
            <a:spLocks/>
          </p:cNvSpPr>
          <p:nvPr/>
        </p:nvSpPr>
        <p:spPr>
          <a:xfrm>
            <a:off x="757450" y="7135547"/>
            <a:ext cx="56425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de-CH" altLang="fr-FR" sz="992">
                <a:solidFill>
                  <a:srgbClr val="7F7F7F"/>
                </a:solidFill>
              </a:rPr>
              <a:t>Seite </a:t>
            </a:r>
            <a:fld id="{5DAC678A-882D-453A-BC41-0D1B89FB7C6F}" type="slidenum">
              <a:rPr lang="de-CH" altLang="fr-FR" sz="992">
                <a:solidFill>
                  <a:srgbClr val="7F7F7F"/>
                </a:solidFill>
              </a:rPr>
              <a:pPr>
                <a:buSzPct val="100000"/>
              </a:pPr>
              <a:t>‹#›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AD34E2DC-BE0F-4AA9-831E-2BE75D1DFFAA}"/>
              </a:ext>
            </a:extLst>
          </p:cNvPr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132EA85-9A61-477B-B72C-742405D20F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B1C0459-8E61-45D7-970E-C964008E50C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2002 w 501"/>
                <a:gd name="T1" fmla="*/ 1749 h 429"/>
                <a:gd name="T2" fmla="*/ 1889 w 501"/>
                <a:gd name="T3" fmla="*/ 1603 h 429"/>
                <a:gd name="T4" fmla="*/ 1847 w 501"/>
                <a:gd name="T5" fmla="*/ 1548 h 429"/>
                <a:gd name="T6" fmla="*/ 1606 w 501"/>
                <a:gd name="T7" fmla="*/ 1435 h 429"/>
                <a:gd name="T8" fmla="*/ 1294 w 501"/>
                <a:gd name="T9" fmla="*/ 1749 h 429"/>
                <a:gd name="T10" fmla="*/ 1606 w 501"/>
                <a:gd name="T11" fmla="*/ 2056 h 429"/>
                <a:gd name="T12" fmla="*/ 1847 w 501"/>
                <a:gd name="T13" fmla="*/ 1945 h 429"/>
                <a:gd name="T14" fmla="*/ 1889 w 501"/>
                <a:gd name="T15" fmla="*/ 1889 h 429"/>
                <a:gd name="T16" fmla="*/ 2002 w 501"/>
                <a:gd name="T17" fmla="*/ 1749 h 429"/>
                <a:gd name="T18" fmla="*/ 904 w 501"/>
                <a:gd name="T19" fmla="*/ 1742 h 429"/>
                <a:gd name="T20" fmla="*/ 1606 w 501"/>
                <a:gd name="T21" fmla="*/ 1049 h 429"/>
                <a:gd name="T22" fmla="*/ 2142 w 501"/>
                <a:gd name="T23" fmla="*/ 1295 h 429"/>
                <a:gd name="T24" fmla="*/ 2146 w 501"/>
                <a:gd name="T25" fmla="*/ 1307 h 429"/>
                <a:gd name="T26" fmla="*/ 2158 w 501"/>
                <a:gd name="T27" fmla="*/ 1302 h 429"/>
                <a:gd name="T28" fmla="*/ 1393 w 501"/>
                <a:gd name="T29" fmla="*/ 0 h 429"/>
                <a:gd name="T30" fmla="*/ 0 w 501"/>
                <a:gd name="T31" fmla="*/ 2397 h 429"/>
                <a:gd name="T32" fmla="*/ 1360 w 501"/>
                <a:gd name="T33" fmla="*/ 2397 h 429"/>
                <a:gd name="T34" fmla="*/ 1367 w 501"/>
                <a:gd name="T35" fmla="*/ 2392 h 429"/>
                <a:gd name="T36" fmla="*/ 1226 w 501"/>
                <a:gd name="T37" fmla="*/ 2331 h 429"/>
                <a:gd name="T38" fmla="*/ 904 w 501"/>
                <a:gd name="T39" fmla="*/ 1742 h 429"/>
                <a:gd name="T40" fmla="*/ 2765 w 501"/>
                <a:gd name="T41" fmla="*/ 2385 h 429"/>
                <a:gd name="T42" fmla="*/ 2621 w 501"/>
                <a:gd name="T43" fmla="*/ 2347 h 429"/>
                <a:gd name="T44" fmla="*/ 2257 w 501"/>
                <a:gd name="T45" fmla="*/ 2049 h 429"/>
                <a:gd name="T46" fmla="*/ 2118 w 501"/>
                <a:gd name="T47" fmla="*/ 2224 h 429"/>
                <a:gd name="T48" fmla="*/ 1856 w 501"/>
                <a:gd name="T49" fmla="*/ 2392 h 429"/>
                <a:gd name="T50" fmla="*/ 1856 w 501"/>
                <a:gd name="T51" fmla="*/ 2397 h 429"/>
                <a:gd name="T52" fmla="*/ 2793 w 501"/>
                <a:gd name="T53" fmla="*/ 2397 h 429"/>
                <a:gd name="T54" fmla="*/ 2793 w 501"/>
                <a:gd name="T55" fmla="*/ 2392 h 429"/>
                <a:gd name="T56" fmla="*/ 2765 w 501"/>
                <a:gd name="T57" fmla="*/ 2385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6CAFD9EB-FE49-4624-AA72-41CC75B4320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55 w 937"/>
                <a:gd name="T1" fmla="*/ 758 h 326"/>
                <a:gd name="T2" fmla="*/ 435 w 937"/>
                <a:gd name="T3" fmla="*/ 496 h 326"/>
                <a:gd name="T4" fmla="*/ 697 w 937"/>
                <a:gd name="T5" fmla="*/ 295 h 326"/>
                <a:gd name="T6" fmla="*/ 1037 w 937"/>
                <a:gd name="T7" fmla="*/ 557 h 326"/>
                <a:gd name="T8" fmla="*/ 1413 w 937"/>
                <a:gd name="T9" fmla="*/ 557 h 326"/>
                <a:gd name="T10" fmla="*/ 714 w 937"/>
                <a:gd name="T11" fmla="*/ 0 h 326"/>
                <a:gd name="T12" fmla="*/ 66 w 937"/>
                <a:gd name="T13" fmla="*/ 524 h 326"/>
                <a:gd name="T14" fmla="*/ 581 w 937"/>
                <a:gd name="T15" fmla="*/ 1020 h 326"/>
                <a:gd name="T16" fmla="*/ 1099 w 937"/>
                <a:gd name="T17" fmla="*/ 1306 h 326"/>
                <a:gd name="T18" fmla="*/ 758 w 937"/>
                <a:gd name="T19" fmla="*/ 1523 h 326"/>
                <a:gd name="T20" fmla="*/ 373 w 937"/>
                <a:gd name="T21" fmla="*/ 1200 h 326"/>
                <a:gd name="T22" fmla="*/ 5 w 937"/>
                <a:gd name="T23" fmla="*/ 1200 h 326"/>
                <a:gd name="T24" fmla="*/ 749 w 937"/>
                <a:gd name="T25" fmla="*/ 1819 h 326"/>
                <a:gd name="T26" fmla="*/ 1467 w 937"/>
                <a:gd name="T27" fmla="*/ 1261 h 326"/>
                <a:gd name="T28" fmla="*/ 955 w 937"/>
                <a:gd name="T29" fmla="*/ 758 h 326"/>
                <a:gd name="T30" fmla="*/ 3020 w 937"/>
                <a:gd name="T31" fmla="*/ 676 h 326"/>
                <a:gd name="T32" fmla="*/ 3020 w 937"/>
                <a:gd name="T33" fmla="*/ 676 h 326"/>
                <a:gd name="T34" fmla="*/ 2642 w 937"/>
                <a:gd name="T35" fmla="*/ 484 h 326"/>
                <a:gd name="T36" fmla="*/ 2089 w 937"/>
                <a:gd name="T37" fmla="*/ 1138 h 326"/>
                <a:gd name="T38" fmla="*/ 2651 w 937"/>
                <a:gd name="T39" fmla="*/ 1814 h 326"/>
                <a:gd name="T40" fmla="*/ 3032 w 937"/>
                <a:gd name="T41" fmla="*/ 1618 h 326"/>
                <a:gd name="T42" fmla="*/ 3036 w 937"/>
                <a:gd name="T43" fmla="*/ 1618 h 326"/>
                <a:gd name="T44" fmla="*/ 3036 w 937"/>
                <a:gd name="T45" fmla="*/ 1779 h 326"/>
                <a:gd name="T46" fmla="*/ 3367 w 937"/>
                <a:gd name="T47" fmla="*/ 1779 h 326"/>
                <a:gd name="T48" fmla="*/ 3367 w 937"/>
                <a:gd name="T49" fmla="*/ 45 h 326"/>
                <a:gd name="T50" fmla="*/ 3020 w 937"/>
                <a:gd name="T51" fmla="*/ 45 h 326"/>
                <a:gd name="T52" fmla="*/ 3020 w 937"/>
                <a:gd name="T53" fmla="*/ 676 h 326"/>
                <a:gd name="T54" fmla="*/ 2736 w 937"/>
                <a:gd name="T55" fmla="*/ 1552 h 326"/>
                <a:gd name="T56" fmla="*/ 2434 w 937"/>
                <a:gd name="T57" fmla="*/ 1150 h 326"/>
                <a:gd name="T58" fmla="*/ 2736 w 937"/>
                <a:gd name="T59" fmla="*/ 749 h 326"/>
                <a:gd name="T60" fmla="*/ 3032 w 937"/>
                <a:gd name="T61" fmla="*/ 1143 h 326"/>
                <a:gd name="T62" fmla="*/ 2736 w 937"/>
                <a:gd name="T63" fmla="*/ 1552 h 326"/>
                <a:gd name="T64" fmla="*/ 4137 w 937"/>
                <a:gd name="T65" fmla="*/ 484 h 326"/>
                <a:gd name="T66" fmla="*/ 3495 w 937"/>
                <a:gd name="T67" fmla="*/ 1150 h 326"/>
                <a:gd name="T68" fmla="*/ 4137 w 937"/>
                <a:gd name="T69" fmla="*/ 1814 h 326"/>
                <a:gd name="T70" fmla="*/ 4723 w 937"/>
                <a:gd name="T71" fmla="*/ 1389 h 326"/>
                <a:gd name="T72" fmla="*/ 4421 w 937"/>
                <a:gd name="T73" fmla="*/ 1389 h 326"/>
                <a:gd name="T74" fmla="*/ 4149 w 937"/>
                <a:gd name="T75" fmla="*/ 1552 h 326"/>
                <a:gd name="T76" fmla="*/ 3835 w 937"/>
                <a:gd name="T77" fmla="*/ 1233 h 326"/>
                <a:gd name="T78" fmla="*/ 4745 w 937"/>
                <a:gd name="T79" fmla="*/ 1233 h 326"/>
                <a:gd name="T80" fmla="*/ 4137 w 937"/>
                <a:gd name="T81" fmla="*/ 484 h 326"/>
                <a:gd name="T82" fmla="*/ 3835 w 937"/>
                <a:gd name="T83" fmla="*/ 1016 h 326"/>
                <a:gd name="T84" fmla="*/ 4126 w 937"/>
                <a:gd name="T85" fmla="*/ 749 h 326"/>
                <a:gd name="T86" fmla="*/ 4400 w 937"/>
                <a:gd name="T87" fmla="*/ 1016 h 326"/>
                <a:gd name="T88" fmla="*/ 3835 w 937"/>
                <a:gd name="T89" fmla="*/ 1016 h 326"/>
                <a:gd name="T90" fmla="*/ 4886 w 937"/>
                <a:gd name="T91" fmla="*/ 1779 h 326"/>
                <a:gd name="T92" fmla="*/ 5231 w 937"/>
                <a:gd name="T93" fmla="*/ 1779 h 326"/>
                <a:gd name="T94" fmla="*/ 5231 w 937"/>
                <a:gd name="T95" fmla="*/ 45 h 326"/>
                <a:gd name="T96" fmla="*/ 4886 w 937"/>
                <a:gd name="T97" fmla="*/ 45 h 326"/>
                <a:gd name="T98" fmla="*/ 4886 w 937"/>
                <a:gd name="T99" fmla="*/ 1779 h 326"/>
                <a:gd name="T100" fmla="*/ 1597 w 937"/>
                <a:gd name="T101" fmla="*/ 1779 h 326"/>
                <a:gd name="T102" fmla="*/ 1942 w 937"/>
                <a:gd name="T103" fmla="*/ 1779 h 326"/>
                <a:gd name="T104" fmla="*/ 1942 w 937"/>
                <a:gd name="T105" fmla="*/ 520 h 326"/>
                <a:gd name="T106" fmla="*/ 1597 w 937"/>
                <a:gd name="T107" fmla="*/ 520 h 326"/>
                <a:gd name="T108" fmla="*/ 1597 w 937"/>
                <a:gd name="T109" fmla="*/ 1779 h 326"/>
                <a:gd name="T110" fmla="*/ 1597 w 937"/>
                <a:gd name="T111" fmla="*/ 328 h 326"/>
                <a:gd name="T112" fmla="*/ 1942 w 937"/>
                <a:gd name="T113" fmla="*/ 328 h 326"/>
                <a:gd name="T114" fmla="*/ 1942 w 937"/>
                <a:gd name="T115" fmla="*/ 45 h 326"/>
                <a:gd name="T116" fmla="*/ 1597 w 937"/>
                <a:gd name="T117" fmla="*/ 45 h 326"/>
                <a:gd name="T118" fmla="*/ 1597 w 937"/>
                <a:gd name="T119" fmla="*/ 328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</p:grpSp>
      <p:cxnSp>
        <p:nvCxnSpPr>
          <p:cNvPr id="10" name="Straight Connector 48">
            <a:extLst>
              <a:ext uri="{FF2B5EF4-FFF2-40B4-BE49-F238E27FC236}">
                <a16:creationId xmlns:a16="http://schemas.microsoft.com/office/drawing/2014/main" id="{0951B175-1791-4D53-8335-244F71EA32AC}"/>
              </a:ext>
            </a:extLst>
          </p:cNvPr>
          <p:cNvCxnSpPr/>
          <p:nvPr userDrawn="1"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71D39D1C-A93D-44FF-A3CE-A884B8915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71D39D1C-A93D-44FF-A3CE-A884B89154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757450" y="369133"/>
            <a:ext cx="9347443" cy="50900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52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/>
          <p:cNvSpPr>
            <a:spLocks noGrp="1"/>
          </p:cNvSpPr>
          <p:nvPr>
            <p:ph type="title"/>
          </p:nvPr>
        </p:nvSpPr>
        <p:spPr bwMode="auto">
          <a:xfrm>
            <a:off x="757449" y="369312"/>
            <a:ext cx="9349299" cy="509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57450" y="1638274"/>
            <a:ext cx="9347443" cy="496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611436" y="7135547"/>
            <a:ext cx="1197444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92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z="992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22 April 2021</a:t>
            </a:fld>
            <a:endParaRPr lang="en-GB" sz="992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50" y="7135547"/>
            <a:ext cx="56425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92" dirty="0">
                <a:solidFill>
                  <a:srgbClr val="7F7F7F"/>
                </a:solidFill>
              </a:rPr>
              <a:t>Page </a:t>
            </a:r>
            <a:fld id="{F2E4720E-BB03-455A-8ED1-6CF75A62BB47}" type="slidenum">
              <a:rPr lang="en-GB" sz="992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sz="992" dirty="0">
              <a:solidFill>
                <a:srgbClr val="7F7F7F"/>
              </a:solidFill>
            </a:endParaRP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3081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fr-FR" sz="1103">
                <a:solidFill>
                  <a:srgbClr val="000000"/>
                </a:solidFill>
                <a:latin typeface="Arial"/>
                <a:ea typeface="MS PGothic" panose="020B0600070205080204" pitchFamily="34" charset="-128"/>
              </a:endParaRPr>
            </a:p>
          </p:txBody>
        </p:sp>
        <p:sp>
          <p:nvSpPr>
            <p:cNvPr id="3082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848 w 501"/>
                <a:gd name="T1" fmla="*/ 740 h 429"/>
                <a:gd name="T2" fmla="*/ 800 w 501"/>
                <a:gd name="T3" fmla="*/ 678 h 429"/>
                <a:gd name="T4" fmla="*/ 782 w 501"/>
                <a:gd name="T5" fmla="*/ 655 h 429"/>
                <a:gd name="T6" fmla="*/ 680 w 501"/>
                <a:gd name="T7" fmla="*/ 607 h 429"/>
                <a:gd name="T8" fmla="*/ 548 w 501"/>
                <a:gd name="T9" fmla="*/ 740 h 429"/>
                <a:gd name="T10" fmla="*/ 680 w 501"/>
                <a:gd name="T11" fmla="*/ 870 h 429"/>
                <a:gd name="T12" fmla="*/ 782 w 501"/>
                <a:gd name="T13" fmla="*/ 823 h 429"/>
                <a:gd name="T14" fmla="*/ 800 w 501"/>
                <a:gd name="T15" fmla="*/ 799 h 429"/>
                <a:gd name="T16" fmla="*/ 848 w 501"/>
                <a:gd name="T17" fmla="*/ 740 h 429"/>
                <a:gd name="T18" fmla="*/ 383 w 501"/>
                <a:gd name="T19" fmla="*/ 737 h 429"/>
                <a:gd name="T20" fmla="*/ 680 w 501"/>
                <a:gd name="T21" fmla="*/ 444 h 429"/>
                <a:gd name="T22" fmla="*/ 907 w 501"/>
                <a:gd name="T23" fmla="*/ 548 h 429"/>
                <a:gd name="T24" fmla="*/ 909 w 501"/>
                <a:gd name="T25" fmla="*/ 553 h 429"/>
                <a:gd name="T26" fmla="*/ 914 w 501"/>
                <a:gd name="T27" fmla="*/ 551 h 429"/>
                <a:gd name="T28" fmla="*/ 590 w 501"/>
                <a:gd name="T29" fmla="*/ 0 h 429"/>
                <a:gd name="T30" fmla="*/ 0 w 501"/>
                <a:gd name="T31" fmla="*/ 1014 h 429"/>
                <a:gd name="T32" fmla="*/ 576 w 501"/>
                <a:gd name="T33" fmla="*/ 1014 h 429"/>
                <a:gd name="T34" fmla="*/ 579 w 501"/>
                <a:gd name="T35" fmla="*/ 1012 h 429"/>
                <a:gd name="T36" fmla="*/ 519 w 501"/>
                <a:gd name="T37" fmla="*/ 986 h 429"/>
                <a:gd name="T38" fmla="*/ 383 w 501"/>
                <a:gd name="T39" fmla="*/ 737 h 429"/>
                <a:gd name="T40" fmla="*/ 1171 w 501"/>
                <a:gd name="T41" fmla="*/ 1009 h 429"/>
                <a:gd name="T42" fmla="*/ 1110 w 501"/>
                <a:gd name="T43" fmla="*/ 993 h 429"/>
                <a:gd name="T44" fmla="*/ 956 w 501"/>
                <a:gd name="T45" fmla="*/ 867 h 429"/>
                <a:gd name="T46" fmla="*/ 897 w 501"/>
                <a:gd name="T47" fmla="*/ 941 h 429"/>
                <a:gd name="T48" fmla="*/ 786 w 501"/>
                <a:gd name="T49" fmla="*/ 1012 h 429"/>
                <a:gd name="T50" fmla="*/ 786 w 501"/>
                <a:gd name="T51" fmla="*/ 1014 h 429"/>
                <a:gd name="T52" fmla="*/ 1183 w 501"/>
                <a:gd name="T53" fmla="*/ 1014 h 429"/>
                <a:gd name="T54" fmla="*/ 1183 w 501"/>
                <a:gd name="T55" fmla="*/ 1012 h 429"/>
                <a:gd name="T56" fmla="*/ 1171 w 501"/>
                <a:gd name="T57" fmla="*/ 1009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fr-FR" sz="1103">
                <a:solidFill>
                  <a:srgbClr val="000000"/>
                </a:solidFill>
                <a:latin typeface="Arial"/>
                <a:ea typeface="MS PGothic" panose="020B0600070205080204" pitchFamily="34" charset="-128"/>
              </a:endParaRPr>
            </a:p>
          </p:txBody>
        </p:sp>
        <p:sp>
          <p:nvSpPr>
            <p:cNvPr id="3083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404 w 937"/>
                <a:gd name="T1" fmla="*/ 321 h 326"/>
                <a:gd name="T2" fmla="*/ 184 w 937"/>
                <a:gd name="T3" fmla="*/ 210 h 326"/>
                <a:gd name="T4" fmla="*/ 295 w 937"/>
                <a:gd name="T5" fmla="*/ 125 h 326"/>
                <a:gd name="T6" fmla="*/ 439 w 937"/>
                <a:gd name="T7" fmla="*/ 236 h 326"/>
                <a:gd name="T8" fmla="*/ 598 w 937"/>
                <a:gd name="T9" fmla="*/ 236 h 326"/>
                <a:gd name="T10" fmla="*/ 302 w 937"/>
                <a:gd name="T11" fmla="*/ 0 h 326"/>
                <a:gd name="T12" fmla="*/ 28 w 937"/>
                <a:gd name="T13" fmla="*/ 222 h 326"/>
                <a:gd name="T14" fmla="*/ 246 w 937"/>
                <a:gd name="T15" fmla="*/ 432 h 326"/>
                <a:gd name="T16" fmla="*/ 465 w 937"/>
                <a:gd name="T17" fmla="*/ 553 h 326"/>
                <a:gd name="T18" fmla="*/ 321 w 937"/>
                <a:gd name="T19" fmla="*/ 645 h 326"/>
                <a:gd name="T20" fmla="*/ 158 w 937"/>
                <a:gd name="T21" fmla="*/ 508 h 326"/>
                <a:gd name="T22" fmla="*/ 2 w 937"/>
                <a:gd name="T23" fmla="*/ 508 h 326"/>
                <a:gd name="T24" fmla="*/ 317 w 937"/>
                <a:gd name="T25" fmla="*/ 770 h 326"/>
                <a:gd name="T26" fmla="*/ 621 w 937"/>
                <a:gd name="T27" fmla="*/ 534 h 326"/>
                <a:gd name="T28" fmla="*/ 404 w 937"/>
                <a:gd name="T29" fmla="*/ 321 h 326"/>
                <a:gd name="T30" fmla="*/ 1278 w 937"/>
                <a:gd name="T31" fmla="*/ 286 h 326"/>
                <a:gd name="T32" fmla="*/ 1278 w 937"/>
                <a:gd name="T33" fmla="*/ 286 h 326"/>
                <a:gd name="T34" fmla="*/ 1118 w 937"/>
                <a:gd name="T35" fmla="*/ 205 h 326"/>
                <a:gd name="T36" fmla="*/ 884 w 937"/>
                <a:gd name="T37" fmla="*/ 482 h 326"/>
                <a:gd name="T38" fmla="*/ 1122 w 937"/>
                <a:gd name="T39" fmla="*/ 768 h 326"/>
                <a:gd name="T40" fmla="*/ 1283 w 937"/>
                <a:gd name="T41" fmla="*/ 685 h 326"/>
                <a:gd name="T42" fmla="*/ 1285 w 937"/>
                <a:gd name="T43" fmla="*/ 685 h 326"/>
                <a:gd name="T44" fmla="*/ 1285 w 937"/>
                <a:gd name="T45" fmla="*/ 753 h 326"/>
                <a:gd name="T46" fmla="*/ 1425 w 937"/>
                <a:gd name="T47" fmla="*/ 753 h 326"/>
                <a:gd name="T48" fmla="*/ 1425 w 937"/>
                <a:gd name="T49" fmla="*/ 19 h 326"/>
                <a:gd name="T50" fmla="*/ 1278 w 937"/>
                <a:gd name="T51" fmla="*/ 19 h 326"/>
                <a:gd name="T52" fmla="*/ 1278 w 937"/>
                <a:gd name="T53" fmla="*/ 286 h 326"/>
                <a:gd name="T54" fmla="*/ 1158 w 937"/>
                <a:gd name="T55" fmla="*/ 657 h 326"/>
                <a:gd name="T56" fmla="*/ 1030 w 937"/>
                <a:gd name="T57" fmla="*/ 487 h 326"/>
                <a:gd name="T58" fmla="*/ 1158 w 937"/>
                <a:gd name="T59" fmla="*/ 317 h 326"/>
                <a:gd name="T60" fmla="*/ 1283 w 937"/>
                <a:gd name="T61" fmla="*/ 484 h 326"/>
                <a:gd name="T62" fmla="*/ 1158 w 937"/>
                <a:gd name="T63" fmla="*/ 657 h 326"/>
                <a:gd name="T64" fmla="*/ 1751 w 937"/>
                <a:gd name="T65" fmla="*/ 205 h 326"/>
                <a:gd name="T66" fmla="*/ 1479 w 937"/>
                <a:gd name="T67" fmla="*/ 487 h 326"/>
                <a:gd name="T68" fmla="*/ 1751 w 937"/>
                <a:gd name="T69" fmla="*/ 768 h 326"/>
                <a:gd name="T70" fmla="*/ 1999 w 937"/>
                <a:gd name="T71" fmla="*/ 588 h 326"/>
                <a:gd name="T72" fmla="*/ 1871 w 937"/>
                <a:gd name="T73" fmla="*/ 588 h 326"/>
                <a:gd name="T74" fmla="*/ 1756 w 937"/>
                <a:gd name="T75" fmla="*/ 657 h 326"/>
                <a:gd name="T76" fmla="*/ 1623 w 937"/>
                <a:gd name="T77" fmla="*/ 522 h 326"/>
                <a:gd name="T78" fmla="*/ 2008 w 937"/>
                <a:gd name="T79" fmla="*/ 522 h 326"/>
                <a:gd name="T80" fmla="*/ 1751 w 937"/>
                <a:gd name="T81" fmla="*/ 205 h 326"/>
                <a:gd name="T82" fmla="*/ 1623 w 937"/>
                <a:gd name="T83" fmla="*/ 430 h 326"/>
                <a:gd name="T84" fmla="*/ 1746 w 937"/>
                <a:gd name="T85" fmla="*/ 317 h 326"/>
                <a:gd name="T86" fmla="*/ 1862 w 937"/>
                <a:gd name="T87" fmla="*/ 430 h 326"/>
                <a:gd name="T88" fmla="*/ 1623 w 937"/>
                <a:gd name="T89" fmla="*/ 430 h 326"/>
                <a:gd name="T90" fmla="*/ 2068 w 937"/>
                <a:gd name="T91" fmla="*/ 753 h 326"/>
                <a:gd name="T92" fmla="*/ 2214 w 937"/>
                <a:gd name="T93" fmla="*/ 753 h 326"/>
                <a:gd name="T94" fmla="*/ 2214 w 937"/>
                <a:gd name="T95" fmla="*/ 19 h 326"/>
                <a:gd name="T96" fmla="*/ 2068 w 937"/>
                <a:gd name="T97" fmla="*/ 19 h 326"/>
                <a:gd name="T98" fmla="*/ 2068 w 937"/>
                <a:gd name="T99" fmla="*/ 753 h 326"/>
                <a:gd name="T100" fmla="*/ 676 w 937"/>
                <a:gd name="T101" fmla="*/ 753 h 326"/>
                <a:gd name="T102" fmla="*/ 822 w 937"/>
                <a:gd name="T103" fmla="*/ 753 h 326"/>
                <a:gd name="T104" fmla="*/ 822 w 937"/>
                <a:gd name="T105" fmla="*/ 220 h 326"/>
                <a:gd name="T106" fmla="*/ 676 w 937"/>
                <a:gd name="T107" fmla="*/ 220 h 326"/>
                <a:gd name="T108" fmla="*/ 676 w 937"/>
                <a:gd name="T109" fmla="*/ 753 h 326"/>
                <a:gd name="T110" fmla="*/ 676 w 937"/>
                <a:gd name="T111" fmla="*/ 139 h 326"/>
                <a:gd name="T112" fmla="*/ 822 w 937"/>
                <a:gd name="T113" fmla="*/ 139 h 326"/>
                <a:gd name="T114" fmla="*/ 822 w 937"/>
                <a:gd name="T115" fmla="*/ 19 h 326"/>
                <a:gd name="T116" fmla="*/ 676 w 937"/>
                <a:gd name="T117" fmla="*/ 19 h 326"/>
                <a:gd name="T118" fmla="*/ 676 w 937"/>
                <a:gd name="T119" fmla="*/ 139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fr-FR" sz="1103">
                <a:solidFill>
                  <a:srgbClr val="000000"/>
                </a:solidFill>
                <a:latin typeface="Arial"/>
                <a:ea typeface="MS PGothic" panose="020B0600070205080204" pitchFamily="34" charset="-128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649E07A-0A57-4C31-A8AA-4DF3B6CFC07E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603096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8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5pPr>
      <a:lvl6pPr marL="504063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6pPr>
      <a:lvl7pPr marL="1008126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7pPr>
      <a:lvl8pPr marL="1512189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8pPr>
      <a:lvl9pPr marL="2016252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96025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393800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589824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4pPr>
      <a:lvl5pPr marL="787598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73" y="482796"/>
            <a:ext cx="8037489" cy="1018014"/>
          </a:xfrm>
        </p:spPr>
        <p:txBody>
          <a:bodyPr/>
          <a:lstStyle/>
          <a:p>
            <a:r>
              <a:rPr lang="en-US" altLang="fr-FR" dirty="0">
                <a:solidFill>
                  <a:srgbClr val="E64B00"/>
                </a:solidFill>
              </a:rPr>
              <a:t>Verringerung des Blasluftverbrauchs und Schutz des Endprodukts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99472" y="1709912"/>
            <a:ext cx="7833296" cy="298081"/>
          </a:xfrm>
        </p:spPr>
        <p:txBody>
          <a:bodyPr/>
          <a:lstStyle/>
          <a:p>
            <a:r>
              <a:rPr lang="fr-FR" dirty="0">
                <a:sym typeface="Wingdings" panose="05000000000000000000" pitchFamily="2" charset="2"/>
              </a:rPr>
              <a:t>AirEco2 system</a:t>
            </a:r>
            <a:endParaRPr lang="de-DE" altLang="fr-FR" dirty="0"/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383473" y="2474428"/>
            <a:ext cx="4027277" cy="381006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indent="-178888" defTabSz="895996" eaLnBrk="1" hangingPunct="1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131" b="0" kern="0" dirty="0">
                <a:solidFill>
                  <a:srgbClr val="000000"/>
                </a:solidFill>
                <a:latin typeface="Arial"/>
              </a:rPr>
              <a:t>Längere Lebensdauer der Komponenten dank Luftfilterung</a:t>
            </a:r>
            <a:endParaRPr lang="de-DE" altLang="zh-CN" sz="1131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hangingPunct="1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131" b="0" kern="0" dirty="0">
                <a:solidFill>
                  <a:srgbClr val="000000"/>
                </a:solidFill>
                <a:latin typeface="Arial"/>
              </a:rPr>
              <a:t>Luftfilterung wird für Vorblasen und Blasen wiederverwendet, wodurch das Hygieneniveau des Endprodukts verbessert wird </a:t>
            </a:r>
          </a:p>
          <a:p>
            <a:pPr marL="178888" indent="-178888" defTabSz="895996" eaLnBrk="1" hangingPunct="1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endParaRPr lang="de-DE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5512390" y="2474427"/>
            <a:ext cx="4029828" cy="38100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lvl="1" indent="-178888" defTabSz="895996" eaLnBrk="1" hangingPunct="1">
              <a:spcBef>
                <a:spcPct val="45000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131" b="0" kern="0" dirty="0">
                <a:solidFill>
                  <a:srgbClr val="000000"/>
                </a:solidFill>
                <a:latin typeface="Arial"/>
              </a:rPr>
              <a:t>Zwei Ventile werden pro Station hinzugefügt, um einen zweiten Recycling/Blasen-Schritt zu ermöglichen.</a:t>
            </a:r>
          </a:p>
          <a:p>
            <a:pPr marL="178888" lvl="1" indent="-178888" defTabSz="895996" eaLnBrk="1" hangingPunct="1">
              <a:spcBef>
                <a:spcPts val="294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de-DE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  <a:p>
            <a:pPr marL="178888" lvl="1" indent="-178888" defTabSz="895996" eaLnBrk="1" hangingPunct="1">
              <a:spcBef>
                <a:spcPts val="294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de-DE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399472" y="6358522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 eaLnBrk="1" hangingPunct="1">
              <a:spcBef>
                <a:spcPct val="20000"/>
              </a:spcBef>
              <a:buClrTx/>
            </a:pPr>
            <a:r>
              <a:rPr lang="en-GB" altLang="fr-FR" sz="882" b="0" dirty="0" err="1">
                <a:solidFill>
                  <a:srgbClr val="000000"/>
                </a:solidFill>
              </a:rPr>
              <a:t>Nutzent</a:t>
            </a:r>
            <a:r>
              <a:rPr lang="en-GB" altLang="fr-FR" sz="882" b="0" dirty="0">
                <a:solidFill>
                  <a:srgbClr val="000000"/>
                </a:solidFill>
              </a:rPr>
              <a:t>: Kostenoptimierung, </a:t>
            </a:r>
            <a:r>
              <a:rPr lang="en-GB" altLang="fr-FR" sz="882" b="0" dirty="0" err="1">
                <a:solidFill>
                  <a:srgbClr val="000000"/>
                </a:solidFill>
              </a:rPr>
              <a:t>Produktqualität</a:t>
            </a:r>
            <a:r>
              <a:rPr lang="en-GB" altLang="fr-FR" sz="882" b="0" dirty="0">
                <a:solidFill>
                  <a:srgbClr val="000000"/>
                </a:solidFill>
              </a:rPr>
              <a:t>, </a:t>
            </a:r>
            <a:r>
              <a:rPr lang="en-GB" altLang="fr-FR" sz="882" b="0" dirty="0" err="1">
                <a:solidFill>
                  <a:srgbClr val="000000"/>
                </a:solidFill>
              </a:rPr>
              <a:t>Nachhaltigkeit</a:t>
            </a:r>
            <a:endParaRPr lang="en-GB" altLang="fr-FR" sz="882" b="0" dirty="0">
              <a:solidFill>
                <a:srgbClr val="000000"/>
              </a:solidFill>
            </a:endParaRPr>
          </a:p>
          <a:p>
            <a:pPr defTabSz="895996" eaLnBrk="1" hangingPunct="1">
              <a:spcBef>
                <a:spcPct val="20000"/>
              </a:spcBef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Ausrüstung: Matrix-Blasmaschinen</a:t>
            </a:r>
          </a:p>
          <a:p>
            <a:pPr defTabSz="895996" eaLnBrk="1" hangingPunct="1">
              <a:spcBef>
                <a:spcPct val="20000"/>
              </a:spcBef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Katalog-Code: 2015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3">
            <a:extLst>
              <a:ext uri="{FF2B5EF4-FFF2-40B4-BE49-F238E27FC236}">
                <a16:creationId xmlns:a16="http://schemas.microsoft.com/office/drawing/2014/main" id="{268E5D35-4D3A-4D89-B39A-00243DF0F884}"/>
              </a:ext>
            </a:extLst>
          </p:cNvPr>
          <p:cNvSpPr/>
          <p:nvPr/>
        </p:nvSpPr>
        <p:spPr>
          <a:xfrm>
            <a:off x="1383473" y="2010929"/>
            <a:ext cx="4032076" cy="46349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defTabSz="862048" eaLnBrk="1" fontAlgn="auto" hangingPunct="1">
              <a:spcBef>
                <a:spcPts val="283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en-GB" sz="1544" dirty="0">
                <a:solidFill>
                  <a:srgbClr val="FFFFFF"/>
                </a:solidFill>
                <a:latin typeface="Arial" charset="0"/>
              </a:rPr>
              <a:t>NUTZEN UND VORTEILE</a:t>
            </a:r>
          </a:p>
        </p:txBody>
      </p:sp>
      <p:sp>
        <p:nvSpPr>
          <p:cNvPr id="15" name="Rechteck 11">
            <a:extLst>
              <a:ext uri="{FF2B5EF4-FFF2-40B4-BE49-F238E27FC236}">
                <a16:creationId xmlns:a16="http://schemas.microsoft.com/office/drawing/2014/main" id="{40A78632-6AB6-4419-97CE-AD0D2368F9E8}"/>
              </a:ext>
            </a:extLst>
          </p:cNvPr>
          <p:cNvSpPr/>
          <p:nvPr/>
        </p:nvSpPr>
        <p:spPr>
          <a:xfrm>
            <a:off x="5512391" y="2007993"/>
            <a:ext cx="4029828" cy="466434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marL="179594" indent="-179594" defTabSz="862048" eaLnBrk="1" hangingPunct="1">
              <a:spcBef>
                <a:spcPts val="283"/>
              </a:spcBef>
              <a:spcAft>
                <a:spcPts val="0"/>
              </a:spcAft>
              <a:buClr>
                <a:srgbClr val="E64B00"/>
              </a:buClr>
            </a:pPr>
            <a:r>
              <a:rPr lang="de-CH" altLang="de-DE" sz="1544" noProof="1">
                <a:solidFill>
                  <a:srgbClr val="FFFFFF"/>
                </a:solidFill>
                <a:latin typeface="Arial" charset="0"/>
              </a:rPr>
              <a:t>BESCHREIBUNG</a:t>
            </a:r>
            <a:endParaRPr lang="fr-FR" altLang="de-DE" sz="1544" b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16" name="Image 9">
            <a:extLst>
              <a:ext uri="{FF2B5EF4-FFF2-40B4-BE49-F238E27FC236}">
                <a16:creationId xmlns:a16="http://schemas.microsoft.com/office/drawing/2014/main" id="{D6740C5C-7A7E-4329-8E00-99CDB5878A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27" y="0"/>
            <a:ext cx="790673" cy="79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92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Pages>1</Pages>
  <Words>63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宋体</vt:lpstr>
      <vt:lpstr>Arial</vt:lpstr>
      <vt:lpstr>Book Antiqua</vt:lpstr>
      <vt:lpstr>Wingdings</vt:lpstr>
      <vt:lpstr>NewSidel_Template_4x3_with add layouts</vt:lpstr>
      <vt:lpstr>think-cell Folie</vt:lpstr>
      <vt:lpstr>Verringerung des Blasluftverbrauchs und Schutz des Endprodukts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534</cp:revision>
  <cp:lastPrinted>2016-08-02T08:13:06Z</cp:lastPrinted>
  <dcterms:created xsi:type="dcterms:W3CDTF">2009-07-10T13:59:45Z</dcterms:created>
  <dcterms:modified xsi:type="dcterms:W3CDTF">2021-04-22T07:40:38Z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2019-10-11T12:11:30.1692650Z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2018-03-29T16:30:51.7883182+02:00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2018-03-29T16:30:51.7883182+02:00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