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3"/>
  </p:notesMasterIdLst>
  <p:handoutMasterIdLst>
    <p:handoutMasterId r:id="rId4"/>
  </p:handoutMasterIdLst>
  <p:sldIdLst>
    <p:sldId id="1097" r:id="rId2"/>
  </p:sldIdLst>
  <p:sldSz cx="10693400" cy="7561263"/>
  <p:notesSz cx="6805613" cy="99441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rgbClr val="EB690B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3">
          <p15:clr>
            <a:srgbClr val="A4A3A4"/>
          </p15:clr>
        </p15:guide>
        <p15:guide id="2" orient="horz" pos="1792">
          <p15:clr>
            <a:srgbClr val="A4A3A4"/>
          </p15:clr>
        </p15:guide>
        <p15:guide id="3" pos="3368">
          <p15:clr>
            <a:srgbClr val="A4A3A4"/>
          </p15:clr>
        </p15:guide>
        <p15:guide id="4" orient="horz" pos="1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B7759"/>
    <a:srgbClr val="003366"/>
    <a:srgbClr val="A8C745"/>
    <a:srgbClr val="9EBE38"/>
    <a:srgbClr val="990000"/>
    <a:srgbClr val="FF990B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625" autoAdjust="0"/>
  </p:normalViewPr>
  <p:slideViewPr>
    <p:cSldViewPr snapToGrid="0">
      <p:cViewPr varScale="1">
        <p:scale>
          <a:sx n="68" d="100"/>
          <a:sy n="68" d="100"/>
        </p:scale>
        <p:origin x="72" y="816"/>
      </p:cViewPr>
      <p:guideLst>
        <p:guide orient="horz" pos="2563"/>
        <p:guide orient="horz" pos="1792"/>
        <p:guide pos="3368"/>
        <p:guide orient="horz" pos="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688"/>
    </p:cViewPr>
  </p:sorterViewPr>
  <p:notesViewPr>
    <p:cSldViewPr snapToGrid="0">
      <p:cViewPr varScale="1">
        <p:scale>
          <a:sx n="76" d="100"/>
          <a:sy n="76" d="100"/>
        </p:scale>
        <p:origin x="-2160" y="-10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1C239B82-A2F5-4DC9-A5AB-91C2A636AD1D}" type="slidenum">
              <a:rPr lang="fr-FR" altLang="zh-CN" sz="1200" b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fr-FR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76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648" y="4726077"/>
            <a:ext cx="4980317" cy="419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485" tIns="39797" rIns="81485" bIns="39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noProof="0"/>
              <a:t>Cliquez pour modifier le style de texte du masque</a:t>
            </a:r>
          </a:p>
          <a:p>
            <a:pPr lvl="1"/>
            <a:r>
              <a:rPr lang="fr-FR" altLang="zh-CN" noProof="0"/>
              <a:t>Second niveau</a:t>
            </a:r>
          </a:p>
          <a:p>
            <a:pPr lvl="2"/>
            <a:r>
              <a:rPr lang="fr-FR" altLang="zh-CN" noProof="0"/>
              <a:t>Troisième niveau</a:t>
            </a:r>
          </a:p>
          <a:p>
            <a:pPr lvl="3"/>
            <a:r>
              <a:rPr lang="fr-FR" altLang="zh-CN" noProof="0"/>
              <a:t>Quatrième niveau</a:t>
            </a:r>
          </a:p>
          <a:p>
            <a:pPr lvl="4"/>
            <a:r>
              <a:rPr lang="fr-FR" altLang="zh-CN" noProof="0"/>
              <a:t>Cinquième niveau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27050" y="576263"/>
            <a:ext cx="5753100" cy="4068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80918" y="9554582"/>
            <a:ext cx="549283" cy="26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485" tIns="39797" rIns="81485" bIns="39797" anchor="ctr">
            <a:spAutoFit/>
          </a:bodyPr>
          <a:lstStyle>
            <a:lvl1pPr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04813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06450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8088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609725" defTabSz="8064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669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5241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813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438525" defTabSz="806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E6FB88F8-BE06-4309-B3DC-39FA6B457582}" type="slidenum">
              <a:rPr lang="fr-FR" altLang="zh-CN" sz="1200" b="0" smtClean="0"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fr-FR" altLang="zh-CN" sz="1200" b="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33813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6746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012825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347788" algn="l" defTabSz="674688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757450" y="369133"/>
            <a:ext cx="9347443" cy="509007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3607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858" y="1751"/>
          <a:ext cx="1856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58" y="1751"/>
                        <a:ext cx="1856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57449" y="369133"/>
            <a:ext cx="9349299" cy="50900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7450" y="1638275"/>
            <a:ext cx="9347443" cy="49603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757449" y="7135385"/>
            <a:ext cx="492122" cy="15267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92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92" smtClean="0">
                <a:solidFill>
                  <a:schemeClr val="bg2"/>
                </a:solidFill>
              </a:rPr>
              <a:pPr/>
              <a:t>‹#›</a:t>
            </a:fld>
            <a:endParaRPr lang="en-GB" sz="992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757450" y="7036175"/>
            <a:ext cx="934744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766" y="7148446"/>
            <a:ext cx="1097117" cy="283296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612017" y="7135385"/>
            <a:ext cx="6442688" cy="152671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1008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92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92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1008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 April 2021</a:t>
            </a:fld>
            <a:r>
              <a:rPr lang="en-GB" sz="992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992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sz="992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92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,&quot;Top&quot;:576.9953,&quot;Left&quot;:394.911743,&quot;SlideWidth&quot;:842,&quot;SlideHeight&quot;:595}">
            <a:extLst>
              <a:ext uri="{FF2B5EF4-FFF2-40B4-BE49-F238E27FC236}">
                <a16:creationId xmlns:a16="http://schemas.microsoft.com/office/drawing/2014/main" id="{8B376B7C-C50F-4E07-ABBE-85BA6C2DE5A8}"/>
              </a:ext>
            </a:extLst>
          </p:cNvPr>
          <p:cNvSpPr txBox="1"/>
          <p:nvPr userDrawn="1"/>
        </p:nvSpPr>
        <p:spPr>
          <a:xfrm>
            <a:off x="5015379" y="7327840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234244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6" r:id="rId1"/>
  </p:sldLayoutIdLst>
  <p:hf sldNum="0" hdr="0" dt="0"/>
  <p:txStyles>
    <p:titleStyle>
      <a:lvl1pPr algn="l" defTabSz="1008126" rtl="0" eaLnBrk="1" latinLnBrk="0" hangingPunct="1">
        <a:spcBef>
          <a:spcPct val="0"/>
        </a:spcBef>
        <a:buNone/>
        <a:defRPr sz="3308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None/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196025" indent="-196025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Char char="§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393800" indent="-197775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3pPr>
      <a:lvl4pPr marL="589824" indent="-196025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4pPr>
      <a:lvl5pPr marL="787598" indent="-197775" algn="l" defTabSz="1008126" rtl="0" eaLnBrk="1" latinLnBrk="0" hangingPunct="1">
        <a:spcBef>
          <a:spcPts val="441"/>
        </a:spcBef>
        <a:buClr>
          <a:schemeClr val="accent4"/>
        </a:buClr>
        <a:buFont typeface="Wingdings" panose="05000000000000000000" pitchFamily="2" charset="2"/>
        <a:buChar char="§"/>
        <a:defRPr sz="1544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88">
            <a:extLst>
              <a:ext uri="{FF2B5EF4-FFF2-40B4-BE49-F238E27FC236}">
                <a16:creationId xmlns:a16="http://schemas.microsoft.com/office/drawing/2014/main" id="{95864F62-DE72-4133-AF93-E4ACCF7C20C0}"/>
              </a:ext>
            </a:extLst>
          </p:cNvPr>
          <p:cNvGrpSpPr>
            <a:grpSpLocks/>
          </p:cNvGrpSpPr>
          <p:nvPr/>
        </p:nvGrpSpPr>
        <p:grpSpPr bwMode="auto">
          <a:xfrm>
            <a:off x="1025230" y="1946325"/>
            <a:ext cx="8810971" cy="4456245"/>
            <a:chOff x="650875" y="1906524"/>
            <a:chExt cx="7991475" cy="4042232"/>
          </a:xfrm>
        </p:grpSpPr>
        <p:sp>
          <p:nvSpPr>
            <p:cNvPr id="18" name="Rechteck 3">
              <a:extLst>
                <a:ext uri="{FF2B5EF4-FFF2-40B4-BE49-F238E27FC236}">
                  <a16:creationId xmlns:a16="http://schemas.microsoft.com/office/drawing/2014/main" id="{DB17D78D-2622-47A1-8C2E-A942DEFA1168}"/>
                </a:ext>
              </a:extLst>
            </p:cNvPr>
            <p:cNvSpPr/>
            <p:nvPr/>
          </p:nvSpPr>
          <p:spPr>
            <a:xfrm>
              <a:off x="650875" y="1906525"/>
              <a:ext cx="3889375" cy="388982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9075" tIns="79383" rIns="119075" bIns="79383" anchor="ctr"/>
            <a:lstStyle/>
            <a:p>
              <a:pPr defTabSz="1008126" eaLnBrk="1" fontAlgn="auto" hangingPunct="1">
                <a:spcBef>
                  <a:spcPts val="331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544" dirty="0">
                  <a:solidFill>
                    <a:srgbClr val="FFFFFF"/>
                  </a:solidFill>
                  <a:latin typeface="Arial"/>
                  <a:ea typeface="MS PGothic" pitchFamily="34" charset="-128"/>
                </a:rPr>
                <a:t>VALUE AND BENEFITS</a:t>
              </a:r>
            </a:p>
          </p:txBody>
        </p:sp>
        <p:sp>
          <p:nvSpPr>
            <p:cNvPr id="19" name="Rechteck 4">
              <a:extLst>
                <a:ext uri="{FF2B5EF4-FFF2-40B4-BE49-F238E27FC236}">
                  <a16:creationId xmlns:a16="http://schemas.microsoft.com/office/drawing/2014/main" id="{DB57AEC6-C2DA-4557-895C-5D101AFFCD7E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7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9075" tIns="79383" rIns="119075" bIns="79383"/>
            <a:lstStyle/>
            <a:p>
              <a:pPr marL="378047" indent="-378047" defTabSz="1008126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323" b="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" name="Rechteck 11">
              <a:extLst>
                <a:ext uri="{FF2B5EF4-FFF2-40B4-BE49-F238E27FC236}">
                  <a16:creationId xmlns:a16="http://schemas.microsoft.com/office/drawing/2014/main" id="{6A60DA9B-E49B-4E4D-A385-4619DB7015D9}"/>
                </a:ext>
              </a:extLst>
            </p:cNvPr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9075" tIns="79383" rIns="119075" bIns="79383" anchor="ctr"/>
            <a:lstStyle/>
            <a:p>
              <a:pPr marL="210026" indent="-210026" defTabSz="1008126" eaLnBrk="1" hangingPunct="1">
                <a:spcBef>
                  <a:spcPts val="331"/>
                </a:spcBef>
                <a:spcAft>
                  <a:spcPts val="0"/>
                </a:spcAft>
                <a:buClr>
                  <a:srgbClr val="E64B00"/>
                </a:buClr>
                <a:defRPr/>
              </a:pPr>
              <a:r>
                <a:rPr lang="de-CH" altLang="de-DE" sz="1544" noProof="1">
                  <a:solidFill>
                    <a:srgbClr val="FFFFFF"/>
                  </a:solidFill>
                  <a:latin typeface="Arial" charset="0"/>
                  <a:cs typeface="Arial" charset="0"/>
                </a:rPr>
                <a:t>DESCRIPTION </a:t>
              </a:r>
              <a:endParaRPr lang="en-GB" altLang="de-DE" sz="1544" b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Rechteck 12">
              <a:extLst>
                <a:ext uri="{FF2B5EF4-FFF2-40B4-BE49-F238E27FC236}">
                  <a16:creationId xmlns:a16="http://schemas.microsoft.com/office/drawing/2014/main" id="{8A629D8E-AE2B-4093-A809-9ABCF6E85724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19075" tIns="79383" rIns="119075" bIns="79383"/>
            <a:lstStyle/>
            <a:p>
              <a:pPr marL="378047" indent="-378047" defTabSz="1008126" eaLnBrk="1" hangingPunct="1"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zh-CN" sz="1323" b="0" dirty="0">
                <a:solidFill>
                  <a:srgbClr val="000000"/>
                </a:solidFill>
                <a:latin typeface="Arial"/>
                <a:ea typeface="宋体" charset="-122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F85A4B8-CF24-4827-84B5-5CDA70E327D2}"/>
              </a:ext>
            </a:extLst>
          </p:cNvPr>
          <p:cNvSpPr/>
          <p:nvPr/>
        </p:nvSpPr>
        <p:spPr>
          <a:xfrm>
            <a:off x="1019978" y="2392168"/>
            <a:ext cx="4289967" cy="998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Increase component life time due to air filtration</a:t>
            </a:r>
            <a:endParaRPr lang="en-GB" altLang="zh-CN" sz="1323" b="0" kern="0" dirty="0">
              <a:solidFill>
                <a:srgbClr val="000000"/>
              </a:solidFill>
              <a:latin typeface="Arial"/>
            </a:endParaRPr>
          </a:p>
          <a:p>
            <a:pPr marL="178888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Filtration on air reused for pre-blow and blowing increasing hygiene level on final product </a:t>
            </a:r>
          </a:p>
          <a:p>
            <a:pPr marL="189024" indent="-189024" defTabSz="1008126" eaLnBrk="1" fontAlgn="auto" hangingPunct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endParaRPr lang="en-US" sz="1323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4BB28E9-6686-4CCC-9E43-17896C5E25C2}"/>
              </a:ext>
            </a:extLst>
          </p:cNvPr>
          <p:cNvSpPr/>
          <p:nvPr/>
        </p:nvSpPr>
        <p:spPr>
          <a:xfrm>
            <a:off x="5544484" y="2412316"/>
            <a:ext cx="4254084" cy="794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8888" lvl="1" indent="-178888" defTabSz="895996" eaLnBrk="1" fontAlgn="auto" hangingPunct="1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915097" algn="l"/>
                <a:tab pos="3087764" algn="l"/>
              </a:tabLst>
              <a:defRPr/>
            </a:pPr>
            <a:r>
              <a:rPr lang="en-US" altLang="zh-CN" sz="1323" b="0" kern="0" dirty="0">
                <a:solidFill>
                  <a:srgbClr val="000000"/>
                </a:solidFill>
                <a:latin typeface="Arial"/>
              </a:rPr>
              <a:t>Two valves are adding per station to allow a second step of recycling / blowing.</a:t>
            </a:r>
          </a:p>
          <a:p>
            <a:pPr marL="201276" indent="-201276" defTabSz="1008126" fontAlgn="auto">
              <a:spcBef>
                <a:spcPct val="45000"/>
              </a:spcBef>
              <a:spcAft>
                <a:spcPts val="0"/>
              </a:spcAft>
              <a:buClr>
                <a:srgbClr val="E64B00"/>
              </a:buClr>
              <a:buFont typeface="Wingdings" pitchFamily="2" charset="2"/>
              <a:buChar char="§"/>
              <a:defRPr/>
            </a:pPr>
            <a:endParaRPr lang="en-US" sz="1323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id="{1BF97C85-1960-44E2-B1C9-F2FA8F02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67" y="368173"/>
            <a:ext cx="8208249" cy="1018099"/>
          </a:xfrm>
        </p:spPr>
        <p:txBody>
          <a:bodyPr/>
          <a:lstStyle/>
          <a:p>
            <a:r>
              <a:rPr lang="en-US" altLang="fr-FR" dirty="0">
                <a:solidFill>
                  <a:srgbClr val="E64B00"/>
                </a:solidFill>
              </a:rPr>
              <a:t>Reduce blowing air consumption and </a:t>
            </a:r>
            <a:br>
              <a:rPr lang="en-US" altLang="fr-FR" dirty="0">
                <a:solidFill>
                  <a:srgbClr val="E64B00"/>
                </a:solidFill>
              </a:rPr>
            </a:br>
            <a:r>
              <a:rPr lang="en-US" altLang="fr-FR" dirty="0">
                <a:solidFill>
                  <a:srgbClr val="E64B00"/>
                </a:solidFill>
              </a:rPr>
              <a:t>keep safe the final product</a:t>
            </a:r>
          </a:p>
        </p:txBody>
      </p:sp>
      <p:sp>
        <p:nvSpPr>
          <p:cNvPr id="17411" name="Text Placeholder 2">
            <a:extLst>
              <a:ext uri="{FF2B5EF4-FFF2-40B4-BE49-F238E27FC236}">
                <a16:creationId xmlns:a16="http://schemas.microsoft.com/office/drawing/2014/main" id="{85331306-631E-45CF-BFE5-DCDC8C969B3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028667" y="1597164"/>
            <a:ext cx="7834308" cy="349893"/>
          </a:xfrm>
        </p:spPr>
        <p:txBody>
          <a:bodyPr/>
          <a:lstStyle/>
          <a:p>
            <a:r>
              <a:rPr lang="fr-FR" dirty="0">
                <a:sym typeface="Wingdings" panose="05000000000000000000" pitchFamily="2" charset="2"/>
              </a:rPr>
              <a:t>AirEco2 system</a:t>
            </a:r>
            <a:endParaRPr lang="en-US" altLang="fr-FR" dirty="0"/>
          </a:p>
        </p:txBody>
      </p:sp>
      <p:sp>
        <p:nvSpPr>
          <p:cNvPr id="17416" name="Text Placeholder 2">
            <a:extLst>
              <a:ext uri="{FF2B5EF4-FFF2-40B4-BE49-F238E27FC236}">
                <a16:creationId xmlns:a16="http://schemas.microsoft.com/office/drawing/2014/main" id="{B1AF4CBF-8C17-49EB-BB4A-2810FE698516}"/>
              </a:ext>
            </a:extLst>
          </p:cNvPr>
          <p:cNvSpPr txBox="1">
            <a:spLocks/>
          </p:cNvSpPr>
          <p:nvPr/>
        </p:nvSpPr>
        <p:spPr bwMode="auto">
          <a:xfrm>
            <a:off x="1028667" y="6470276"/>
            <a:ext cx="7819294" cy="461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Value: Cost optimisation, Product quality, Sustainability</a:t>
            </a:r>
          </a:p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Equipment: blowers Matrix</a:t>
            </a:r>
          </a:p>
          <a:p>
            <a:pPr defTabSz="895996" eaLnBrk="1" fontAlgn="auto" hangingPunct="1">
              <a:spcBef>
                <a:spcPct val="20000"/>
              </a:spcBef>
              <a:spcAft>
                <a:spcPts val="0"/>
              </a:spcAft>
              <a:buClrTx/>
            </a:pPr>
            <a:r>
              <a:rPr lang="en-GB" altLang="fr-FR" sz="882" b="0" dirty="0">
                <a:solidFill>
                  <a:srgbClr val="000000"/>
                </a:solidFill>
              </a:rPr>
              <a:t>Catalogue code: 2015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939335F3-F73D-44A0-A1F3-36472537AA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524" y="49332"/>
            <a:ext cx="1186822" cy="1190750"/>
          </a:xfrm>
          <a:prstGeom prst="rect">
            <a:avLst/>
          </a:prstGeom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490F1ADE-9BDC-471B-973F-485143B9E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"/>
          <a:stretch/>
        </p:blipFill>
        <p:spPr bwMode="auto">
          <a:xfrm>
            <a:off x="6354524" y="3602471"/>
            <a:ext cx="2154431" cy="16146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1C7D2DCE-22A6-4B53-8446-CBF6E66C9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64301">
            <a:off x="8281855" y="5291446"/>
            <a:ext cx="1025877" cy="754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5" descr="bloc de soufflage1">
            <a:extLst>
              <a:ext uri="{FF2B5EF4-FFF2-40B4-BE49-F238E27FC236}">
                <a16:creationId xmlns:a16="http://schemas.microsoft.com/office/drawing/2014/main" id="{DD634A3A-85E3-48FA-B8E3-E19E379F7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034" y="4461057"/>
            <a:ext cx="631851" cy="180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2533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Pages>1</Pages>
  <Words>66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宋体</vt:lpstr>
      <vt:lpstr>Arial</vt:lpstr>
      <vt:lpstr>Book Antiqua</vt:lpstr>
      <vt:lpstr>Wingdings</vt:lpstr>
      <vt:lpstr>LIOMT</vt:lpstr>
      <vt:lpstr>think-cell Folie</vt:lpstr>
      <vt:lpstr>Reduce blowing air consumption and  keep safe the final product</vt:lpstr>
    </vt:vector>
  </TitlesOfParts>
  <Manager>Dominique Martin</Manager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Bottle Switch System</dc:title>
  <dc:subject>Selling points</dc:subject>
  <dc:creator>Mathieu Druon</dc:creator>
  <cp:keywords/>
  <dc:description/>
  <cp:lastModifiedBy>Sorega, Dan</cp:lastModifiedBy>
  <cp:revision>536</cp:revision>
  <cp:lastPrinted>2016-08-02T08:13:06Z</cp:lastPrinted>
  <dcterms:created xsi:type="dcterms:W3CDTF">2009-07-10T13:59:45Z</dcterms:created>
  <dcterms:modified xsi:type="dcterms:W3CDTF">2021-04-12T13:55:14Z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5bb0a3-90cf-41a8-939e-500b35438edf_Enabled">
    <vt:lpwstr>True</vt:lpwstr>
  </property>
  <property fmtid="{D5CDD505-2E9C-101B-9397-08002B2CF9AE}" pid="3" name="MSIP_Label_e35bb0a3-90cf-41a8-939e-500b35438edf_SiteId">
    <vt:lpwstr>2390cbd1-e663-4321-bc93-ba298637ce52</vt:lpwstr>
  </property>
  <property fmtid="{D5CDD505-2E9C-101B-9397-08002B2CF9AE}" pid="4" name="MSIP_Label_e35bb0a3-90cf-41a8-939e-500b35438edf_Owner">
    <vt:lpwstr>107200@sidel.com</vt:lpwstr>
  </property>
  <property fmtid="{D5CDD505-2E9C-101B-9397-08002B2CF9AE}" pid="5" name="MSIP_Label_e35bb0a3-90cf-41a8-939e-500b35438edf_SetDate">
    <vt:lpwstr>2018-03-28T17:19:41.6847185+02:00</vt:lpwstr>
  </property>
  <property fmtid="{D5CDD505-2E9C-101B-9397-08002B2CF9AE}" pid="6" name="MSIP_Label_e35bb0a3-90cf-41a8-939e-500b35438edf_Name">
    <vt:lpwstr>Sidel-Confidential</vt:lpwstr>
  </property>
  <property fmtid="{D5CDD505-2E9C-101B-9397-08002B2CF9AE}" pid="7" name="MSIP_Label_e35bb0a3-90cf-41a8-939e-500b35438edf_Application">
    <vt:lpwstr>Microsoft Azure Information Protection</vt:lpwstr>
  </property>
  <property fmtid="{D5CDD505-2E9C-101B-9397-08002B2CF9AE}" pid="8" name="MSIP_Label_e35bb0a3-90cf-41a8-939e-500b35438edf_Extended_MSFT_Method">
    <vt:lpwstr>Automatic</vt:lpwstr>
  </property>
  <property fmtid="{D5CDD505-2E9C-101B-9397-08002B2CF9AE}" pid="9" name="MSIP_Label_94480757-a570-4f64-84e7-c5b3ffe9d573_Enabled">
    <vt:lpwstr>true</vt:lpwstr>
  </property>
  <property fmtid="{D5CDD505-2E9C-101B-9397-08002B2CF9AE}" pid="10" name="MSIP_Label_94480757-a570-4f64-84e7-c5b3ffe9d573_SetDate">
    <vt:lpwstr>2021-04-12T13:55:14Z</vt:lpwstr>
  </property>
  <property fmtid="{D5CDD505-2E9C-101B-9397-08002B2CF9AE}" pid="11" name="MSIP_Label_94480757-a570-4f64-84e7-c5b3ffe9d573_Method">
    <vt:lpwstr>Standard</vt:lpwstr>
  </property>
  <property fmtid="{D5CDD505-2E9C-101B-9397-08002B2CF9AE}" pid="12" name="MSIP_Label_94480757-a570-4f64-84e7-c5b3ffe9d573_Name">
    <vt:lpwstr>General</vt:lpwstr>
  </property>
  <property fmtid="{D5CDD505-2E9C-101B-9397-08002B2CF9AE}" pid="13" name="MSIP_Label_94480757-a570-4f64-84e7-c5b3ffe9d573_SiteId">
    <vt:lpwstr>2390cbd1-e663-4321-bc93-ba298637ce52</vt:lpwstr>
  </property>
  <property fmtid="{D5CDD505-2E9C-101B-9397-08002B2CF9AE}" pid="14" name="MSIP_Label_94480757-a570-4f64-84e7-c5b3ffe9d573_ActionId">
    <vt:lpwstr/>
  </property>
  <property fmtid="{D5CDD505-2E9C-101B-9397-08002B2CF9AE}" pid="15" name="MSIP_Label_94480757-a570-4f64-84e7-c5b3ffe9d573_ContentBits">
    <vt:lpwstr>2</vt:lpwstr>
  </property>
</Properties>
</file>