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notesMasterIdLst>
    <p:notesMasterId r:id="rId3"/>
  </p:notesMasterIdLst>
  <p:handoutMasterIdLst>
    <p:handoutMasterId r:id="rId4"/>
  </p:handoutMasterIdLst>
  <p:sldIdLst>
    <p:sldId id="657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zh-CN" altLang="zh-CN" sz="1200" b="0" dirty="0">
              <a:latin typeface="方正准圆简体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zh-CN" altLang="zh-CN" sz="1200" b="0" dirty="0">
              <a:latin typeface="方正准圆简体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67406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32488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06773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8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6854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185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511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99808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92003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391030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08576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0843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26889440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002801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91B9FEB0-8D14-463D-B09E-1C413332C36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91B9FEB0-8D14-463D-B09E-1C413332C3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1FDEE4-7342-4B25-9DDA-D06F303995EB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2769989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buFont typeface="SimSun" pitchFamily="34" charset="-127"/>
              <a:buNone/>
              <a:defRPr/>
            </a:pPr>
            <a:r>
              <a:rPr lang="de-CH" altLang="fr-FR" sz="992" dirty="0" err="1">
                <a:solidFill>
                  <a:srgbClr val="7F7F7F"/>
                </a:solidFill>
                <a:latin typeface="+mj-lt"/>
              </a:rPr>
              <a:t>Sidel</a:t>
            </a:r>
            <a:r>
              <a:rPr lang="de-CH" altLang="fr-FR" sz="992" dirty="0">
                <a:solidFill>
                  <a:srgbClr val="7F7F7F"/>
                </a:solidFill>
                <a:latin typeface="+mj-lt"/>
              </a:rPr>
              <a:t> </a:t>
            </a:r>
            <a:r>
              <a:rPr lang="de-CH" altLang="fr-FR" sz="992" dirty="0" err="1">
                <a:solidFill>
                  <a:srgbClr val="7F7F7F"/>
                </a:solidFill>
                <a:latin typeface="+mj-lt"/>
              </a:rPr>
              <a:t>ServicesLine</a:t>
            </a:r>
            <a:r>
              <a:rPr lang="de-CH" altLang="fr-FR" sz="992" dirty="0">
                <a:solidFill>
                  <a:srgbClr val="7F7F7F"/>
                </a:solidFill>
                <a:latin typeface="+mj-lt"/>
              </a:rPr>
              <a:t> </a:t>
            </a:r>
            <a:r>
              <a:rPr lang="de-CH" altLang="fr-FR" sz="992" dirty="0" err="1">
                <a:solidFill>
                  <a:srgbClr val="7F7F7F"/>
                </a:solidFill>
                <a:latin typeface="+mj-lt"/>
              </a:rPr>
              <a:t>Improvement</a:t>
            </a:r>
            <a:r>
              <a:rPr lang="de-CH" altLang="fr-FR" sz="992" dirty="0">
                <a:solidFill>
                  <a:srgbClr val="7F7F7F"/>
                </a:solidFill>
                <a:latin typeface="+mj-lt"/>
              </a:rPr>
              <a:t>, </a:t>
            </a:r>
            <a:fld id="{2B516883-90B8-4E60-A885-722B19EAFB49}" type="datetime4">
              <a:rPr lang="de-CH" altLang="fr-FR" sz="992" smtClean="0">
                <a:solidFill>
                  <a:srgbClr val="7F7F7F"/>
                </a:solidFill>
                <a:latin typeface="+mj-lt"/>
              </a:rPr>
              <a:pPr>
                <a:buSzPct val="100000"/>
                <a:buFont typeface="SimSun" pitchFamily="34" charset="-127"/>
                <a:buNone/>
                <a:defRPr/>
              </a:pPr>
              <a:t>26. Juni 2020</a:t>
            </a:fld>
            <a:endParaRPr lang="de-CH" altLang="fr-FR" sz="992" dirty="0">
              <a:solidFill>
                <a:srgbClr val="7F7F7F"/>
              </a:solidFill>
              <a:latin typeface="+mj-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FB1D0-DCEB-4D89-9EA6-ADE1E945E4A7}"/>
              </a:ext>
            </a:extLst>
          </p:cNvPr>
          <p:cNvSpPr txBox="1">
            <a:spLocks/>
          </p:cNvSpPr>
          <p:nvPr/>
        </p:nvSpPr>
        <p:spPr>
          <a:xfrm>
            <a:off x="757449" y="7135547"/>
            <a:ext cx="543418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  <a:buFont typeface="SimSun" panose="02010600030101010101" pitchFamily="2" charset="-122"/>
              <a:buNone/>
            </a:pPr>
            <a:r>
              <a:rPr lang="de-CH" altLang="fr-FR" sz="992">
                <a:solidFill>
                  <a:srgbClr val="7F7F7F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rPr>
              <a:t>页码</a:t>
            </a:r>
            <a:r>
              <a:rPr lang="de-CH" altLang="fr-FR" sz="992">
                <a:solidFill>
                  <a:srgbClr val="7F7F7F"/>
                </a:solidFill>
                <a:latin typeface="SimSun" panose="02010600030101010101" pitchFamily="2" charset="-122"/>
              </a:rPr>
              <a:t> </a:t>
            </a:r>
            <a:fld id="{3B5C4C4E-ECBA-477D-9749-02638F9883D3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  <a:buFont typeface="SimSun" panose="02010600030101010101" pitchFamily="2" charset="-122"/>
                <a:buNone/>
              </a:pPr>
              <a:t>‹#›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F64486CC-7DE9-436C-BCB4-F493B142EE7D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5463C56-BE39-458F-AD25-C804647EAC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EE505CDF-110F-43CE-9ADF-C469BE6806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4727 w 501"/>
                <a:gd name="T1" fmla="*/ 4134 h 429"/>
                <a:gd name="T2" fmla="*/ 4460 w 501"/>
                <a:gd name="T3" fmla="*/ 3789 h 429"/>
                <a:gd name="T4" fmla="*/ 4361 w 501"/>
                <a:gd name="T5" fmla="*/ 3659 h 429"/>
                <a:gd name="T6" fmla="*/ 3792 w 501"/>
                <a:gd name="T7" fmla="*/ 3392 h 429"/>
                <a:gd name="T8" fmla="*/ 3055 w 501"/>
                <a:gd name="T9" fmla="*/ 4134 h 429"/>
                <a:gd name="T10" fmla="*/ 3792 w 501"/>
                <a:gd name="T11" fmla="*/ 4860 h 429"/>
                <a:gd name="T12" fmla="*/ 4361 w 501"/>
                <a:gd name="T13" fmla="*/ 4597 h 429"/>
                <a:gd name="T14" fmla="*/ 4460 w 501"/>
                <a:gd name="T15" fmla="*/ 4465 h 429"/>
                <a:gd name="T16" fmla="*/ 4727 w 501"/>
                <a:gd name="T17" fmla="*/ 4134 h 429"/>
                <a:gd name="T18" fmla="*/ 2135 w 501"/>
                <a:gd name="T19" fmla="*/ 4117 h 429"/>
                <a:gd name="T20" fmla="*/ 3792 w 501"/>
                <a:gd name="T21" fmla="*/ 2479 h 429"/>
                <a:gd name="T22" fmla="*/ 5058 w 501"/>
                <a:gd name="T23" fmla="*/ 3061 h 429"/>
                <a:gd name="T24" fmla="*/ 5067 w 501"/>
                <a:gd name="T25" fmla="*/ 3089 h 429"/>
                <a:gd name="T26" fmla="*/ 5096 w 501"/>
                <a:gd name="T27" fmla="*/ 3077 h 429"/>
                <a:gd name="T28" fmla="*/ 3289 w 501"/>
                <a:gd name="T29" fmla="*/ 0 h 429"/>
                <a:gd name="T30" fmla="*/ 0 w 501"/>
                <a:gd name="T31" fmla="*/ 5666 h 429"/>
                <a:gd name="T32" fmla="*/ 3211 w 501"/>
                <a:gd name="T33" fmla="*/ 5666 h 429"/>
                <a:gd name="T34" fmla="*/ 3228 w 501"/>
                <a:gd name="T35" fmla="*/ 5654 h 429"/>
                <a:gd name="T36" fmla="*/ 2895 w 501"/>
                <a:gd name="T37" fmla="*/ 5510 h 429"/>
                <a:gd name="T38" fmla="*/ 2135 w 501"/>
                <a:gd name="T39" fmla="*/ 4117 h 429"/>
                <a:gd name="T40" fmla="*/ 6529 w 501"/>
                <a:gd name="T41" fmla="*/ 5637 h 429"/>
                <a:gd name="T42" fmla="*/ 6189 w 501"/>
                <a:gd name="T43" fmla="*/ 5547 h 429"/>
                <a:gd name="T44" fmla="*/ 5329 w 501"/>
                <a:gd name="T45" fmla="*/ 4843 h 429"/>
                <a:gd name="T46" fmla="*/ 5001 w 501"/>
                <a:gd name="T47" fmla="*/ 5257 h 429"/>
                <a:gd name="T48" fmla="*/ 4383 w 501"/>
                <a:gd name="T49" fmla="*/ 5654 h 429"/>
                <a:gd name="T50" fmla="*/ 4383 w 501"/>
                <a:gd name="T51" fmla="*/ 5666 h 429"/>
                <a:gd name="T52" fmla="*/ 6595 w 501"/>
                <a:gd name="T53" fmla="*/ 5666 h 429"/>
                <a:gd name="T54" fmla="*/ 6595 w 501"/>
                <a:gd name="T55" fmla="*/ 5654 h 429"/>
                <a:gd name="T56" fmla="*/ 6529 w 501"/>
                <a:gd name="T57" fmla="*/ 5637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D94BD3D-6DB2-4054-84E4-1B63123530A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2257 w 937"/>
                <a:gd name="T1" fmla="*/ 1790 h 326"/>
                <a:gd name="T2" fmla="*/ 1028 w 937"/>
                <a:gd name="T3" fmla="*/ 1172 h 326"/>
                <a:gd name="T4" fmla="*/ 1647 w 937"/>
                <a:gd name="T5" fmla="*/ 697 h 326"/>
                <a:gd name="T6" fmla="*/ 2450 w 937"/>
                <a:gd name="T7" fmla="*/ 1316 h 326"/>
                <a:gd name="T8" fmla="*/ 3339 w 937"/>
                <a:gd name="T9" fmla="*/ 1316 h 326"/>
                <a:gd name="T10" fmla="*/ 1687 w 937"/>
                <a:gd name="T11" fmla="*/ 0 h 326"/>
                <a:gd name="T12" fmla="*/ 156 w 937"/>
                <a:gd name="T13" fmla="*/ 1238 h 326"/>
                <a:gd name="T14" fmla="*/ 1373 w 937"/>
                <a:gd name="T15" fmla="*/ 2409 h 326"/>
                <a:gd name="T16" fmla="*/ 2597 w 937"/>
                <a:gd name="T17" fmla="*/ 3085 h 326"/>
                <a:gd name="T18" fmla="*/ 1791 w 937"/>
                <a:gd name="T19" fmla="*/ 3597 h 326"/>
                <a:gd name="T20" fmla="*/ 881 w 937"/>
                <a:gd name="T21" fmla="*/ 2834 h 326"/>
                <a:gd name="T22" fmla="*/ 12 w 937"/>
                <a:gd name="T23" fmla="*/ 2834 h 326"/>
                <a:gd name="T24" fmla="*/ 1770 w 937"/>
                <a:gd name="T25" fmla="*/ 4296 h 326"/>
                <a:gd name="T26" fmla="*/ 3466 w 937"/>
                <a:gd name="T27" fmla="*/ 2978 h 326"/>
                <a:gd name="T28" fmla="*/ 2257 w 937"/>
                <a:gd name="T29" fmla="*/ 1790 h 326"/>
                <a:gd name="T30" fmla="*/ 7136 w 937"/>
                <a:gd name="T31" fmla="*/ 1597 h 326"/>
                <a:gd name="T32" fmla="*/ 7136 w 937"/>
                <a:gd name="T33" fmla="*/ 1597 h 326"/>
                <a:gd name="T34" fmla="*/ 6243 w 937"/>
                <a:gd name="T35" fmla="*/ 1143 h 326"/>
                <a:gd name="T36" fmla="*/ 4936 w 937"/>
                <a:gd name="T37" fmla="*/ 2688 h 326"/>
                <a:gd name="T38" fmla="*/ 6264 w 937"/>
                <a:gd name="T39" fmla="*/ 4285 h 326"/>
                <a:gd name="T40" fmla="*/ 7164 w 937"/>
                <a:gd name="T41" fmla="*/ 3822 h 326"/>
                <a:gd name="T42" fmla="*/ 7174 w 937"/>
                <a:gd name="T43" fmla="*/ 3822 h 326"/>
                <a:gd name="T44" fmla="*/ 7174 w 937"/>
                <a:gd name="T45" fmla="*/ 4202 h 326"/>
                <a:gd name="T46" fmla="*/ 7956 w 937"/>
                <a:gd name="T47" fmla="*/ 4202 h 326"/>
                <a:gd name="T48" fmla="*/ 7956 w 937"/>
                <a:gd name="T49" fmla="*/ 106 h 326"/>
                <a:gd name="T50" fmla="*/ 7136 w 937"/>
                <a:gd name="T51" fmla="*/ 106 h 326"/>
                <a:gd name="T52" fmla="*/ 7136 w 937"/>
                <a:gd name="T53" fmla="*/ 1597 h 326"/>
                <a:gd name="T54" fmla="*/ 6465 w 937"/>
                <a:gd name="T55" fmla="*/ 3666 h 326"/>
                <a:gd name="T56" fmla="*/ 5751 w 937"/>
                <a:gd name="T57" fmla="*/ 2716 h 326"/>
                <a:gd name="T58" fmla="*/ 6465 w 937"/>
                <a:gd name="T59" fmla="*/ 1769 h 326"/>
                <a:gd name="T60" fmla="*/ 7164 w 937"/>
                <a:gd name="T61" fmla="*/ 2700 h 326"/>
                <a:gd name="T62" fmla="*/ 6465 w 937"/>
                <a:gd name="T63" fmla="*/ 3666 h 326"/>
                <a:gd name="T64" fmla="*/ 9775 w 937"/>
                <a:gd name="T65" fmla="*/ 1143 h 326"/>
                <a:gd name="T66" fmla="*/ 8258 w 937"/>
                <a:gd name="T67" fmla="*/ 2716 h 326"/>
                <a:gd name="T68" fmla="*/ 9775 w 937"/>
                <a:gd name="T69" fmla="*/ 4285 h 326"/>
                <a:gd name="T70" fmla="*/ 11160 w 937"/>
                <a:gd name="T71" fmla="*/ 3281 h 326"/>
                <a:gd name="T72" fmla="*/ 10446 w 937"/>
                <a:gd name="T73" fmla="*/ 3281 h 326"/>
                <a:gd name="T74" fmla="*/ 9804 w 937"/>
                <a:gd name="T75" fmla="*/ 3666 h 326"/>
                <a:gd name="T76" fmla="*/ 9062 w 937"/>
                <a:gd name="T77" fmla="*/ 2912 h 326"/>
                <a:gd name="T78" fmla="*/ 11212 w 937"/>
                <a:gd name="T79" fmla="*/ 2912 h 326"/>
                <a:gd name="T80" fmla="*/ 9775 w 937"/>
                <a:gd name="T81" fmla="*/ 1143 h 326"/>
                <a:gd name="T82" fmla="*/ 9062 w 937"/>
                <a:gd name="T83" fmla="*/ 2400 h 326"/>
                <a:gd name="T84" fmla="*/ 9749 w 937"/>
                <a:gd name="T85" fmla="*/ 1769 h 326"/>
                <a:gd name="T86" fmla="*/ 10397 w 937"/>
                <a:gd name="T87" fmla="*/ 2400 h 326"/>
                <a:gd name="T88" fmla="*/ 9062 w 937"/>
                <a:gd name="T89" fmla="*/ 2400 h 326"/>
                <a:gd name="T90" fmla="*/ 11545 w 937"/>
                <a:gd name="T91" fmla="*/ 4202 h 326"/>
                <a:gd name="T92" fmla="*/ 12360 w 937"/>
                <a:gd name="T93" fmla="*/ 4202 h 326"/>
                <a:gd name="T94" fmla="*/ 12360 w 937"/>
                <a:gd name="T95" fmla="*/ 106 h 326"/>
                <a:gd name="T96" fmla="*/ 11545 w 937"/>
                <a:gd name="T97" fmla="*/ 106 h 326"/>
                <a:gd name="T98" fmla="*/ 11545 w 937"/>
                <a:gd name="T99" fmla="*/ 4202 h 326"/>
                <a:gd name="T100" fmla="*/ 3773 w 937"/>
                <a:gd name="T101" fmla="*/ 4202 h 326"/>
                <a:gd name="T102" fmla="*/ 4589 w 937"/>
                <a:gd name="T103" fmla="*/ 4202 h 326"/>
                <a:gd name="T104" fmla="*/ 4589 w 937"/>
                <a:gd name="T105" fmla="*/ 1228 h 326"/>
                <a:gd name="T106" fmla="*/ 3773 w 937"/>
                <a:gd name="T107" fmla="*/ 1228 h 326"/>
                <a:gd name="T108" fmla="*/ 3773 w 937"/>
                <a:gd name="T109" fmla="*/ 4202 h 326"/>
                <a:gd name="T110" fmla="*/ 3773 w 937"/>
                <a:gd name="T111" fmla="*/ 775 h 326"/>
                <a:gd name="T112" fmla="*/ 4589 w 937"/>
                <a:gd name="T113" fmla="*/ 775 h 326"/>
                <a:gd name="T114" fmla="*/ 4589 w 937"/>
                <a:gd name="T115" fmla="*/ 106 h 326"/>
                <a:gd name="T116" fmla="*/ 3773 w 937"/>
                <a:gd name="T117" fmla="*/ 106 h 326"/>
                <a:gd name="T118" fmla="*/ 3773 w 937"/>
                <a:gd name="T119" fmla="*/ 775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E89A8C83-0192-460C-9442-66864C4F883C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A11CC0B8-7BBB-4AE0-954F-7C8FE07E226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A11CC0B8-7BBB-4AE0-954F-7C8FE07E22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986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4552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88647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4208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3632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571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6221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228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3D441F0E-20A3-4D42-853F-FD315E07E0DA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5656578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  <p:sldLayoutId id="2147483862" r:id="rId18"/>
    <p:sldLayoutId id="2147483863" r:id="rId19"/>
    <p:sldLayoutId id="2147483864" r:id="rId20"/>
    <p:sldLayoutId id="2147483865" r:id="rId21"/>
    <p:sldLayoutId id="2147483866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0840" y="748440"/>
            <a:ext cx="8037489" cy="509007"/>
          </a:xfrm>
        </p:spPr>
        <p:txBody>
          <a:bodyPr/>
          <a:lstStyle/>
          <a:p>
            <a:r>
              <a:rPr dirty="0">
                <a:latin typeface="方正准圆简体"/>
                <a:cs typeface="方正准圆简体"/>
              </a:rPr>
              <a:t>减少停机时间、提高生产效率</a:t>
            </a:r>
            <a:endParaRPr lang="zh-CN" altLang="fr-FR" dirty="0">
              <a:solidFill>
                <a:srgbClr val="E64B00"/>
              </a:solidFill>
            </a:endParaRP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497727" y="1909675"/>
            <a:ext cx="7833296" cy="412280"/>
          </a:xfrm>
        </p:spPr>
        <p:txBody>
          <a:bodyPr/>
          <a:lstStyle/>
          <a:p>
            <a:r>
              <a:rPr lang="fr-FR" altLang="fr-FR" dirty="0">
                <a:solidFill>
                  <a:srgbClr val="000000"/>
                </a:solidFill>
                <a:latin typeface="方正准圆简体"/>
                <a:cs typeface="方正准圆简体"/>
              </a:rPr>
              <a:t>配备液压夹具的开模/闭模拉杆</a:t>
            </a:r>
            <a:endParaRPr lang="zh-CN" altLang="fr-FR" dirty="0">
              <a:solidFill>
                <a:srgbClr val="000000"/>
              </a:solidFill>
            </a:endParaRPr>
          </a:p>
        </p:txBody>
      </p:sp>
      <p:sp>
        <p:nvSpPr>
          <p:cNvPr id="5" name="Rechteck 3">
            <a:extLst>
              <a:ext uri="{FF2B5EF4-FFF2-40B4-BE49-F238E27FC236}">
                <a16:creationId xmlns:a16="http://schemas.microsoft.com/office/drawing/2014/main" id="{DC362B6A-7216-4428-B1F7-42AACC28B60D}"/>
              </a:ext>
            </a:extLst>
          </p:cNvPr>
          <p:cNvSpPr/>
          <p:nvPr/>
        </p:nvSpPr>
        <p:spPr>
          <a:xfrm>
            <a:off x="1499285" y="2321954"/>
            <a:ext cx="3811633" cy="494736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 anchor="ctr"/>
          <a:lstStyle/>
          <a:p>
            <a:pPr defTabSz="895996" eaLnBrk="1" fontAlgn="auto" hangingPunct="1">
              <a:spcBef>
                <a:spcPts val="294"/>
              </a:spcBef>
              <a:spcAft>
                <a:spcPts val="0"/>
              </a:spcAft>
              <a:buSzPct val="100000"/>
              <a:defRPr/>
            </a:pPr>
            <a:r>
              <a:rPr lang="de-CH" altLang="fr-FR" sz="1544" dirty="0">
                <a:solidFill>
                  <a:srgbClr val="FFFFFF"/>
                </a:solidFill>
                <a:latin typeface="方正准圆简体"/>
                <a:cs typeface="方正准圆简体"/>
              </a:rPr>
              <a:t>价值和</a:t>
            </a:r>
            <a:r>
              <a:rPr sz="1544" dirty="0">
                <a:solidFill>
                  <a:srgbClr val="000000"/>
                </a:solidFill>
                <a:latin typeface="方正准圆简体"/>
                <a:cs typeface="方正准圆简体"/>
              </a:rPr>
              <a:t> </a:t>
            </a:r>
            <a:r>
              <a:rPr lang="de-CH" altLang="fr-FR" sz="1544" dirty="0">
                <a:solidFill>
                  <a:srgbClr val="FFFFFF"/>
                </a:solidFill>
                <a:latin typeface="方正准圆简体"/>
                <a:cs typeface="方正准圆简体"/>
              </a:rPr>
              <a:t>优点</a:t>
            </a:r>
            <a:endParaRPr lang="zh-CN" altLang="fr-FR" sz="1544" dirty="0">
              <a:solidFill>
                <a:srgbClr val="FFFFFF"/>
              </a:solidFill>
              <a:latin typeface="方正准圆简体"/>
            </a:endParaRPr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499285" y="2816688"/>
            <a:ext cx="3811633" cy="346780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安装快速简便</a:t>
            </a:r>
            <a:endParaRPr lang="zh-CN" altLang="fr-FR" sz="1323" b="0" kern="0" dirty="0">
              <a:solidFill>
                <a:srgbClr val="000000"/>
              </a:solidFill>
              <a:latin typeface="Arial"/>
            </a:endParaRP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使用单螺杆调节，减少机器停机时间</a:t>
            </a:r>
            <a:r>
              <a:rPr sz="1323" b="0" dirty="0">
                <a:solidFill>
                  <a:srgbClr val="000000"/>
                </a:solidFill>
                <a:latin typeface="方正准圆简体"/>
                <a:cs typeface="方正准圆简体"/>
              </a:rPr>
              <a:t> 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提高开模/闭模凸轮的使用寿命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可重复调节</a:t>
            </a:r>
            <a:r>
              <a:rPr lang="de-CH" altLang="fr-FR" sz="1323" b="0" kern="0">
                <a:solidFill>
                  <a:srgbClr val="000000"/>
                </a:solidFill>
                <a:latin typeface="Arial"/>
                <a:cs typeface="方正准圆简体"/>
              </a:rPr>
              <a:t>1000</a:t>
            </a:r>
            <a:r>
              <a:rPr lang="de-CH" altLang="fr-FR" sz="1323" b="0" kern="0">
                <a:solidFill>
                  <a:srgbClr val="000000"/>
                </a:solidFill>
                <a:latin typeface="方正准圆简体"/>
                <a:cs typeface="方正准圆简体"/>
              </a:rPr>
              <a:t>多次</a:t>
            </a:r>
            <a:endParaRPr lang="zh-CN" altLang="fr-FR" sz="1323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hteck 11">
            <a:extLst>
              <a:ext uri="{FF2B5EF4-FFF2-40B4-BE49-F238E27FC236}">
                <a16:creationId xmlns:a16="http://schemas.microsoft.com/office/drawing/2014/main" id="{2D398D4C-877B-4629-9C1F-5244FB0F0347}"/>
              </a:ext>
            </a:extLst>
          </p:cNvPr>
          <p:cNvSpPr/>
          <p:nvPr/>
        </p:nvSpPr>
        <p:spPr>
          <a:xfrm>
            <a:off x="5519392" y="2321954"/>
            <a:ext cx="3811633" cy="494736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 anchor="ctr"/>
          <a:lstStyle/>
          <a:p>
            <a:pPr marL="186665" indent="-186665" defTabSz="895996" eaLnBrk="1" fontAlgn="auto" hangingPunct="1">
              <a:spcBef>
                <a:spcPts val="294"/>
              </a:spcBef>
              <a:spcAft>
                <a:spcPts val="0"/>
              </a:spcAft>
              <a:buClr>
                <a:srgbClr val="E64B00"/>
              </a:buClr>
              <a:defRPr/>
            </a:pPr>
            <a:r>
              <a:rPr lang="de-CH" altLang="fr-FR" sz="1544" dirty="0">
                <a:solidFill>
                  <a:srgbClr val="FFFFFF"/>
                </a:solidFill>
                <a:latin typeface="方正准圆简体"/>
                <a:cs typeface="方正准圆简体"/>
              </a:rPr>
              <a:t>描述</a:t>
            </a: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19392" y="2813577"/>
            <a:ext cx="3811633" cy="347092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  <a:cs typeface="方正准圆简体"/>
              </a:rPr>
              <a:t>ETP-EXPRESS</a:t>
            </a:r>
            <a:r>
              <a:rPr lang="de-CH" altLang="fr-FR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单螺杆液压张紧元件集成到开模/闭模拉杆内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它替代了原来的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  <a:cs typeface="方正准圆简体"/>
              </a:rPr>
              <a:t>RLK</a:t>
            </a:r>
            <a:r>
              <a:rPr lang="de-CH" altLang="fr-FR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锥式夹紧系统</a:t>
            </a:r>
            <a:endParaRPr lang="zh-CN" altLang="zh-CN" sz="1323" b="0" kern="0" dirty="0">
              <a:solidFill>
                <a:srgbClr val="000000"/>
              </a:solidFill>
              <a:latin typeface="Arial"/>
            </a:endParaRPr>
          </a:p>
          <a:p>
            <a:pPr marL="178888" lvl="1" indent="-178888" defTabSz="895996" eaLnBrk="1" fontAlgn="auto" hangingPunct="1">
              <a:spcBef>
                <a:spcPts val="294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zh-CN" altLang="zh-CN" sz="1247" b="0" dirty="0">
              <a:solidFill>
                <a:srgbClr val="000000"/>
              </a:solidFill>
              <a:latin typeface="方正准圆简体"/>
              <a:ea typeface="方正准圆简体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504728" y="6325550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  <a:latin typeface="方正准圆简体"/>
                <a:cs typeface="方正准圆简体"/>
              </a:rPr>
              <a:t>价值：提高效率，有效维护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  <a:latin typeface="方正准圆简体"/>
                <a:cs typeface="方正准圆简体"/>
              </a:rPr>
              <a:t>设备：</a:t>
            </a:r>
            <a:r>
              <a:rPr lang="en-GB" altLang="fr-FR" sz="882" b="0" dirty="0">
                <a:solidFill>
                  <a:srgbClr val="000000"/>
                </a:solidFill>
                <a:latin typeface="Arial"/>
                <a:cs typeface="方正准圆简体"/>
              </a:rPr>
              <a:t>Matrix</a:t>
            </a:r>
            <a:r>
              <a:rPr lang="en-GB" altLang="fr-FR" sz="882" b="0" dirty="0">
                <a:solidFill>
                  <a:srgbClr val="000000"/>
                </a:solidFill>
                <a:latin typeface="方正准圆简体"/>
                <a:cs typeface="方正准圆简体"/>
              </a:rPr>
              <a:t>吹瓶机 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  <a:latin typeface="方正准圆简体"/>
                <a:cs typeface="方正准圆简体"/>
              </a:rPr>
              <a:t>产品目录代码：</a:t>
            </a:r>
            <a:r>
              <a:rPr lang="en-GB" altLang="fr-FR" sz="882" b="0" dirty="0">
                <a:solidFill>
                  <a:srgbClr val="000000"/>
                </a:solidFill>
                <a:latin typeface="Arial"/>
                <a:cs typeface="方正准圆简体"/>
              </a:rPr>
              <a:t>2023</a:t>
            </a:r>
          </a:p>
        </p:txBody>
      </p:sp>
      <p:pic>
        <p:nvPicPr>
          <p:cNvPr id="10" name="Image 1">
            <a:extLst>
              <a:ext uri="{FF2B5EF4-FFF2-40B4-BE49-F238E27FC236}">
                <a16:creationId xmlns:a16="http://schemas.microsoft.com/office/drawing/2014/main" id="{4FB22AC5-9197-4FBC-8762-AA1CDDB09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4341" y="3841651"/>
            <a:ext cx="1026672" cy="801683"/>
          </a:xfrm>
          <a:prstGeom prst="rect">
            <a:avLst/>
          </a:prstGeom>
        </p:spPr>
      </p:pic>
      <p:pic>
        <p:nvPicPr>
          <p:cNvPr id="11" name="Picture 25">
            <a:extLst>
              <a:ext uri="{FF2B5EF4-FFF2-40B4-BE49-F238E27FC236}">
                <a16:creationId xmlns:a16="http://schemas.microsoft.com/office/drawing/2014/main" id="{65A402BA-A958-41D0-B24A-8CAA77298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88" t="3653" b="5936"/>
          <a:stretch>
            <a:fillRect/>
          </a:stretch>
        </p:blipFill>
        <p:spPr bwMode="auto">
          <a:xfrm>
            <a:off x="6404032" y="4737228"/>
            <a:ext cx="1573987" cy="1253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28">
            <a:extLst>
              <a:ext uri="{FF2B5EF4-FFF2-40B4-BE49-F238E27FC236}">
                <a16:creationId xmlns:a16="http://schemas.microsoft.com/office/drawing/2014/main" id="{308467ED-6672-4A0D-B093-5E5E39BAA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8018" y="4408848"/>
            <a:ext cx="1353005" cy="116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fr-FR" altLang="fr-FR" sz="754" b="0" dirty="0">
                <a:solidFill>
                  <a:srgbClr val="FF6600"/>
                </a:solidFill>
                <a:latin typeface="方正准圆简体"/>
                <a:cs typeface="方正准圆简体"/>
              </a:rPr>
              <a:t>只使用一颗螺丝的快速安装系统</a:t>
            </a:r>
          </a:p>
        </p:txBody>
      </p:sp>
      <p:sp>
        <p:nvSpPr>
          <p:cNvPr id="13" name="Line 30">
            <a:extLst>
              <a:ext uri="{FF2B5EF4-FFF2-40B4-BE49-F238E27FC236}">
                <a16:creationId xmlns:a16="http://schemas.microsoft.com/office/drawing/2014/main" id="{E86A07B2-57E2-4EC7-A68A-95F3CBB619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8298" y="4080470"/>
            <a:ext cx="44900" cy="656757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fontAlgn="auto" hangingPunct="1">
              <a:spcBef>
                <a:spcPts val="0"/>
              </a:spcBef>
              <a:spcAft>
                <a:spcPts val="0"/>
              </a:spcAft>
            </a:pPr>
            <a:endParaRPr lang="fr-FR" sz="1037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2895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Pages>1</Pages>
  <Words>39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MS PGothic</vt:lpstr>
      <vt:lpstr>宋体</vt:lpstr>
      <vt:lpstr>宋体</vt:lpstr>
      <vt:lpstr>Arial</vt:lpstr>
      <vt:lpstr>Book Antiqua</vt:lpstr>
      <vt:lpstr>FZZhunYuan-M02S</vt:lpstr>
      <vt:lpstr>Wingdings</vt:lpstr>
      <vt:lpstr>方正准圆简体</vt:lpstr>
      <vt:lpstr>NewSidel_Template_4x3_with add layouts</vt:lpstr>
      <vt:lpstr>think-cell Folie</vt:lpstr>
      <vt:lpstr>减少停机时间、提高生产效率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537</cp:revision>
  <cp:lastPrinted>2016-08-02T08:13:06Z</cp:lastPrinted>
  <dcterms:created xsi:type="dcterms:W3CDTF">2009-07-10T13:59:45Z</dcterms:created>
  <dcterms:modified xsi:type="dcterms:W3CDTF">2020-06-26T12:39:47Z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2020-06-26T12:39:47.3327989Z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2018-04-05T15:41:26.9449802+02:00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2018-04-05T15:41:26.9449802+02:00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