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43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41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208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04/02/2021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59758623-35FB-4164-BF8F-702DA2758E3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59758623-35FB-4164-BF8F-702DA2758E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1203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1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04 February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1E91FC9-1430-4B64-88AC-C2D46F341D8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88">
            <a:extLst>
              <a:ext uri="{FF2B5EF4-FFF2-40B4-BE49-F238E27FC236}">
                <a16:creationId xmlns:a16="http://schemas.microsoft.com/office/drawing/2014/main" id="{D263AD4F-587B-4867-A05C-09F06C48190F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70063"/>
            <a:ext cx="7991475" cy="4041775"/>
            <a:chOff x="650875" y="1906524"/>
            <a:chExt cx="7991475" cy="4042232"/>
          </a:xfrm>
        </p:grpSpPr>
        <p:sp>
          <p:nvSpPr>
            <p:cNvPr id="11" name="Rechteck 3">
              <a:extLst>
                <a:ext uri="{FF2B5EF4-FFF2-40B4-BE49-F238E27FC236}">
                  <a16:creationId xmlns:a16="http://schemas.microsoft.com/office/drawing/2014/main" id="{E3A3CD7D-4034-4CC9-B980-6BEA5891A10C}"/>
                </a:ext>
              </a:extLst>
            </p:cNvPr>
            <p:cNvSpPr/>
            <p:nvPr/>
          </p:nvSpPr>
          <p:spPr>
            <a:xfrm>
              <a:off x="6508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en-GB" sz="1400" b="1" dirty="0" err="1">
                  <a:solidFill>
                    <a:srgbClr val="FFFFFF"/>
                  </a:solidFill>
                  <a:latin typeface="FZZhunYuan-M02S"/>
                  <a:cs typeface="FZZhunYuan-M02S"/>
                </a:rPr>
                <a:t>价值和益处</a:t>
              </a:r>
              <a:endParaRPr lang="zh-CN" altLang="fr-FR" sz="1400" b="1" dirty="0">
                <a:solidFill>
                  <a:srgbClr val="FFFFFF"/>
                </a:solidFill>
                <a:latin typeface="FZZhunYuan-M02S"/>
                <a:ea typeface="FZZhunYuan-M02S"/>
                <a:cs typeface="FZZhunYuan-M02S"/>
              </a:endParaRPr>
            </a:p>
          </p:txBody>
        </p:sp>
        <p:sp>
          <p:nvSpPr>
            <p:cNvPr id="12" name="Rechteck 4">
              <a:extLst>
                <a:ext uri="{FF2B5EF4-FFF2-40B4-BE49-F238E27FC236}">
                  <a16:creationId xmlns:a16="http://schemas.microsoft.com/office/drawing/2014/main" id="{088B958E-4C24-4DC0-AE0B-A8C3F6A30311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indent="-342900">
                <a:spcBef>
                  <a:spcPct val="20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2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hteck 11">
              <a:extLst>
                <a:ext uri="{FF2B5EF4-FFF2-40B4-BE49-F238E27FC236}">
                  <a16:creationId xmlns:a16="http://schemas.microsoft.com/office/drawing/2014/main" id="{FF23687B-3FEA-4BD0-9B9A-16509C91493D}"/>
                </a:ext>
              </a:extLst>
            </p:cNvPr>
            <p:cNvSpPr/>
            <p:nvPr/>
          </p:nvSpPr>
          <p:spPr>
            <a:xfrm>
              <a:off x="47529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de-DE" sz="1400" b="1" noProof="1">
                  <a:solidFill>
                    <a:srgbClr val="FFFFFF"/>
                  </a:solidFill>
                  <a:latin typeface="FZZhunYuan-M02S"/>
                  <a:cs typeface="FZZhunYuan-M02S"/>
                </a:rPr>
                <a:t>描述</a:t>
              </a:r>
              <a:r>
                <a:rPr lang="de-CH" altLang="de-DE" sz="1400" b="1" noProof="1">
                  <a:solidFill>
                    <a:srgbClr val="FFFFFF"/>
                  </a:solidFill>
                  <a:cs typeface="Arial" charset="0"/>
                </a:rPr>
                <a:t> </a:t>
              </a:r>
              <a:endParaRPr lang="en-GB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5" name="Rechteck 12">
              <a:extLst>
                <a:ext uri="{FF2B5EF4-FFF2-40B4-BE49-F238E27FC236}">
                  <a16:creationId xmlns:a16="http://schemas.microsoft.com/office/drawing/2014/main" id="{F8451FFD-13CF-4A18-9269-3002962CB759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E64B00"/>
                </a:buClr>
                <a:buFont typeface="Wingdings" panose="05000000000000000000" pitchFamily="2" charset="2"/>
                <a:buChar char="§"/>
                <a:defRPr/>
              </a:pPr>
              <a:endParaRPr lang="en-US" altLang="zh-CN" sz="1200">
                <a:solidFill>
                  <a:srgbClr val="000000"/>
                </a:solidFill>
                <a:ea typeface="SimSun" panose="02010600030101010101" pitchFamily="2" charset="-122"/>
              </a:endParaRPr>
            </a:p>
          </p:txBody>
        </p:sp>
      </p:grpSp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1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26" name="Objekt 2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fr-FR" dirty="0">
                <a:latin typeface="FZZhunYuan-M02S"/>
                <a:cs typeface="FZZhunYuan-M02S"/>
              </a:rPr>
              <a:t>提高制瓶工艺的灵活性</a:t>
            </a:r>
            <a:endParaRPr lang="es-E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1240"/>
            <a:ext cx="7997825" cy="276999"/>
          </a:xfrm>
        </p:spPr>
        <p:txBody>
          <a:bodyPr vert="horz" lIns="0" tIns="0" rIns="0" bIns="0" rtlCol="0">
            <a:spAutoFit/>
          </a:bodyPr>
          <a:lstStyle/>
          <a:p>
            <a:r>
              <a:rPr lang="zh-CN" altLang="fr-FR" dirty="0">
                <a:latin typeface="FZZhunYuan-M02S"/>
                <a:cs typeface="FZZhunYuan-M02S"/>
              </a:rPr>
              <a:t>石英棒</a:t>
            </a:r>
            <a:endParaRPr lang="zh-CN" altLang="fr-FR" dirty="0"/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01EC1A01-28A6-4ACE-947A-D14FC4E7AE9F}"/>
              </a:ext>
            </a:extLst>
          </p:cNvPr>
          <p:cNvSpPr txBox="1">
            <a:spLocks/>
          </p:cNvSpPr>
          <p:nvPr/>
        </p:nvSpPr>
        <p:spPr>
          <a:xfrm>
            <a:off x="647700" y="5867685"/>
            <a:ext cx="7972425" cy="4312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价值： </a:t>
            </a:r>
            <a:r>
              <a:rPr lang="en-GB" altLang="fr-FR" sz="800" dirty="0" err="1">
                <a:solidFill>
                  <a:srgbClr val="000000"/>
                </a:solidFill>
                <a:latin typeface="方正准圆简体"/>
                <a:cs typeface="方正准圆简体"/>
              </a:rPr>
              <a:t>产品品质</a:t>
            </a:r>
            <a:endParaRPr kumimoji="0" lang="en-U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ZZhunYuan-M02S"/>
              <a:ea typeface="+mn-ea"/>
              <a:cs typeface="FZZhunYuan-M02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设备：MATRIX吹瓶机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产品目录代码：</a:t>
            </a: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FZZhunYuan-M02S"/>
              </a:rPr>
              <a:t>2032</a:t>
            </a:r>
          </a:p>
        </p:txBody>
      </p:sp>
      <p:sp>
        <p:nvSpPr>
          <p:cNvPr id="24" name="Rectangle 15">
            <a:extLst>
              <a:ext uri="{FF2B5EF4-FFF2-40B4-BE49-F238E27FC236}">
                <a16:creationId xmlns:a16="http://schemas.microsoft.com/office/drawing/2014/main" id="{94C28EAF-E30A-4958-8E5C-BDFDCDA8DE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7263" y="2225690"/>
            <a:ext cx="3873500" cy="123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2563" indent="-1825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hangingPunct="0">
              <a:spcBef>
                <a:spcPct val="45000"/>
              </a:spcBef>
              <a:buClr>
                <a:srgbClr val="E64B00"/>
              </a:buClr>
              <a:buFont typeface="Arial" panose="020B0604020202020204" pitchFamily="34" charset="0"/>
              <a:buChar char="•"/>
              <a:defRPr/>
            </a:pPr>
            <a:r>
              <a:rPr lang="en-US" sz="1200" dirty="0"/>
              <a:t>Installation of a quartz bar between the heating lamp and the preform, in order to concentrate / focus the IR radiation.</a:t>
            </a:r>
            <a:endParaRPr lang="en-US" sz="1200" dirty="0">
              <a:solidFill>
                <a:srgbClr val="00000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fr-FR" sz="1100" dirty="0"/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fr-FR" sz="1100" dirty="0"/>
          </a:p>
          <a:p>
            <a:pPr>
              <a:spcBef>
                <a:spcPct val="45000"/>
              </a:spcBef>
              <a:buClr>
                <a:schemeClr val="accent4"/>
              </a:buClr>
              <a:buSzPct val="100000"/>
              <a:buFont typeface="Wingdings" panose="05000000000000000000" pitchFamily="2" charset="2"/>
              <a:buChar char="§"/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5EA4009-C7DC-483D-A8F3-33780964E5C6}"/>
              </a:ext>
            </a:extLst>
          </p:cNvPr>
          <p:cNvSpPr/>
          <p:nvPr/>
        </p:nvSpPr>
        <p:spPr>
          <a:xfrm>
            <a:off x="642938" y="2233613"/>
            <a:ext cx="396240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Contribute to solve heating problems, especially on the preform under neck area. </a:t>
            </a:r>
          </a:p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Only for the first zone. </a:t>
            </a:r>
            <a:endParaRPr lang="en-US" sz="1200" dirty="0">
              <a:solidFill>
                <a:srgbClr val="000000"/>
              </a:solidFill>
            </a:endParaRPr>
          </a:p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1200" b="1" dirty="0"/>
              <a:t>Recommended to secure </a:t>
            </a:r>
            <a:r>
              <a:rPr lang="en-US" sz="1200" b="1" dirty="0" err="1"/>
              <a:t>rPET</a:t>
            </a:r>
            <a:r>
              <a:rPr lang="en-US" sz="1200" b="1" dirty="0"/>
              <a:t> bottle production</a:t>
            </a:r>
            <a:r>
              <a:rPr lang="en-US" sz="1200" dirty="0"/>
              <a:t> for:</a:t>
            </a:r>
          </a:p>
          <a:p>
            <a:r>
              <a:rPr lang="en-US" sz="1200" dirty="0"/>
              <a:t>       a. neck protection</a:t>
            </a:r>
          </a:p>
          <a:p>
            <a:r>
              <a:rPr lang="en-US" sz="1200" dirty="0"/>
              <a:t>       b. process robustness</a:t>
            </a:r>
          </a:p>
          <a:p>
            <a:r>
              <a:rPr lang="en-US" sz="1200" dirty="0"/>
              <a:t>       c. ensure optimal material distribution</a:t>
            </a:r>
          </a:p>
        </p:txBody>
      </p:sp>
      <p:pic>
        <p:nvPicPr>
          <p:cNvPr id="17" name="Image 9">
            <a:extLst>
              <a:ext uri="{FF2B5EF4-FFF2-40B4-BE49-F238E27FC236}">
                <a16:creationId xmlns:a16="http://schemas.microsoft.com/office/drawing/2014/main" id="{43D71727-EC53-4EC4-9272-88B5B6C9EF7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910" y="3436938"/>
            <a:ext cx="2239446" cy="2239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2119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146</TotalTime>
  <Words>74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SimSun</vt:lpstr>
      <vt:lpstr>Arial</vt:lpstr>
      <vt:lpstr>FZZhunYuan-M02S</vt:lpstr>
      <vt:lpstr>Wingdings</vt:lpstr>
      <vt:lpstr>方正准圆简体</vt:lpstr>
      <vt:lpstr>1_NewSidel_Template_4x3_with add layouts</vt:lpstr>
      <vt:lpstr>think-cell Folie</vt:lpstr>
      <vt:lpstr>提高制瓶工艺的灵活性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36</cp:revision>
  <dcterms:created xsi:type="dcterms:W3CDTF">2018-02-10T17:04:39Z</dcterms:created>
  <dcterms:modified xsi:type="dcterms:W3CDTF">2021-02-04T16:28:23Z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2020-01-28T09:57:48.3346342Z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