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341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941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208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04/02/2021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5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59758623-35FB-4164-BF8F-702DA2758E3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6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59758623-35FB-4164-BF8F-702DA2758E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1203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6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7" name="think-cell Folie" r:id="rId7" imgW="399" imgH="399" progId="TCLayout.ActiveDocument.1">
                  <p:embed/>
                </p:oleObj>
              </mc:Choice>
              <mc:Fallback>
                <p:oleObj name="think-cell Folie" r:id="rId7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04 February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61E91FC9-1430-4B64-88AC-C2D46F341D86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  <p:sldLayoutId id="2147483695" r:id="rId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jpeg"/><Relationship Id="rId5" Type="http://schemas.openxmlformats.org/officeDocument/2006/relationships/image" Target="../media/image2.emf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88">
            <a:extLst>
              <a:ext uri="{FF2B5EF4-FFF2-40B4-BE49-F238E27FC236}">
                <a16:creationId xmlns:a16="http://schemas.microsoft.com/office/drawing/2014/main" id="{D263AD4F-587B-4867-A05C-09F06C48190F}"/>
              </a:ext>
            </a:extLst>
          </p:cNvPr>
          <p:cNvGrpSpPr>
            <a:grpSpLocks/>
          </p:cNvGrpSpPr>
          <p:nvPr/>
        </p:nvGrpSpPr>
        <p:grpSpPr bwMode="auto">
          <a:xfrm>
            <a:off x="632835" y="1736683"/>
            <a:ext cx="7991475" cy="4041775"/>
            <a:chOff x="650875" y="1906524"/>
            <a:chExt cx="7991475" cy="4042232"/>
          </a:xfrm>
        </p:grpSpPr>
        <p:sp>
          <p:nvSpPr>
            <p:cNvPr id="11" name="Rechteck 3">
              <a:extLst>
                <a:ext uri="{FF2B5EF4-FFF2-40B4-BE49-F238E27FC236}">
                  <a16:creationId xmlns:a16="http://schemas.microsoft.com/office/drawing/2014/main" id="{E3A3CD7D-4034-4CC9-B980-6BEA5891A10C}"/>
                </a:ext>
              </a:extLst>
            </p:cNvPr>
            <p:cNvSpPr/>
            <p:nvPr/>
          </p:nvSpPr>
          <p:spPr>
            <a:xfrm>
              <a:off x="6508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en-GB" sz="1400" b="1" dirty="0">
                  <a:solidFill>
                    <a:srgbClr val="FFFFFF"/>
                  </a:solidFill>
                </a:rPr>
                <a:t>VALOR E VANTAGENS</a:t>
              </a:r>
              <a:endParaRPr lang="pt-BR" sz="1400" b="1" dirty="0">
                <a:solidFill>
                  <a:srgbClr val="FFFFFF"/>
                </a:solidFill>
                <a:ea typeface="MS PGothic" pitchFamily="34" charset="-128"/>
              </a:endParaRPr>
            </a:p>
          </p:txBody>
        </p:sp>
        <p:sp>
          <p:nvSpPr>
            <p:cNvPr id="12" name="Rechteck 4">
              <a:extLst>
                <a:ext uri="{FF2B5EF4-FFF2-40B4-BE49-F238E27FC236}">
                  <a16:creationId xmlns:a16="http://schemas.microsoft.com/office/drawing/2014/main" id="{088B958E-4C24-4DC0-AE0B-A8C3F6A30311}"/>
                </a:ext>
              </a:extLst>
            </p:cNvPr>
            <p:cNvSpPr>
              <a:spLocks/>
            </p:cNvSpPr>
            <p:nvPr/>
          </p:nvSpPr>
          <p:spPr>
            <a:xfrm>
              <a:off x="6508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indent="-342900">
                <a:spcBef>
                  <a:spcPct val="20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fr-FR" sz="1200" dirty="0">
                <a:solidFill>
                  <a:srgbClr val="000000"/>
                </a:solidFill>
              </a:endParaRPr>
            </a:p>
          </p:txBody>
        </p:sp>
        <p:sp>
          <p:nvSpPr>
            <p:cNvPr id="14" name="Rechteck 11">
              <a:extLst>
                <a:ext uri="{FF2B5EF4-FFF2-40B4-BE49-F238E27FC236}">
                  <a16:creationId xmlns:a16="http://schemas.microsoft.com/office/drawing/2014/main" id="{FF23687B-3FEA-4BD0-9B9A-16509C91493D}"/>
                </a:ext>
              </a:extLst>
            </p:cNvPr>
            <p:cNvSpPr/>
            <p:nvPr/>
          </p:nvSpPr>
          <p:spPr>
            <a:xfrm>
              <a:off x="47529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indent="-190500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de-CH" altLang="de-DE" sz="1400" b="1" noProof="1">
                  <a:solidFill>
                    <a:srgbClr val="FFFFFF"/>
                  </a:solidFill>
                  <a:latin typeface="Arial" charset="0"/>
                </a:rPr>
                <a:t>DESCRIÇÃO</a:t>
              </a:r>
              <a:r>
                <a:rPr lang="de-CH" altLang="de-DE" sz="1400" b="1" noProof="1">
                  <a:solidFill>
                    <a:srgbClr val="FFFFFF"/>
                  </a:solidFill>
                  <a:cs typeface="Arial" charset="0"/>
                </a:rPr>
                <a:t> </a:t>
              </a:r>
              <a:endParaRPr lang="en-GB" altLang="de-DE" sz="1400" dirty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5" name="Rechteck 12">
              <a:extLst>
                <a:ext uri="{FF2B5EF4-FFF2-40B4-BE49-F238E27FC236}">
                  <a16:creationId xmlns:a16="http://schemas.microsoft.com/office/drawing/2014/main" id="{F8451FFD-13CF-4A18-9269-3002962CB759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E64B00"/>
                </a:buClr>
                <a:buFont typeface="Wingdings" panose="05000000000000000000" pitchFamily="2" charset="2"/>
                <a:buChar char="§"/>
                <a:defRPr/>
              </a:pPr>
              <a:endParaRPr lang="en-US" altLang="zh-CN" sz="1200">
                <a:solidFill>
                  <a:srgbClr val="000000"/>
                </a:solidFill>
                <a:ea typeface="SimSun" panose="02010600030101010101" pitchFamily="2" charset="-122"/>
              </a:endParaRPr>
            </a:p>
          </p:txBody>
        </p:sp>
      </p:grpSp>
      <p:graphicFrame>
        <p:nvGraphicFramePr>
          <p:cNvPr id="26" name="Objekt 2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09" name="think-cell Folie" r:id="rId4" imgW="360" imgH="360" progId="">
                  <p:embed/>
                </p:oleObj>
              </mc:Choice>
              <mc:Fallback>
                <p:oleObj name="think-cell Folie" r:id="rId4" imgW="360" imgH="360" progId="">
                  <p:embed/>
                  <p:pic>
                    <p:nvPicPr>
                      <p:cNvPr id="26" name="Objekt 2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923330"/>
          </a:xfrm>
        </p:spPr>
        <p:txBody>
          <a:bodyPr/>
          <a:lstStyle/>
          <a:p>
            <a:r>
              <a:rPr lang="pt-BR" dirty="0"/>
              <a:t>Melhorar a flexibilidade do processo de garrafa</a:t>
            </a:r>
            <a:endParaRPr lang="es-ES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54769" y="1435100"/>
            <a:ext cx="7997825" cy="276999"/>
          </a:xfrm>
        </p:spPr>
        <p:txBody>
          <a:bodyPr vert="horz" lIns="0" tIns="0" rIns="0" bIns="0" rtlCol="0">
            <a:spAutoFit/>
          </a:bodyPr>
          <a:lstStyle/>
          <a:p>
            <a:r>
              <a:rPr lang="pt-BR" dirty="0"/>
              <a:t>Barras de quartzo</a:t>
            </a:r>
          </a:p>
        </p:txBody>
      </p:sp>
      <p:sp>
        <p:nvSpPr>
          <p:cNvPr id="6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90DB7499-8C91-486C-830A-427CE41778FC}"/>
              </a:ext>
            </a:extLst>
          </p:cNvPr>
          <p:cNvSpPr txBox="1">
            <a:spLocks/>
          </p:cNvSpPr>
          <p:nvPr/>
        </p:nvSpPr>
        <p:spPr>
          <a:xfrm>
            <a:off x="632835" y="5837121"/>
            <a:ext cx="7972425" cy="4312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lvl="0"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Valor: </a:t>
            </a:r>
            <a:r>
              <a:rPr lang="en-GB" altLang="fr-FR" sz="800" dirty="0" err="1">
                <a:solidFill>
                  <a:srgbClr val="000000"/>
                </a:solidFill>
              </a:rPr>
              <a:t>Qualidade</a:t>
            </a:r>
            <a:r>
              <a:rPr lang="en-GB" altLang="fr-FR" sz="800" dirty="0">
                <a:solidFill>
                  <a:srgbClr val="000000"/>
                </a:solidFill>
              </a:rPr>
              <a:t> do </a:t>
            </a:r>
            <a:r>
              <a:rPr lang="en-GB" altLang="fr-FR" sz="800" dirty="0" err="1">
                <a:solidFill>
                  <a:srgbClr val="000000"/>
                </a:solidFill>
              </a:rPr>
              <a:t>produto</a:t>
            </a:r>
            <a:endParaRPr kumimoji="0" lang="en-US" sz="8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Equipamento: Sopradoras </a:t>
            </a:r>
            <a:r>
              <a:rPr kumimoji="0" lang="fr-FR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MATRIX</a:t>
            </a:r>
            <a:endParaRPr kumimoji="0" lang="pt-BR" sz="8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Catálogo código: 2032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DFACE09-5486-4408-856A-EF79B95E67E9}"/>
              </a:ext>
            </a:extLst>
          </p:cNvPr>
          <p:cNvSpPr/>
          <p:nvPr/>
        </p:nvSpPr>
        <p:spPr>
          <a:xfrm>
            <a:off x="4760867" y="2160646"/>
            <a:ext cx="386344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pt-BR" sz="1100" dirty="0"/>
              <a:t>Instalação de uma haste de quartzo entre a lâmpada de aquecimento e a pré-forma para concentrar / focar a radiação IR.</a:t>
            </a:r>
          </a:p>
          <a:p>
            <a:endParaRPr lang="pt-BR" sz="1100" dirty="0">
              <a:solidFill>
                <a:srgbClr val="FF0000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BEE4369-6E35-4E33-A414-ED70FF4E799E}"/>
              </a:ext>
            </a:extLst>
          </p:cNvPr>
          <p:cNvSpPr/>
          <p:nvPr/>
        </p:nvSpPr>
        <p:spPr>
          <a:xfrm>
            <a:off x="596321" y="2174553"/>
            <a:ext cx="396240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pt-BR" altLang="fr-FR" sz="1200" dirty="0"/>
              <a:t>Contribuem para resolver problemas de aquecimento, especialmente na pré-forma sob a área do pescoço.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pt-BR" altLang="fr-FR" sz="1200" dirty="0"/>
              <a:t>Apenas para a primeira zona.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pt-BR" altLang="fr-FR" sz="1200" dirty="0"/>
              <a:t>Recomendado para garantir a produção de garrafas rPET para:</a:t>
            </a:r>
          </a:p>
          <a:p>
            <a:pPr marL="628650" lvl="1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pt-BR" altLang="fr-FR" sz="1200" dirty="0"/>
              <a:t>proteção de gargalo de garrafa</a:t>
            </a:r>
          </a:p>
          <a:p>
            <a:pPr marL="628650" lvl="1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pt-BR" altLang="fr-FR" sz="1200" dirty="0"/>
              <a:t>robustez do processo</a:t>
            </a:r>
          </a:p>
          <a:p>
            <a:pPr marL="628650" lvl="1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pt-BR" altLang="fr-FR" sz="1200" dirty="0"/>
              <a:t>garantir distribuição ideal de material</a:t>
            </a:r>
            <a:endParaRPr lang="en-GB" altLang="fr-FR" sz="1200" b="1" dirty="0"/>
          </a:p>
        </p:txBody>
      </p:sp>
      <p:pic>
        <p:nvPicPr>
          <p:cNvPr id="17" name="Image 9">
            <a:extLst>
              <a:ext uri="{FF2B5EF4-FFF2-40B4-BE49-F238E27FC236}">
                <a16:creationId xmlns:a16="http://schemas.microsoft.com/office/drawing/2014/main" id="{8B38F272-A646-42A7-92DA-E25FFC48009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9910" y="3436938"/>
            <a:ext cx="2239446" cy="2239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4486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141</TotalTime>
  <Words>94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SimSun</vt:lpstr>
      <vt:lpstr>Arial</vt:lpstr>
      <vt:lpstr>Wingdings</vt:lpstr>
      <vt:lpstr>1_NewSidel_Template_4x3_with add layouts</vt:lpstr>
      <vt:lpstr>think-cell Folie</vt:lpstr>
      <vt:lpstr>Melhorar a flexibilidade do processo de garrafa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35</cp:revision>
  <dcterms:created xsi:type="dcterms:W3CDTF">2018-02-10T17:04:39Z</dcterms:created>
  <dcterms:modified xsi:type="dcterms:W3CDTF">2021-02-04T16:29:54Z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107200@sidel.com</vt:lpwstr>
  </property>
  <property fmtid="{D5CDD505-2E9C-101B-9397-08002B2CF9AE}" pid="7" name="MSIP_Label_94480757-a570-4f64-84e7-c5b3ffe9d573_SetDate">
    <vt:lpwstr>2020-01-28T09:57:48.3346342Z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