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3"/>
  </p:notesMasterIdLst>
  <p:handoutMasterIdLst>
    <p:handoutMasterId r:id="rId4"/>
  </p:handoutMasterIdLst>
  <p:sldIdLst>
    <p:sldId id="652" r:id="rId2"/>
  </p:sldIdLst>
  <p:sldSz cx="10693400" cy="7561263"/>
  <p:notesSz cx="6805613" cy="9944100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rgbClr val="EB690B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>
          <p15:clr>
            <a:srgbClr val="A4A3A4"/>
          </p15:clr>
        </p15:guide>
        <p15:guide id="2" orient="horz" pos="1792">
          <p15:clr>
            <a:srgbClr val="A4A3A4"/>
          </p15:clr>
        </p15:guide>
        <p15:guide id="3" pos="3368">
          <p15:clr>
            <a:srgbClr val="A4A3A4"/>
          </p15:clr>
        </p15:guide>
        <p15:guide id="4" orient="horz" pos="1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BB7759"/>
    <a:srgbClr val="003366"/>
    <a:srgbClr val="A8C745"/>
    <a:srgbClr val="9EBE38"/>
    <a:srgbClr val="990000"/>
    <a:srgbClr val="FF990B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625" autoAdjust="0"/>
  </p:normalViewPr>
  <p:slideViewPr>
    <p:cSldViewPr snapToGrid="0">
      <p:cViewPr varScale="1">
        <p:scale>
          <a:sx n="32" d="100"/>
          <a:sy n="32" d="100"/>
        </p:scale>
        <p:origin x="1262" y="38"/>
      </p:cViewPr>
      <p:guideLst>
        <p:guide orient="horz" pos="2563"/>
        <p:guide orient="horz" pos="1792"/>
        <p:guide pos="3368"/>
        <p:guide orient="horz" pos="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688"/>
    </p:cViewPr>
  </p:sorterViewPr>
  <p:notesViewPr>
    <p:cSldViewPr snapToGrid="0">
      <p:cViewPr varScale="1">
        <p:scale>
          <a:sx n="76" d="100"/>
          <a:sy n="76" d="100"/>
        </p:scale>
        <p:origin x="-2160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80918" y="9554582"/>
            <a:ext cx="549283" cy="26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485" tIns="39797" rIns="81485" bIns="39797" anchor="ctr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4813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6450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8088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9725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669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241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813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385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1C239B82-A2F5-4DC9-A5AB-91C2A636AD1D}" type="slidenum">
              <a:rPr lang="fr-FR" altLang="zh-CN" sz="1200" b="0">
                <a:latin typeface="Book Antiqua" panose="02040602050305030304" pitchFamily="18" charset="0"/>
              </a:rPr>
              <a:pPr algn="r">
                <a:defRPr/>
              </a:pPr>
              <a:t>‹N°›</a:t>
            </a:fld>
            <a:endParaRPr lang="pt-BR" altLang="zh-CN" sz="1200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7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648" y="4726077"/>
            <a:ext cx="4980317" cy="419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485" tIns="39797" rIns="81485" bIns="39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noProof="0"/>
              <a:t>Cliquez pour modifier le style de texte du masque</a:t>
            </a:r>
          </a:p>
          <a:p>
            <a:pPr lvl="1"/>
            <a:r>
              <a:rPr lang="fr-FR" altLang="zh-CN" noProof="0"/>
              <a:t>Second niveau</a:t>
            </a:r>
          </a:p>
          <a:p>
            <a:pPr lvl="2"/>
            <a:r>
              <a:rPr lang="fr-FR" altLang="zh-CN" noProof="0"/>
              <a:t>Troisième niveau</a:t>
            </a:r>
          </a:p>
          <a:p>
            <a:pPr lvl="3"/>
            <a:r>
              <a:rPr lang="fr-FR" altLang="zh-CN" noProof="0"/>
              <a:t>Quatrième niveau</a:t>
            </a:r>
          </a:p>
          <a:p>
            <a:pPr lvl="4"/>
            <a:r>
              <a:rPr lang="fr-FR" altLang="zh-CN" noProof="0"/>
              <a:t>Cinquième niveau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7050" y="576263"/>
            <a:ext cx="5753100" cy="4068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80918" y="9554582"/>
            <a:ext cx="549283" cy="26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485" tIns="39797" rIns="81485" bIns="39797" anchor="ctr">
            <a:spAutoFit/>
          </a:bodyPr>
          <a:lstStyle>
            <a:lvl1pPr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4813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6450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8088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09725" defTabSz="806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669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241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9813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38525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fld id="{E6FB88F8-BE06-4309-B3DC-39FA6B457582}" type="slidenum">
              <a:rPr lang="fr-FR" altLang="zh-CN" sz="1200" b="0" smtClean="0">
                <a:latin typeface="Book Antiqua" panose="02040602050305030304" pitchFamily="18" charset="0"/>
              </a:rPr>
              <a:pPr algn="r">
                <a:defRPr/>
              </a:pPr>
              <a:t>‹N°›</a:t>
            </a:fld>
            <a:endParaRPr lang="pt-BR" altLang="zh-CN" sz="1200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33813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67468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012825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347788" algn="l" defTabSz="674688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oleObject" Target="../embeddings/oleObject8.bin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rotWithShape="1">
          <a:gsLst>
            <a:gs pos="0">
              <a:schemeClr val="bg1"/>
            </a:gs>
            <a:gs pos="100000">
              <a:srgbClr val="D9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" name="Objekt 8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768589" y="7223062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992" b="1" dirty="0">
                <a:solidFill>
                  <a:srgbClr val="E64B00"/>
                </a:solidFill>
              </a:rPr>
              <a:t>sidel.com</a:t>
            </a:r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7449" y="661139"/>
            <a:ext cx="9423559" cy="678676"/>
          </a:xfrm>
        </p:spPr>
        <p:txBody>
          <a:bodyPr/>
          <a:lstStyle>
            <a:lvl1pPr>
              <a:defRPr sz="441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57450" y="2377204"/>
            <a:ext cx="7494662" cy="9510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20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307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ictures H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7449" y="1641776"/>
            <a:ext cx="4546552" cy="495682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5560198" y="1641776"/>
            <a:ext cx="4544695" cy="235939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5560198" y="4239208"/>
            <a:ext cx="4544695" cy="2359394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298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text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7449" y="1641776"/>
            <a:ext cx="4546552" cy="235939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59306" y="4239209"/>
            <a:ext cx="4544695" cy="235939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5556485" y="1641774"/>
            <a:ext cx="4548408" cy="235939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556485" y="4239209"/>
            <a:ext cx="4548408" cy="2359393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972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ictures V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7449" y="1641776"/>
            <a:ext cx="6148705" cy="495682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162350" y="1641776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162350" y="3630106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7162350" y="4239208"/>
            <a:ext cx="2942542" cy="1988332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7162350" y="6227540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8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ictures H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7449" y="1641776"/>
            <a:ext cx="4546552" cy="495682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5556485" y="1641776"/>
            <a:ext cx="4548408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556485" y="3630106"/>
            <a:ext cx="4548408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5556485" y="4239208"/>
            <a:ext cx="4548408" cy="1988332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5556485" y="6227540"/>
            <a:ext cx="4548408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93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photos with title +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57449" y="1641776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57449" y="3630106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757449" y="4239208"/>
            <a:ext cx="2942542" cy="1988332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757449" y="6227540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958044" y="1641774"/>
            <a:ext cx="2946255" cy="495682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7"/>
          </p:nvPr>
        </p:nvSpPr>
        <p:spPr>
          <a:xfrm>
            <a:off x="7156781" y="1641775"/>
            <a:ext cx="2948111" cy="1988331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7157400" y="3630105"/>
            <a:ext cx="294749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9"/>
          </p:nvPr>
        </p:nvSpPr>
        <p:spPr>
          <a:xfrm>
            <a:off x="7162350" y="4239208"/>
            <a:ext cx="2942542" cy="1988332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0"/>
          </p:nvPr>
        </p:nvSpPr>
        <p:spPr>
          <a:xfrm>
            <a:off x="7162350" y="6227540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33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7450" y="952779"/>
            <a:ext cx="9347444" cy="373271"/>
          </a:xfrm>
        </p:spPr>
        <p:txBody>
          <a:bodyPr>
            <a:noAutofit/>
          </a:bodyPr>
          <a:lstStyle>
            <a:lvl1pPr>
              <a:defRPr sz="253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2361459" y="1641776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361459" y="3630106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56484" y="1641776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5556484" y="3630106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2361459" y="4239210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2361459" y="6227540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5556484" y="4239210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5556484" y="6227540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33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7450" y="952779"/>
            <a:ext cx="9347444" cy="373271"/>
          </a:xfrm>
        </p:spPr>
        <p:txBody>
          <a:bodyPr>
            <a:noAutofit/>
          </a:bodyPr>
          <a:lstStyle>
            <a:lvl1pPr>
              <a:defRPr sz="253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2361459" y="1641776"/>
            <a:ext cx="2942542" cy="235939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5556484" y="1641776"/>
            <a:ext cx="2942542" cy="235939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2361459" y="4239210"/>
            <a:ext cx="2942542" cy="235939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5556484" y="4239210"/>
            <a:ext cx="2942542" cy="235939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1586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7450" y="952779"/>
            <a:ext cx="9347444" cy="373271"/>
          </a:xfrm>
        </p:spPr>
        <p:txBody>
          <a:bodyPr>
            <a:noAutofit/>
          </a:bodyPr>
          <a:lstStyle>
            <a:lvl1pPr>
              <a:defRPr sz="253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57450" y="1641776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57450" y="3630106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757450" y="4239210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757450" y="6227540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8"/>
          </p:nvPr>
        </p:nvSpPr>
        <p:spPr>
          <a:xfrm>
            <a:off x="3959900" y="1641776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3959900" y="3630106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ildplatzhalter 10"/>
          <p:cNvSpPr>
            <a:spLocks noGrp="1"/>
          </p:cNvSpPr>
          <p:nvPr>
            <p:ph type="pic" sz="quarter" idx="20"/>
          </p:nvPr>
        </p:nvSpPr>
        <p:spPr>
          <a:xfrm>
            <a:off x="3959900" y="4239210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3959900" y="6227540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Bildplatzhalter 10"/>
          <p:cNvSpPr>
            <a:spLocks noGrp="1"/>
          </p:cNvSpPr>
          <p:nvPr>
            <p:ph type="pic" sz="quarter" idx="22"/>
          </p:nvPr>
        </p:nvSpPr>
        <p:spPr>
          <a:xfrm>
            <a:off x="7162350" y="1641776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7162350" y="3630106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Bildplatzhalter 10"/>
          <p:cNvSpPr>
            <a:spLocks noGrp="1"/>
          </p:cNvSpPr>
          <p:nvPr>
            <p:ph type="pic" sz="quarter" idx="24"/>
          </p:nvPr>
        </p:nvSpPr>
        <p:spPr>
          <a:xfrm>
            <a:off x="7162350" y="4239210"/>
            <a:ext cx="2942542" cy="1988331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7162350" y="6227540"/>
            <a:ext cx="2942542" cy="371062"/>
          </a:xfrm>
        </p:spPr>
        <p:txBody>
          <a:bodyPr/>
          <a:lstStyle>
            <a:lvl1pPr algn="ctr">
              <a:defRPr sz="154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5355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7450" y="952779"/>
            <a:ext cx="9347444" cy="373271"/>
          </a:xfrm>
        </p:spPr>
        <p:txBody>
          <a:bodyPr>
            <a:noAutofit/>
          </a:bodyPr>
          <a:lstStyle>
            <a:lvl1pPr>
              <a:defRPr sz="253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757448" y="1636524"/>
            <a:ext cx="2947414" cy="2364644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3957464" y="1636524"/>
            <a:ext cx="2947414" cy="2364644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157479" y="1636524"/>
            <a:ext cx="2947414" cy="2364644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757449" y="4239208"/>
            <a:ext cx="2948111" cy="2359394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/>
          </p:nvPr>
        </p:nvSpPr>
        <p:spPr>
          <a:xfrm>
            <a:off x="3958044" y="4239208"/>
            <a:ext cx="2946255" cy="2359394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7156781" y="4239208"/>
            <a:ext cx="2948111" cy="2359394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4181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57449" y="2764944"/>
            <a:ext cx="9347443" cy="6786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57449" y="4251715"/>
            <a:ext cx="9347443" cy="339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buSzTx/>
              <a:defRPr sz="220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285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8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 txBox="1">
            <a:spLocks/>
          </p:cNvSpPr>
          <p:nvPr/>
        </p:nvSpPr>
        <p:spPr>
          <a:xfrm>
            <a:off x="1611436" y="7135547"/>
            <a:ext cx="1112484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992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z="992" smtClean="0">
                <a:solidFill>
                  <a:srgbClr val="7F7F7F"/>
                </a:solidFill>
              </a:rPr>
              <a:pPr>
                <a:defRPr/>
              </a:pPr>
              <a:t>03 April 2018</a:t>
            </a:fld>
            <a:endParaRPr lang="en-GB" sz="992" dirty="0">
              <a:solidFill>
                <a:srgbClr val="7F7F7F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57450" y="7135547"/>
            <a:ext cx="56425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992" dirty="0">
                <a:solidFill>
                  <a:srgbClr val="7F7F7F"/>
                </a:solidFill>
              </a:rPr>
              <a:t>Page </a:t>
            </a:r>
            <a:fld id="{12A34401-8199-4818-BD09-7935527FCC48}" type="slidenum">
              <a:rPr lang="en-GB" sz="992" smtClean="0">
                <a:solidFill>
                  <a:srgbClr val="7F7F7F"/>
                </a:solidFill>
              </a:rPr>
              <a:pPr>
                <a:defRPr/>
              </a:pPr>
              <a:t>‹N°›</a:t>
            </a:fld>
            <a:endParaRPr lang="en-GB" sz="992" dirty="0">
              <a:solidFill>
                <a:srgbClr val="7F7F7F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9031839" y="7165697"/>
            <a:ext cx="1076766" cy="278297"/>
            <a:chOff x="1005" y="1644"/>
            <a:chExt cx="3749" cy="1030"/>
          </a:xfrm>
        </p:grpSpPr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848 w 501"/>
                <a:gd name="T1" fmla="*/ 740 h 429"/>
                <a:gd name="T2" fmla="*/ 800 w 501"/>
                <a:gd name="T3" fmla="*/ 678 h 429"/>
                <a:gd name="T4" fmla="*/ 782 w 501"/>
                <a:gd name="T5" fmla="*/ 655 h 429"/>
                <a:gd name="T6" fmla="*/ 680 w 501"/>
                <a:gd name="T7" fmla="*/ 607 h 429"/>
                <a:gd name="T8" fmla="*/ 548 w 501"/>
                <a:gd name="T9" fmla="*/ 740 h 429"/>
                <a:gd name="T10" fmla="*/ 680 w 501"/>
                <a:gd name="T11" fmla="*/ 870 h 429"/>
                <a:gd name="T12" fmla="*/ 782 w 501"/>
                <a:gd name="T13" fmla="*/ 823 h 429"/>
                <a:gd name="T14" fmla="*/ 800 w 501"/>
                <a:gd name="T15" fmla="*/ 799 h 429"/>
                <a:gd name="T16" fmla="*/ 848 w 501"/>
                <a:gd name="T17" fmla="*/ 740 h 429"/>
                <a:gd name="T18" fmla="*/ 383 w 501"/>
                <a:gd name="T19" fmla="*/ 737 h 429"/>
                <a:gd name="T20" fmla="*/ 680 w 501"/>
                <a:gd name="T21" fmla="*/ 444 h 429"/>
                <a:gd name="T22" fmla="*/ 907 w 501"/>
                <a:gd name="T23" fmla="*/ 548 h 429"/>
                <a:gd name="T24" fmla="*/ 909 w 501"/>
                <a:gd name="T25" fmla="*/ 553 h 429"/>
                <a:gd name="T26" fmla="*/ 914 w 501"/>
                <a:gd name="T27" fmla="*/ 551 h 429"/>
                <a:gd name="T28" fmla="*/ 590 w 501"/>
                <a:gd name="T29" fmla="*/ 0 h 429"/>
                <a:gd name="T30" fmla="*/ 0 w 501"/>
                <a:gd name="T31" fmla="*/ 1014 h 429"/>
                <a:gd name="T32" fmla="*/ 576 w 501"/>
                <a:gd name="T33" fmla="*/ 1014 h 429"/>
                <a:gd name="T34" fmla="*/ 579 w 501"/>
                <a:gd name="T35" fmla="*/ 1012 h 429"/>
                <a:gd name="T36" fmla="*/ 519 w 501"/>
                <a:gd name="T37" fmla="*/ 986 h 429"/>
                <a:gd name="T38" fmla="*/ 383 w 501"/>
                <a:gd name="T39" fmla="*/ 737 h 429"/>
                <a:gd name="T40" fmla="*/ 1171 w 501"/>
                <a:gd name="T41" fmla="*/ 1009 h 429"/>
                <a:gd name="T42" fmla="*/ 1110 w 501"/>
                <a:gd name="T43" fmla="*/ 993 h 429"/>
                <a:gd name="T44" fmla="*/ 956 w 501"/>
                <a:gd name="T45" fmla="*/ 867 h 429"/>
                <a:gd name="T46" fmla="*/ 897 w 501"/>
                <a:gd name="T47" fmla="*/ 941 h 429"/>
                <a:gd name="T48" fmla="*/ 786 w 501"/>
                <a:gd name="T49" fmla="*/ 1012 h 429"/>
                <a:gd name="T50" fmla="*/ 786 w 501"/>
                <a:gd name="T51" fmla="*/ 1014 h 429"/>
                <a:gd name="T52" fmla="*/ 1183 w 501"/>
                <a:gd name="T53" fmla="*/ 1014 h 429"/>
                <a:gd name="T54" fmla="*/ 1183 w 501"/>
                <a:gd name="T55" fmla="*/ 1012 h 429"/>
                <a:gd name="T56" fmla="*/ 1171 w 501"/>
                <a:gd name="T57" fmla="*/ 1009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404 w 937"/>
                <a:gd name="T1" fmla="*/ 321 h 326"/>
                <a:gd name="T2" fmla="*/ 184 w 937"/>
                <a:gd name="T3" fmla="*/ 210 h 326"/>
                <a:gd name="T4" fmla="*/ 295 w 937"/>
                <a:gd name="T5" fmla="*/ 125 h 326"/>
                <a:gd name="T6" fmla="*/ 439 w 937"/>
                <a:gd name="T7" fmla="*/ 236 h 326"/>
                <a:gd name="T8" fmla="*/ 598 w 937"/>
                <a:gd name="T9" fmla="*/ 236 h 326"/>
                <a:gd name="T10" fmla="*/ 302 w 937"/>
                <a:gd name="T11" fmla="*/ 0 h 326"/>
                <a:gd name="T12" fmla="*/ 28 w 937"/>
                <a:gd name="T13" fmla="*/ 222 h 326"/>
                <a:gd name="T14" fmla="*/ 246 w 937"/>
                <a:gd name="T15" fmla="*/ 432 h 326"/>
                <a:gd name="T16" fmla="*/ 465 w 937"/>
                <a:gd name="T17" fmla="*/ 553 h 326"/>
                <a:gd name="T18" fmla="*/ 321 w 937"/>
                <a:gd name="T19" fmla="*/ 645 h 326"/>
                <a:gd name="T20" fmla="*/ 158 w 937"/>
                <a:gd name="T21" fmla="*/ 508 h 326"/>
                <a:gd name="T22" fmla="*/ 2 w 937"/>
                <a:gd name="T23" fmla="*/ 508 h 326"/>
                <a:gd name="T24" fmla="*/ 317 w 937"/>
                <a:gd name="T25" fmla="*/ 770 h 326"/>
                <a:gd name="T26" fmla="*/ 621 w 937"/>
                <a:gd name="T27" fmla="*/ 534 h 326"/>
                <a:gd name="T28" fmla="*/ 404 w 937"/>
                <a:gd name="T29" fmla="*/ 321 h 326"/>
                <a:gd name="T30" fmla="*/ 1278 w 937"/>
                <a:gd name="T31" fmla="*/ 286 h 326"/>
                <a:gd name="T32" fmla="*/ 1278 w 937"/>
                <a:gd name="T33" fmla="*/ 286 h 326"/>
                <a:gd name="T34" fmla="*/ 1118 w 937"/>
                <a:gd name="T35" fmla="*/ 205 h 326"/>
                <a:gd name="T36" fmla="*/ 884 w 937"/>
                <a:gd name="T37" fmla="*/ 482 h 326"/>
                <a:gd name="T38" fmla="*/ 1122 w 937"/>
                <a:gd name="T39" fmla="*/ 768 h 326"/>
                <a:gd name="T40" fmla="*/ 1283 w 937"/>
                <a:gd name="T41" fmla="*/ 685 h 326"/>
                <a:gd name="T42" fmla="*/ 1285 w 937"/>
                <a:gd name="T43" fmla="*/ 685 h 326"/>
                <a:gd name="T44" fmla="*/ 1285 w 937"/>
                <a:gd name="T45" fmla="*/ 753 h 326"/>
                <a:gd name="T46" fmla="*/ 1425 w 937"/>
                <a:gd name="T47" fmla="*/ 753 h 326"/>
                <a:gd name="T48" fmla="*/ 1425 w 937"/>
                <a:gd name="T49" fmla="*/ 19 h 326"/>
                <a:gd name="T50" fmla="*/ 1278 w 937"/>
                <a:gd name="T51" fmla="*/ 19 h 326"/>
                <a:gd name="T52" fmla="*/ 1278 w 937"/>
                <a:gd name="T53" fmla="*/ 286 h 326"/>
                <a:gd name="T54" fmla="*/ 1158 w 937"/>
                <a:gd name="T55" fmla="*/ 657 h 326"/>
                <a:gd name="T56" fmla="*/ 1030 w 937"/>
                <a:gd name="T57" fmla="*/ 487 h 326"/>
                <a:gd name="T58" fmla="*/ 1158 w 937"/>
                <a:gd name="T59" fmla="*/ 317 h 326"/>
                <a:gd name="T60" fmla="*/ 1283 w 937"/>
                <a:gd name="T61" fmla="*/ 484 h 326"/>
                <a:gd name="T62" fmla="*/ 1158 w 937"/>
                <a:gd name="T63" fmla="*/ 657 h 326"/>
                <a:gd name="T64" fmla="*/ 1751 w 937"/>
                <a:gd name="T65" fmla="*/ 205 h 326"/>
                <a:gd name="T66" fmla="*/ 1479 w 937"/>
                <a:gd name="T67" fmla="*/ 487 h 326"/>
                <a:gd name="T68" fmla="*/ 1751 w 937"/>
                <a:gd name="T69" fmla="*/ 768 h 326"/>
                <a:gd name="T70" fmla="*/ 1999 w 937"/>
                <a:gd name="T71" fmla="*/ 588 h 326"/>
                <a:gd name="T72" fmla="*/ 1871 w 937"/>
                <a:gd name="T73" fmla="*/ 588 h 326"/>
                <a:gd name="T74" fmla="*/ 1756 w 937"/>
                <a:gd name="T75" fmla="*/ 657 h 326"/>
                <a:gd name="T76" fmla="*/ 1623 w 937"/>
                <a:gd name="T77" fmla="*/ 522 h 326"/>
                <a:gd name="T78" fmla="*/ 2008 w 937"/>
                <a:gd name="T79" fmla="*/ 522 h 326"/>
                <a:gd name="T80" fmla="*/ 1751 w 937"/>
                <a:gd name="T81" fmla="*/ 205 h 326"/>
                <a:gd name="T82" fmla="*/ 1623 w 937"/>
                <a:gd name="T83" fmla="*/ 430 h 326"/>
                <a:gd name="T84" fmla="*/ 1746 w 937"/>
                <a:gd name="T85" fmla="*/ 317 h 326"/>
                <a:gd name="T86" fmla="*/ 1862 w 937"/>
                <a:gd name="T87" fmla="*/ 430 h 326"/>
                <a:gd name="T88" fmla="*/ 1623 w 937"/>
                <a:gd name="T89" fmla="*/ 430 h 326"/>
                <a:gd name="T90" fmla="*/ 2068 w 937"/>
                <a:gd name="T91" fmla="*/ 753 h 326"/>
                <a:gd name="T92" fmla="*/ 2214 w 937"/>
                <a:gd name="T93" fmla="*/ 753 h 326"/>
                <a:gd name="T94" fmla="*/ 2214 w 937"/>
                <a:gd name="T95" fmla="*/ 19 h 326"/>
                <a:gd name="T96" fmla="*/ 2068 w 937"/>
                <a:gd name="T97" fmla="*/ 19 h 326"/>
                <a:gd name="T98" fmla="*/ 2068 w 937"/>
                <a:gd name="T99" fmla="*/ 753 h 326"/>
                <a:gd name="T100" fmla="*/ 676 w 937"/>
                <a:gd name="T101" fmla="*/ 753 h 326"/>
                <a:gd name="T102" fmla="*/ 822 w 937"/>
                <a:gd name="T103" fmla="*/ 753 h 326"/>
                <a:gd name="T104" fmla="*/ 822 w 937"/>
                <a:gd name="T105" fmla="*/ 220 h 326"/>
                <a:gd name="T106" fmla="*/ 676 w 937"/>
                <a:gd name="T107" fmla="*/ 220 h 326"/>
                <a:gd name="T108" fmla="*/ 676 w 937"/>
                <a:gd name="T109" fmla="*/ 753 h 326"/>
                <a:gd name="T110" fmla="*/ 676 w 937"/>
                <a:gd name="T111" fmla="*/ 139 h 326"/>
                <a:gd name="T112" fmla="*/ 822 w 937"/>
                <a:gd name="T113" fmla="*/ 139 h 326"/>
                <a:gd name="T114" fmla="*/ 822 w 937"/>
                <a:gd name="T115" fmla="*/ 19 h 326"/>
                <a:gd name="T116" fmla="*/ 676 w 937"/>
                <a:gd name="T117" fmla="*/ 19 h 326"/>
                <a:gd name="T118" fmla="*/ 676 w 937"/>
                <a:gd name="T119" fmla="*/ 139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Folie" r:id="rId7" imgW="360" imgH="360" progId="TCLayout.ActiveDocument.1">
                  <p:embed/>
                </p:oleObj>
              </mc:Choice>
              <mc:Fallback>
                <p:oleObj name="think-cell Folie" r:id="rId7" imgW="360" imgH="360" progId="TCLayout.ActiveDocument.1">
                  <p:embed/>
                  <p:pic>
                    <p:nvPicPr>
                      <p:cNvPr id="11" name="Objekt 8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321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9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100"/>
          <p:cNvSpPr txBox="1">
            <a:spLocks noChangeArrowheads="1"/>
          </p:cNvSpPr>
          <p:nvPr userDrawn="1"/>
        </p:nvSpPr>
        <p:spPr bwMode="auto">
          <a:xfrm>
            <a:off x="4232805" y="2322639"/>
            <a:ext cx="6065163" cy="236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fontAlgn="base">
              <a:spcBef>
                <a:spcPts val="882"/>
              </a:spcBef>
              <a:spcAft>
                <a:spcPct val="0"/>
              </a:spcAft>
            </a:pPr>
            <a:r>
              <a:rPr lang="en-GB" altLang="fr-FR" sz="992">
                <a:solidFill>
                  <a:srgbClr val="FFFFFF"/>
                </a:solidFill>
              </a:rPr>
              <a:t>                                                             The Sidel Group is formed by the union of two strong brands, 		 Sidel and Gebo Cermex.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 fontAlgn="base">
              <a:spcBef>
                <a:spcPts val="882"/>
              </a:spcBef>
              <a:spcAft>
                <a:spcPct val="0"/>
              </a:spcAft>
            </a:pPr>
            <a:r>
              <a:rPr lang="en-GB" altLang="fr-FR" sz="992">
                <a:solidFill>
                  <a:srgbClr val="FFFFFF"/>
                </a:solidFill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altLang="fr-FR" sz="992" b="1">
                <a:solidFill>
                  <a:srgbClr val="FFFFFF"/>
                </a:solidFill>
              </a:rPr>
              <a:t>performance</a:t>
            </a:r>
            <a:r>
              <a:rPr lang="en-GB" altLang="fr-FR" sz="992">
                <a:solidFill>
                  <a:srgbClr val="FFFFFF"/>
                </a:solidFill>
              </a:rPr>
              <a:t> of their lines, products	          and businesses. </a:t>
            </a:r>
          </a:p>
          <a:p>
            <a:pPr algn="just" fontAlgn="base">
              <a:spcBef>
                <a:spcPts val="882"/>
              </a:spcBef>
              <a:spcAft>
                <a:spcPct val="0"/>
              </a:spcAft>
            </a:pPr>
            <a:r>
              <a:rPr lang="en-GB" altLang="fr-FR" sz="992">
                <a:solidFill>
                  <a:srgbClr val="FFFFFF"/>
                </a:solidFill>
              </a:rPr>
              <a:t>	       Delivering this level of performance requires that we continuously </a:t>
            </a:r>
            <a:r>
              <a:rPr lang="en-GB" altLang="fr-FR" sz="992" b="1">
                <a:solidFill>
                  <a:srgbClr val="FFFFFF"/>
                </a:solidFill>
              </a:rPr>
              <a:t>understand</a:t>
            </a:r>
            <a:r>
              <a:rPr lang="en-GB" altLang="fr-FR" sz="992">
                <a:solidFill>
                  <a:srgbClr val="FFFFFF"/>
                </a:solidFill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altLang="fr-FR" sz="992">
                <a:solidFill>
                  <a:srgbClr val="FFFFFF"/>
                </a:solidFill>
              </a:rPr>
            </a:br>
            <a:r>
              <a:rPr lang="en-GB" altLang="fr-FR" sz="992">
                <a:solidFill>
                  <a:srgbClr val="FFFFFF"/>
                </a:solidFill>
              </a:rPr>
              <a:t>                           value chains. We complement this by applying our strong technical knowledge and</a:t>
            </a:r>
            <a:br>
              <a:rPr lang="en-GB" altLang="fr-FR" sz="992">
                <a:solidFill>
                  <a:srgbClr val="FFFFFF"/>
                </a:solidFill>
              </a:rPr>
            </a:br>
            <a:r>
              <a:rPr lang="en-GB" altLang="fr-FR" sz="992">
                <a:solidFill>
                  <a:srgbClr val="FFFFFF"/>
                </a:solidFill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5" name="Textfeld 110"/>
          <p:cNvSpPr txBox="1">
            <a:spLocks noChangeArrowheads="1"/>
          </p:cNvSpPr>
          <p:nvPr userDrawn="1"/>
        </p:nvSpPr>
        <p:spPr bwMode="auto">
          <a:xfrm>
            <a:off x="4232805" y="5014588"/>
            <a:ext cx="6065163" cy="16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ts val="882"/>
              </a:spcBef>
              <a:spcAft>
                <a:spcPct val="0"/>
              </a:spcAft>
            </a:pPr>
            <a:r>
              <a:rPr lang="en-GB" altLang="fr-FR" sz="1103" b="1">
                <a:solidFill>
                  <a:srgbClr val="FFFFFF"/>
                </a:solidFill>
              </a:rPr>
              <a:t>                </a:t>
            </a:r>
            <a:r>
              <a:rPr lang="en-GB" altLang="fr-FR" sz="992">
                <a:solidFill>
                  <a:srgbClr val="FFFFFF"/>
                </a:solidFill>
              </a:rPr>
              <a:t>We call it </a:t>
            </a:r>
            <a:r>
              <a:rPr lang="en-GB" altLang="fr-FR" sz="1103" b="1">
                <a:solidFill>
                  <a:srgbClr val="FFFFFF"/>
                </a:solidFill>
              </a:rPr>
              <a:t>Performance through Understanding.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768589" y="7223062"/>
            <a:ext cx="58509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992" b="1" dirty="0">
                <a:solidFill>
                  <a:srgbClr val="E64B00"/>
                </a:solidFill>
              </a:rPr>
              <a:t>sidel.com</a:t>
            </a:r>
          </a:p>
        </p:txBody>
      </p:sp>
    </p:spTree>
    <p:extLst>
      <p:ext uri="{BB962C8B-B14F-4D97-AF65-F5344CB8AC3E}">
        <p14:creationId xmlns:p14="http://schemas.microsoft.com/office/powerpoint/2010/main" val="50921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00" y="369133"/>
            <a:ext cx="9346200" cy="5090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7801" y="1130690"/>
            <a:ext cx="9353012" cy="276999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0265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4" hidden="1">
            <a:extLst>
              <a:ext uri="{FF2B5EF4-FFF2-40B4-BE49-F238E27FC236}">
                <a16:creationId xmlns:a16="http://schemas.microsoft.com/office/drawing/2014/main" id="{939A3A98-B4C5-4934-8253-DD3A26C2658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84" hidden="1">
                        <a:extLst>
                          <a:ext uri="{FF2B5EF4-FFF2-40B4-BE49-F238E27FC236}">
                            <a16:creationId xmlns:a16="http://schemas.microsoft.com/office/drawing/2014/main" id="{939A3A98-B4C5-4934-8253-DD3A26C265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A94E5-5D04-4063-8AD0-471CEDB68370}"/>
              </a:ext>
            </a:extLst>
          </p:cNvPr>
          <p:cNvSpPr txBox="1">
            <a:spLocks/>
          </p:cNvSpPr>
          <p:nvPr/>
        </p:nvSpPr>
        <p:spPr>
          <a:xfrm>
            <a:off x="1611437" y="7135547"/>
            <a:ext cx="2846933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defRPr/>
            </a:pPr>
            <a:r>
              <a:rPr lang="de-CH" altLang="fr-FR" sz="992">
                <a:solidFill>
                  <a:srgbClr val="7F7F7F"/>
                </a:solidFill>
              </a:rPr>
              <a:t>Sidel Services: Line Improvement, </a:t>
            </a:r>
            <a:fld id="{76EDA290-8612-4CFC-99C7-870AF86149FB}" type="datetime4">
              <a:rPr lang="de-CH" altLang="fr-FR" sz="992" smtClean="0">
                <a:solidFill>
                  <a:srgbClr val="7F7F7F"/>
                </a:solidFill>
              </a:rPr>
              <a:pPr>
                <a:buSzPct val="100000"/>
                <a:defRPr/>
              </a:pPr>
              <a:t>3. April 2018</a:t>
            </a:fld>
            <a:endParaRPr lang="de-CH" altLang="fr-FR" sz="992">
              <a:solidFill>
                <a:srgbClr val="7F7F7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007A8-1A25-4E09-82E8-C3C95333F7E0}"/>
              </a:ext>
            </a:extLst>
          </p:cNvPr>
          <p:cNvSpPr txBox="1">
            <a:spLocks/>
          </p:cNvSpPr>
          <p:nvPr/>
        </p:nvSpPr>
        <p:spPr>
          <a:xfrm>
            <a:off x="757450" y="7135547"/>
            <a:ext cx="67646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</a:pPr>
            <a:r>
              <a:rPr lang="de-CH" altLang="fr-FR" sz="992">
                <a:solidFill>
                  <a:srgbClr val="7F7F7F"/>
                </a:solidFill>
              </a:rPr>
              <a:t>Página </a:t>
            </a:r>
            <a:fld id="{E48885CA-4140-4FDF-98FC-53233E345EAD}" type="slidenum">
              <a:rPr lang="de-CH" altLang="fr-FR" sz="992">
                <a:solidFill>
                  <a:srgbClr val="7F7F7F"/>
                </a:solidFill>
              </a:rPr>
              <a:pPr>
                <a:buSzPct val="100000"/>
              </a:pPr>
              <a:t>‹N°›</a:t>
            </a:fld>
            <a:endParaRPr lang="de-CH" altLang="fr-FR" sz="992">
              <a:solidFill>
                <a:srgbClr val="7F7F7F"/>
              </a:solidFill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1F796C63-B41A-40F4-8525-B4BAF3848CA0}"/>
              </a:ext>
            </a:extLst>
          </p:cNvPr>
          <p:cNvGrpSpPr>
            <a:grpSpLocks/>
          </p:cNvGrpSpPr>
          <p:nvPr/>
        </p:nvGrpSpPr>
        <p:grpSpPr bwMode="auto">
          <a:xfrm>
            <a:off x="9031839" y="7165697"/>
            <a:ext cx="1076766" cy="278297"/>
            <a:chOff x="1005" y="1644"/>
            <a:chExt cx="3749" cy="103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9C499EF-139A-447B-BBBA-D93905D91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B7D4AB5-94F2-44A8-93FA-445A865A8A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002 w 501"/>
                <a:gd name="T1" fmla="*/ 1749 h 429"/>
                <a:gd name="T2" fmla="*/ 1889 w 501"/>
                <a:gd name="T3" fmla="*/ 1603 h 429"/>
                <a:gd name="T4" fmla="*/ 1847 w 501"/>
                <a:gd name="T5" fmla="*/ 1548 h 429"/>
                <a:gd name="T6" fmla="*/ 1606 w 501"/>
                <a:gd name="T7" fmla="*/ 1435 h 429"/>
                <a:gd name="T8" fmla="*/ 1294 w 501"/>
                <a:gd name="T9" fmla="*/ 1749 h 429"/>
                <a:gd name="T10" fmla="*/ 1606 w 501"/>
                <a:gd name="T11" fmla="*/ 2056 h 429"/>
                <a:gd name="T12" fmla="*/ 1847 w 501"/>
                <a:gd name="T13" fmla="*/ 1945 h 429"/>
                <a:gd name="T14" fmla="*/ 1889 w 501"/>
                <a:gd name="T15" fmla="*/ 1889 h 429"/>
                <a:gd name="T16" fmla="*/ 2002 w 501"/>
                <a:gd name="T17" fmla="*/ 1749 h 429"/>
                <a:gd name="T18" fmla="*/ 904 w 501"/>
                <a:gd name="T19" fmla="*/ 1742 h 429"/>
                <a:gd name="T20" fmla="*/ 1606 w 501"/>
                <a:gd name="T21" fmla="*/ 1049 h 429"/>
                <a:gd name="T22" fmla="*/ 2142 w 501"/>
                <a:gd name="T23" fmla="*/ 1295 h 429"/>
                <a:gd name="T24" fmla="*/ 2146 w 501"/>
                <a:gd name="T25" fmla="*/ 1307 h 429"/>
                <a:gd name="T26" fmla="*/ 2158 w 501"/>
                <a:gd name="T27" fmla="*/ 1302 h 429"/>
                <a:gd name="T28" fmla="*/ 1393 w 501"/>
                <a:gd name="T29" fmla="*/ 0 h 429"/>
                <a:gd name="T30" fmla="*/ 0 w 501"/>
                <a:gd name="T31" fmla="*/ 2397 h 429"/>
                <a:gd name="T32" fmla="*/ 1360 w 501"/>
                <a:gd name="T33" fmla="*/ 2397 h 429"/>
                <a:gd name="T34" fmla="*/ 1367 w 501"/>
                <a:gd name="T35" fmla="*/ 2392 h 429"/>
                <a:gd name="T36" fmla="*/ 1226 w 501"/>
                <a:gd name="T37" fmla="*/ 2331 h 429"/>
                <a:gd name="T38" fmla="*/ 904 w 501"/>
                <a:gd name="T39" fmla="*/ 1742 h 429"/>
                <a:gd name="T40" fmla="*/ 2765 w 501"/>
                <a:gd name="T41" fmla="*/ 2385 h 429"/>
                <a:gd name="T42" fmla="*/ 2621 w 501"/>
                <a:gd name="T43" fmla="*/ 2347 h 429"/>
                <a:gd name="T44" fmla="*/ 2257 w 501"/>
                <a:gd name="T45" fmla="*/ 2049 h 429"/>
                <a:gd name="T46" fmla="*/ 2118 w 501"/>
                <a:gd name="T47" fmla="*/ 2224 h 429"/>
                <a:gd name="T48" fmla="*/ 1856 w 501"/>
                <a:gd name="T49" fmla="*/ 2392 h 429"/>
                <a:gd name="T50" fmla="*/ 1856 w 501"/>
                <a:gd name="T51" fmla="*/ 2397 h 429"/>
                <a:gd name="T52" fmla="*/ 2793 w 501"/>
                <a:gd name="T53" fmla="*/ 2397 h 429"/>
                <a:gd name="T54" fmla="*/ 2793 w 501"/>
                <a:gd name="T55" fmla="*/ 2392 h 429"/>
                <a:gd name="T56" fmla="*/ 2765 w 501"/>
                <a:gd name="T57" fmla="*/ 2385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C238BAB-39A5-4800-8EC2-814E9E7D6B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955 w 937"/>
                <a:gd name="T1" fmla="*/ 758 h 326"/>
                <a:gd name="T2" fmla="*/ 435 w 937"/>
                <a:gd name="T3" fmla="*/ 496 h 326"/>
                <a:gd name="T4" fmla="*/ 697 w 937"/>
                <a:gd name="T5" fmla="*/ 295 h 326"/>
                <a:gd name="T6" fmla="*/ 1037 w 937"/>
                <a:gd name="T7" fmla="*/ 557 h 326"/>
                <a:gd name="T8" fmla="*/ 1413 w 937"/>
                <a:gd name="T9" fmla="*/ 557 h 326"/>
                <a:gd name="T10" fmla="*/ 714 w 937"/>
                <a:gd name="T11" fmla="*/ 0 h 326"/>
                <a:gd name="T12" fmla="*/ 66 w 937"/>
                <a:gd name="T13" fmla="*/ 524 h 326"/>
                <a:gd name="T14" fmla="*/ 581 w 937"/>
                <a:gd name="T15" fmla="*/ 1020 h 326"/>
                <a:gd name="T16" fmla="*/ 1099 w 937"/>
                <a:gd name="T17" fmla="*/ 1306 h 326"/>
                <a:gd name="T18" fmla="*/ 758 w 937"/>
                <a:gd name="T19" fmla="*/ 1523 h 326"/>
                <a:gd name="T20" fmla="*/ 373 w 937"/>
                <a:gd name="T21" fmla="*/ 1200 h 326"/>
                <a:gd name="T22" fmla="*/ 5 w 937"/>
                <a:gd name="T23" fmla="*/ 1200 h 326"/>
                <a:gd name="T24" fmla="*/ 749 w 937"/>
                <a:gd name="T25" fmla="*/ 1819 h 326"/>
                <a:gd name="T26" fmla="*/ 1467 w 937"/>
                <a:gd name="T27" fmla="*/ 1261 h 326"/>
                <a:gd name="T28" fmla="*/ 955 w 937"/>
                <a:gd name="T29" fmla="*/ 758 h 326"/>
                <a:gd name="T30" fmla="*/ 3020 w 937"/>
                <a:gd name="T31" fmla="*/ 676 h 326"/>
                <a:gd name="T32" fmla="*/ 3020 w 937"/>
                <a:gd name="T33" fmla="*/ 676 h 326"/>
                <a:gd name="T34" fmla="*/ 2642 w 937"/>
                <a:gd name="T35" fmla="*/ 484 h 326"/>
                <a:gd name="T36" fmla="*/ 2089 w 937"/>
                <a:gd name="T37" fmla="*/ 1138 h 326"/>
                <a:gd name="T38" fmla="*/ 2651 w 937"/>
                <a:gd name="T39" fmla="*/ 1814 h 326"/>
                <a:gd name="T40" fmla="*/ 3032 w 937"/>
                <a:gd name="T41" fmla="*/ 1618 h 326"/>
                <a:gd name="T42" fmla="*/ 3036 w 937"/>
                <a:gd name="T43" fmla="*/ 1618 h 326"/>
                <a:gd name="T44" fmla="*/ 3036 w 937"/>
                <a:gd name="T45" fmla="*/ 1779 h 326"/>
                <a:gd name="T46" fmla="*/ 3367 w 937"/>
                <a:gd name="T47" fmla="*/ 1779 h 326"/>
                <a:gd name="T48" fmla="*/ 3367 w 937"/>
                <a:gd name="T49" fmla="*/ 45 h 326"/>
                <a:gd name="T50" fmla="*/ 3020 w 937"/>
                <a:gd name="T51" fmla="*/ 45 h 326"/>
                <a:gd name="T52" fmla="*/ 3020 w 937"/>
                <a:gd name="T53" fmla="*/ 676 h 326"/>
                <a:gd name="T54" fmla="*/ 2736 w 937"/>
                <a:gd name="T55" fmla="*/ 1552 h 326"/>
                <a:gd name="T56" fmla="*/ 2434 w 937"/>
                <a:gd name="T57" fmla="*/ 1150 h 326"/>
                <a:gd name="T58" fmla="*/ 2736 w 937"/>
                <a:gd name="T59" fmla="*/ 749 h 326"/>
                <a:gd name="T60" fmla="*/ 3032 w 937"/>
                <a:gd name="T61" fmla="*/ 1143 h 326"/>
                <a:gd name="T62" fmla="*/ 2736 w 937"/>
                <a:gd name="T63" fmla="*/ 1552 h 326"/>
                <a:gd name="T64" fmla="*/ 4137 w 937"/>
                <a:gd name="T65" fmla="*/ 484 h 326"/>
                <a:gd name="T66" fmla="*/ 3495 w 937"/>
                <a:gd name="T67" fmla="*/ 1150 h 326"/>
                <a:gd name="T68" fmla="*/ 4137 w 937"/>
                <a:gd name="T69" fmla="*/ 1814 h 326"/>
                <a:gd name="T70" fmla="*/ 4723 w 937"/>
                <a:gd name="T71" fmla="*/ 1389 h 326"/>
                <a:gd name="T72" fmla="*/ 4421 w 937"/>
                <a:gd name="T73" fmla="*/ 1389 h 326"/>
                <a:gd name="T74" fmla="*/ 4149 w 937"/>
                <a:gd name="T75" fmla="*/ 1552 h 326"/>
                <a:gd name="T76" fmla="*/ 3835 w 937"/>
                <a:gd name="T77" fmla="*/ 1233 h 326"/>
                <a:gd name="T78" fmla="*/ 4745 w 937"/>
                <a:gd name="T79" fmla="*/ 1233 h 326"/>
                <a:gd name="T80" fmla="*/ 4137 w 937"/>
                <a:gd name="T81" fmla="*/ 484 h 326"/>
                <a:gd name="T82" fmla="*/ 3835 w 937"/>
                <a:gd name="T83" fmla="*/ 1016 h 326"/>
                <a:gd name="T84" fmla="*/ 4126 w 937"/>
                <a:gd name="T85" fmla="*/ 749 h 326"/>
                <a:gd name="T86" fmla="*/ 4400 w 937"/>
                <a:gd name="T87" fmla="*/ 1016 h 326"/>
                <a:gd name="T88" fmla="*/ 3835 w 937"/>
                <a:gd name="T89" fmla="*/ 1016 h 326"/>
                <a:gd name="T90" fmla="*/ 4886 w 937"/>
                <a:gd name="T91" fmla="*/ 1779 h 326"/>
                <a:gd name="T92" fmla="*/ 5231 w 937"/>
                <a:gd name="T93" fmla="*/ 1779 h 326"/>
                <a:gd name="T94" fmla="*/ 5231 w 937"/>
                <a:gd name="T95" fmla="*/ 45 h 326"/>
                <a:gd name="T96" fmla="*/ 4886 w 937"/>
                <a:gd name="T97" fmla="*/ 45 h 326"/>
                <a:gd name="T98" fmla="*/ 4886 w 937"/>
                <a:gd name="T99" fmla="*/ 1779 h 326"/>
                <a:gd name="T100" fmla="*/ 1597 w 937"/>
                <a:gd name="T101" fmla="*/ 1779 h 326"/>
                <a:gd name="T102" fmla="*/ 1942 w 937"/>
                <a:gd name="T103" fmla="*/ 1779 h 326"/>
                <a:gd name="T104" fmla="*/ 1942 w 937"/>
                <a:gd name="T105" fmla="*/ 520 h 326"/>
                <a:gd name="T106" fmla="*/ 1597 w 937"/>
                <a:gd name="T107" fmla="*/ 520 h 326"/>
                <a:gd name="T108" fmla="*/ 1597 w 937"/>
                <a:gd name="T109" fmla="*/ 1779 h 326"/>
                <a:gd name="T110" fmla="*/ 1597 w 937"/>
                <a:gd name="T111" fmla="*/ 328 h 326"/>
                <a:gd name="T112" fmla="*/ 1942 w 937"/>
                <a:gd name="T113" fmla="*/ 328 h 326"/>
                <a:gd name="T114" fmla="*/ 1942 w 937"/>
                <a:gd name="T115" fmla="*/ 45 h 326"/>
                <a:gd name="T116" fmla="*/ 1597 w 937"/>
                <a:gd name="T117" fmla="*/ 45 h 326"/>
                <a:gd name="T118" fmla="*/ 1597 w 937"/>
                <a:gd name="T119" fmla="*/ 328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103"/>
            </a:p>
          </p:txBody>
        </p:sp>
      </p:grpSp>
      <p:cxnSp>
        <p:nvCxnSpPr>
          <p:cNvPr id="10" name="Straight Connector 48">
            <a:extLst>
              <a:ext uri="{FF2B5EF4-FFF2-40B4-BE49-F238E27FC236}">
                <a16:creationId xmlns:a16="http://schemas.microsoft.com/office/drawing/2014/main" id="{76FEA042-0995-49D5-A1B1-1D1390AF6BD4}"/>
              </a:ext>
            </a:extLst>
          </p:cNvPr>
          <p:cNvCxnSpPr/>
          <p:nvPr userDrawn="1"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kt 82" hidden="1">
            <a:extLst>
              <a:ext uri="{FF2B5EF4-FFF2-40B4-BE49-F238E27FC236}">
                <a16:creationId xmlns:a16="http://schemas.microsoft.com/office/drawing/2014/main" id="{3641B653-220D-4374-B81C-6A90704B4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Folie" r:id="rId7" imgW="360" imgH="360" progId="TCLayout.ActiveDocument.1">
                  <p:embed/>
                </p:oleObj>
              </mc:Choice>
              <mc:Fallback>
                <p:oleObj name="think-cell Folie" r:id="rId7" imgW="360" imgH="360" progId="TCLayout.ActiveDocument.1">
                  <p:embed/>
                  <p:pic>
                    <p:nvPicPr>
                      <p:cNvPr id="11" name="Objekt 82" hidden="1">
                        <a:extLst>
                          <a:ext uri="{FF2B5EF4-FFF2-40B4-BE49-F238E27FC236}">
                            <a16:creationId xmlns:a16="http://schemas.microsoft.com/office/drawing/2014/main" id="{3641B653-220D-4374-B81C-6A90704B45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1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757450" y="1638275"/>
            <a:ext cx="9347443" cy="4960327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428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57450" y="952779"/>
            <a:ext cx="9347444" cy="373271"/>
          </a:xfrm>
        </p:spPr>
        <p:txBody>
          <a:bodyPr>
            <a:noAutofit/>
          </a:bodyPr>
          <a:lstStyle>
            <a:lvl1pPr>
              <a:defRPr sz="253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757450" y="1638275"/>
            <a:ext cx="9347444" cy="496032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983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7449" y="1641776"/>
            <a:ext cx="6148705" cy="495682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162350" y="1641776"/>
            <a:ext cx="2942542" cy="4956827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858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57449" y="1641776"/>
            <a:ext cx="2942542" cy="4956827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952475" y="1641774"/>
            <a:ext cx="6152418" cy="495682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936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57449" y="1641776"/>
            <a:ext cx="9347443" cy="4956827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19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57449" y="369133"/>
            <a:ext cx="9347443" cy="622947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982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ictures V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450" y="369133"/>
            <a:ext cx="9347443" cy="509007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57449" y="1641776"/>
            <a:ext cx="6148705" cy="495682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7162350" y="1641776"/>
            <a:ext cx="2942542" cy="2359393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7162350" y="4239208"/>
            <a:ext cx="2942542" cy="2359394"/>
          </a:xfrm>
        </p:spPr>
        <p:txBody>
          <a:bodyPr rtlCol="0">
            <a:noAutofit/>
          </a:bodyPr>
          <a:lstStyle>
            <a:lvl1pPr marL="0" marR="0" indent="0" algn="l" defTabSz="1008126" rtl="0" eaLnBrk="1" fontAlgn="auto" latinLnBrk="0" hangingPunct="1">
              <a:lnSpc>
                <a:spcPct val="100000"/>
              </a:lnSpc>
              <a:spcBef>
                <a:spcPts val="441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1363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kt 84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858" y="1751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Folie" r:id="rId27" imgW="360" imgH="360" progId="TCLayout.ActiveDocument.1">
                  <p:embed/>
                </p:oleObj>
              </mc:Choice>
              <mc:Fallback>
                <p:oleObj name="think-cell Folie" r:id="rId27" imgW="360" imgH="360" progId="TCLayout.ActiveDocument.1">
                  <p:embed/>
                  <p:pic>
                    <p:nvPicPr>
                      <p:cNvPr id="3074" name="Objekt 8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" y="1751"/>
                        <a:ext cx="1856" cy="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757449" y="369312"/>
            <a:ext cx="9349299" cy="50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noProof="1"/>
              <a:t>Titelmasterformat durch Klicken bearbeiten</a:t>
            </a:r>
            <a:endParaRPr lang="en-GB" altLang="fr-FR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57450" y="1638274"/>
            <a:ext cx="9347443" cy="496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1"/>
              <a:t>Click to edit text style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611436" y="7135547"/>
            <a:ext cx="1112484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992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z="992" smtClean="0">
                <a:solidFill>
                  <a:srgbClr val="7F7F7F"/>
                </a:solidFill>
              </a:rPr>
              <a:pPr>
                <a:defRPr/>
              </a:pPr>
              <a:t>03 April 2018</a:t>
            </a:fld>
            <a:endParaRPr lang="en-GB" sz="992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757450" y="7135547"/>
            <a:ext cx="564257" cy="15267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992" dirty="0">
                <a:solidFill>
                  <a:srgbClr val="7F7F7F"/>
                </a:solidFill>
              </a:rPr>
              <a:t>Page </a:t>
            </a:r>
            <a:fld id="{F2E4720E-BB03-455A-8ED1-6CF75A62BB47}" type="slidenum">
              <a:rPr lang="en-GB" sz="992" smtClean="0">
                <a:solidFill>
                  <a:srgbClr val="7F7F7F"/>
                </a:solidFill>
              </a:rPr>
              <a:pPr>
                <a:defRPr/>
              </a:pPr>
              <a:t>‹N°›</a:t>
            </a:fld>
            <a:endParaRPr lang="en-GB" sz="992" dirty="0">
              <a:solidFill>
                <a:srgbClr val="7F7F7F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9031839" y="7165697"/>
            <a:ext cx="1076766" cy="278297"/>
            <a:chOff x="1005" y="1644"/>
            <a:chExt cx="3749" cy="1030"/>
          </a:xfrm>
        </p:grpSpPr>
        <p:sp>
          <p:nvSpPr>
            <p:cNvPr id="308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8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848 w 501"/>
                <a:gd name="T1" fmla="*/ 740 h 429"/>
                <a:gd name="T2" fmla="*/ 800 w 501"/>
                <a:gd name="T3" fmla="*/ 678 h 429"/>
                <a:gd name="T4" fmla="*/ 782 w 501"/>
                <a:gd name="T5" fmla="*/ 655 h 429"/>
                <a:gd name="T6" fmla="*/ 680 w 501"/>
                <a:gd name="T7" fmla="*/ 607 h 429"/>
                <a:gd name="T8" fmla="*/ 548 w 501"/>
                <a:gd name="T9" fmla="*/ 740 h 429"/>
                <a:gd name="T10" fmla="*/ 680 w 501"/>
                <a:gd name="T11" fmla="*/ 870 h 429"/>
                <a:gd name="T12" fmla="*/ 782 w 501"/>
                <a:gd name="T13" fmla="*/ 823 h 429"/>
                <a:gd name="T14" fmla="*/ 800 w 501"/>
                <a:gd name="T15" fmla="*/ 799 h 429"/>
                <a:gd name="T16" fmla="*/ 848 w 501"/>
                <a:gd name="T17" fmla="*/ 740 h 429"/>
                <a:gd name="T18" fmla="*/ 383 w 501"/>
                <a:gd name="T19" fmla="*/ 737 h 429"/>
                <a:gd name="T20" fmla="*/ 680 w 501"/>
                <a:gd name="T21" fmla="*/ 444 h 429"/>
                <a:gd name="T22" fmla="*/ 907 w 501"/>
                <a:gd name="T23" fmla="*/ 548 h 429"/>
                <a:gd name="T24" fmla="*/ 909 w 501"/>
                <a:gd name="T25" fmla="*/ 553 h 429"/>
                <a:gd name="T26" fmla="*/ 914 w 501"/>
                <a:gd name="T27" fmla="*/ 551 h 429"/>
                <a:gd name="T28" fmla="*/ 590 w 501"/>
                <a:gd name="T29" fmla="*/ 0 h 429"/>
                <a:gd name="T30" fmla="*/ 0 w 501"/>
                <a:gd name="T31" fmla="*/ 1014 h 429"/>
                <a:gd name="T32" fmla="*/ 576 w 501"/>
                <a:gd name="T33" fmla="*/ 1014 h 429"/>
                <a:gd name="T34" fmla="*/ 579 w 501"/>
                <a:gd name="T35" fmla="*/ 1012 h 429"/>
                <a:gd name="T36" fmla="*/ 519 w 501"/>
                <a:gd name="T37" fmla="*/ 986 h 429"/>
                <a:gd name="T38" fmla="*/ 383 w 501"/>
                <a:gd name="T39" fmla="*/ 737 h 429"/>
                <a:gd name="T40" fmla="*/ 1171 w 501"/>
                <a:gd name="T41" fmla="*/ 1009 h 429"/>
                <a:gd name="T42" fmla="*/ 1110 w 501"/>
                <a:gd name="T43" fmla="*/ 993 h 429"/>
                <a:gd name="T44" fmla="*/ 956 w 501"/>
                <a:gd name="T45" fmla="*/ 867 h 429"/>
                <a:gd name="T46" fmla="*/ 897 w 501"/>
                <a:gd name="T47" fmla="*/ 941 h 429"/>
                <a:gd name="T48" fmla="*/ 786 w 501"/>
                <a:gd name="T49" fmla="*/ 1012 h 429"/>
                <a:gd name="T50" fmla="*/ 786 w 501"/>
                <a:gd name="T51" fmla="*/ 1014 h 429"/>
                <a:gd name="T52" fmla="*/ 1183 w 501"/>
                <a:gd name="T53" fmla="*/ 1014 h 429"/>
                <a:gd name="T54" fmla="*/ 1183 w 501"/>
                <a:gd name="T55" fmla="*/ 1012 h 429"/>
                <a:gd name="T56" fmla="*/ 1171 w 501"/>
                <a:gd name="T57" fmla="*/ 1009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8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404 w 937"/>
                <a:gd name="T1" fmla="*/ 321 h 326"/>
                <a:gd name="T2" fmla="*/ 184 w 937"/>
                <a:gd name="T3" fmla="*/ 210 h 326"/>
                <a:gd name="T4" fmla="*/ 295 w 937"/>
                <a:gd name="T5" fmla="*/ 125 h 326"/>
                <a:gd name="T6" fmla="*/ 439 w 937"/>
                <a:gd name="T7" fmla="*/ 236 h 326"/>
                <a:gd name="T8" fmla="*/ 598 w 937"/>
                <a:gd name="T9" fmla="*/ 236 h 326"/>
                <a:gd name="T10" fmla="*/ 302 w 937"/>
                <a:gd name="T11" fmla="*/ 0 h 326"/>
                <a:gd name="T12" fmla="*/ 28 w 937"/>
                <a:gd name="T13" fmla="*/ 222 h 326"/>
                <a:gd name="T14" fmla="*/ 246 w 937"/>
                <a:gd name="T15" fmla="*/ 432 h 326"/>
                <a:gd name="T16" fmla="*/ 465 w 937"/>
                <a:gd name="T17" fmla="*/ 553 h 326"/>
                <a:gd name="T18" fmla="*/ 321 w 937"/>
                <a:gd name="T19" fmla="*/ 645 h 326"/>
                <a:gd name="T20" fmla="*/ 158 w 937"/>
                <a:gd name="T21" fmla="*/ 508 h 326"/>
                <a:gd name="T22" fmla="*/ 2 w 937"/>
                <a:gd name="T23" fmla="*/ 508 h 326"/>
                <a:gd name="T24" fmla="*/ 317 w 937"/>
                <a:gd name="T25" fmla="*/ 770 h 326"/>
                <a:gd name="T26" fmla="*/ 621 w 937"/>
                <a:gd name="T27" fmla="*/ 534 h 326"/>
                <a:gd name="T28" fmla="*/ 404 w 937"/>
                <a:gd name="T29" fmla="*/ 321 h 326"/>
                <a:gd name="T30" fmla="*/ 1278 w 937"/>
                <a:gd name="T31" fmla="*/ 286 h 326"/>
                <a:gd name="T32" fmla="*/ 1278 w 937"/>
                <a:gd name="T33" fmla="*/ 286 h 326"/>
                <a:gd name="T34" fmla="*/ 1118 w 937"/>
                <a:gd name="T35" fmla="*/ 205 h 326"/>
                <a:gd name="T36" fmla="*/ 884 w 937"/>
                <a:gd name="T37" fmla="*/ 482 h 326"/>
                <a:gd name="T38" fmla="*/ 1122 w 937"/>
                <a:gd name="T39" fmla="*/ 768 h 326"/>
                <a:gd name="T40" fmla="*/ 1283 w 937"/>
                <a:gd name="T41" fmla="*/ 685 h 326"/>
                <a:gd name="T42" fmla="*/ 1285 w 937"/>
                <a:gd name="T43" fmla="*/ 685 h 326"/>
                <a:gd name="T44" fmla="*/ 1285 w 937"/>
                <a:gd name="T45" fmla="*/ 753 h 326"/>
                <a:gd name="T46" fmla="*/ 1425 w 937"/>
                <a:gd name="T47" fmla="*/ 753 h 326"/>
                <a:gd name="T48" fmla="*/ 1425 w 937"/>
                <a:gd name="T49" fmla="*/ 19 h 326"/>
                <a:gd name="T50" fmla="*/ 1278 w 937"/>
                <a:gd name="T51" fmla="*/ 19 h 326"/>
                <a:gd name="T52" fmla="*/ 1278 w 937"/>
                <a:gd name="T53" fmla="*/ 286 h 326"/>
                <a:gd name="T54" fmla="*/ 1158 w 937"/>
                <a:gd name="T55" fmla="*/ 657 h 326"/>
                <a:gd name="T56" fmla="*/ 1030 w 937"/>
                <a:gd name="T57" fmla="*/ 487 h 326"/>
                <a:gd name="T58" fmla="*/ 1158 w 937"/>
                <a:gd name="T59" fmla="*/ 317 h 326"/>
                <a:gd name="T60" fmla="*/ 1283 w 937"/>
                <a:gd name="T61" fmla="*/ 484 h 326"/>
                <a:gd name="T62" fmla="*/ 1158 w 937"/>
                <a:gd name="T63" fmla="*/ 657 h 326"/>
                <a:gd name="T64" fmla="*/ 1751 w 937"/>
                <a:gd name="T65" fmla="*/ 205 h 326"/>
                <a:gd name="T66" fmla="*/ 1479 w 937"/>
                <a:gd name="T67" fmla="*/ 487 h 326"/>
                <a:gd name="T68" fmla="*/ 1751 w 937"/>
                <a:gd name="T69" fmla="*/ 768 h 326"/>
                <a:gd name="T70" fmla="*/ 1999 w 937"/>
                <a:gd name="T71" fmla="*/ 588 h 326"/>
                <a:gd name="T72" fmla="*/ 1871 w 937"/>
                <a:gd name="T73" fmla="*/ 588 h 326"/>
                <a:gd name="T74" fmla="*/ 1756 w 937"/>
                <a:gd name="T75" fmla="*/ 657 h 326"/>
                <a:gd name="T76" fmla="*/ 1623 w 937"/>
                <a:gd name="T77" fmla="*/ 522 h 326"/>
                <a:gd name="T78" fmla="*/ 2008 w 937"/>
                <a:gd name="T79" fmla="*/ 522 h 326"/>
                <a:gd name="T80" fmla="*/ 1751 w 937"/>
                <a:gd name="T81" fmla="*/ 205 h 326"/>
                <a:gd name="T82" fmla="*/ 1623 w 937"/>
                <a:gd name="T83" fmla="*/ 430 h 326"/>
                <a:gd name="T84" fmla="*/ 1746 w 937"/>
                <a:gd name="T85" fmla="*/ 317 h 326"/>
                <a:gd name="T86" fmla="*/ 1862 w 937"/>
                <a:gd name="T87" fmla="*/ 430 h 326"/>
                <a:gd name="T88" fmla="*/ 1623 w 937"/>
                <a:gd name="T89" fmla="*/ 430 h 326"/>
                <a:gd name="T90" fmla="*/ 2068 w 937"/>
                <a:gd name="T91" fmla="*/ 753 h 326"/>
                <a:gd name="T92" fmla="*/ 2214 w 937"/>
                <a:gd name="T93" fmla="*/ 753 h 326"/>
                <a:gd name="T94" fmla="*/ 2214 w 937"/>
                <a:gd name="T95" fmla="*/ 19 h 326"/>
                <a:gd name="T96" fmla="*/ 2068 w 937"/>
                <a:gd name="T97" fmla="*/ 19 h 326"/>
                <a:gd name="T98" fmla="*/ 2068 w 937"/>
                <a:gd name="T99" fmla="*/ 753 h 326"/>
                <a:gd name="T100" fmla="*/ 676 w 937"/>
                <a:gd name="T101" fmla="*/ 753 h 326"/>
                <a:gd name="T102" fmla="*/ 822 w 937"/>
                <a:gd name="T103" fmla="*/ 753 h 326"/>
                <a:gd name="T104" fmla="*/ 822 w 937"/>
                <a:gd name="T105" fmla="*/ 220 h 326"/>
                <a:gd name="T106" fmla="*/ 676 w 937"/>
                <a:gd name="T107" fmla="*/ 220 h 326"/>
                <a:gd name="T108" fmla="*/ 676 w 937"/>
                <a:gd name="T109" fmla="*/ 753 h 326"/>
                <a:gd name="T110" fmla="*/ 676 w 937"/>
                <a:gd name="T111" fmla="*/ 139 h 326"/>
                <a:gd name="T112" fmla="*/ 822 w 937"/>
                <a:gd name="T113" fmla="*/ 139 h 326"/>
                <a:gd name="T114" fmla="*/ 822 w 937"/>
                <a:gd name="T115" fmla="*/ 19 h 326"/>
                <a:gd name="T116" fmla="*/ 676 w 937"/>
                <a:gd name="T117" fmla="*/ 19 h 326"/>
                <a:gd name="T118" fmla="*/ 676 w 937"/>
                <a:gd name="T119" fmla="*/ 139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10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757450" y="7036175"/>
            <a:ext cx="934744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5"/>
    </p:custDataLst>
    <p:extLst>
      <p:ext uri="{BB962C8B-B14F-4D97-AF65-F5344CB8AC3E}">
        <p14:creationId xmlns:p14="http://schemas.microsoft.com/office/powerpoint/2010/main" val="1012159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308" b="1" kern="1200">
          <a:solidFill>
            <a:srgbClr val="E64B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5pPr>
      <a:lvl6pPr marL="504063"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6pPr>
      <a:lvl7pPr marL="1008126"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7pPr>
      <a:lvl8pPr marL="1512189"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8pPr>
      <a:lvl9pPr marL="2016252" algn="l" rtl="0" fontAlgn="base">
        <a:spcBef>
          <a:spcPct val="0"/>
        </a:spcBef>
        <a:spcAft>
          <a:spcPct val="0"/>
        </a:spcAft>
        <a:defRPr sz="3308" b="1">
          <a:solidFill>
            <a:srgbClr val="E64B00"/>
          </a:solidFill>
          <a:latin typeface="Arial" panose="020B0604020202020204" pitchFamily="34" charset="0"/>
        </a:defRPr>
      </a:lvl9pPr>
    </p:titleStyle>
    <p:bodyStyle>
      <a:lvl1pPr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96025" indent="-196025"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393800" indent="-197775"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589824" indent="-196025"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787598" indent="-197775" algn="l" rtl="0" fontAlgn="base">
        <a:spcBef>
          <a:spcPts val="441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4">
            <a:extLst>
              <a:ext uri="{FF2B5EF4-FFF2-40B4-BE49-F238E27FC236}">
                <a16:creationId xmlns:a16="http://schemas.microsoft.com/office/drawing/2014/main" id="{190B27AB-BCEF-4956-8AE5-BCA3BBBC0D28}"/>
              </a:ext>
            </a:extLst>
          </p:cNvPr>
          <p:cNvSpPr>
            <a:spLocks/>
          </p:cNvSpPr>
          <p:nvPr/>
        </p:nvSpPr>
        <p:spPr>
          <a:xfrm>
            <a:off x="5505485" y="2471501"/>
            <a:ext cx="4029827" cy="38220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841" tIns="70561" rIns="105841" bIns="70561"/>
          <a:lstStyle/>
          <a:p>
            <a:pPr marL="178888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Este sistema é composto por: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Um desumidificador autoportante.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Entrada de ar na parte superior, com sistema de filtração G4.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Resfriamento por trocador de calor.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Coleta de condensados.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Resfriamento por água.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Ventilador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Saída na parte inferior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Painel elétrico</a:t>
            </a:r>
          </a:p>
          <a:p>
            <a:pPr marL="654092" lvl="1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endParaRPr lang="pt-BR" altLang="zh-CN" sz="1247" b="0" dirty="0">
              <a:solidFill>
                <a:srgbClr val="000000"/>
              </a:solidFill>
              <a:latin typeface="Arial"/>
              <a:ea typeface="宋体" panose="02010600030101010101" pitchFamily="2" charset="-122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1BF97C85-1960-44E2-B1C9-F2FA8F02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28" y="423836"/>
            <a:ext cx="8281413" cy="1018014"/>
          </a:xfrm>
        </p:spPr>
        <p:txBody>
          <a:bodyPr/>
          <a:lstStyle/>
          <a:p>
            <a:r>
              <a:rPr lang="en-US" altLang="zh-CN" dirty="0">
                <a:solidFill>
                  <a:srgbClr val="E64B00"/>
                </a:solidFill>
              </a:rPr>
              <a:t>Redução da taxa de umidade no habitáculo da sopradora</a:t>
            </a:r>
            <a:endParaRPr lang="pt-BR" altLang="fr-FR" dirty="0">
              <a:solidFill>
                <a:srgbClr val="E64B00"/>
              </a:solidFill>
            </a:endParaRP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85331306-631E-45CF-BFE5-DCDC8C969B3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324528" y="1675068"/>
            <a:ext cx="7833296" cy="329998"/>
          </a:xfrm>
        </p:spPr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Desumidificador</a:t>
            </a:r>
            <a:endParaRPr lang="pt-BR" altLang="fr-FR" dirty="0"/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26F0C6D1-6126-40F0-B3F1-44A4828F6EDC}"/>
              </a:ext>
            </a:extLst>
          </p:cNvPr>
          <p:cNvSpPr>
            <a:spLocks/>
          </p:cNvSpPr>
          <p:nvPr/>
        </p:nvSpPr>
        <p:spPr>
          <a:xfrm>
            <a:off x="1324528" y="2471501"/>
            <a:ext cx="4084114" cy="3812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841" tIns="70561" rIns="105841" bIns="70561"/>
          <a:lstStyle/>
          <a:p>
            <a:pPr marL="178888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sz="1323" b="0" kern="0" dirty="0">
                <a:solidFill>
                  <a:srgbClr val="000000"/>
                </a:solidFill>
                <a:latin typeface="Arial"/>
              </a:rPr>
              <a:t>Redução da taxa de umidade no habitáculo da sopradora</a:t>
            </a:r>
          </a:p>
          <a:p>
            <a:pPr marL="178888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sz="1323" b="0" kern="0" dirty="0">
                <a:solidFill>
                  <a:srgbClr val="000000"/>
                </a:solidFill>
                <a:latin typeface="Arial"/>
              </a:rPr>
              <a:t>Ponto de orvalho ideal: temperatura do molde (+/- 2 ºC) em menos de uma hora.</a:t>
            </a:r>
          </a:p>
          <a:p>
            <a:pPr marL="178888" indent="-178888" defTabSz="895996" eaLnBrk="1" fontAlgn="auto" hangingPunct="1">
              <a:spcBef>
                <a:spcPct val="45000"/>
              </a:spcBef>
              <a:spcAft>
                <a:spcPts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US" altLang="zh-CN" sz="1323" b="0" kern="0" dirty="0">
                <a:solidFill>
                  <a:srgbClr val="000000"/>
                </a:solidFill>
                <a:latin typeface="Arial"/>
              </a:rPr>
              <a:t>Recomendado para países com clima mais úmido. </a:t>
            </a:r>
            <a:endParaRPr lang="pt-BR" altLang="zh-CN" sz="1323" b="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6" name="Text Placeholder 2">
            <a:extLst>
              <a:ext uri="{FF2B5EF4-FFF2-40B4-BE49-F238E27FC236}">
                <a16:creationId xmlns:a16="http://schemas.microsoft.com/office/drawing/2014/main" id="{B1AF4CBF-8C17-49EB-BB4A-2810FE698516}"/>
              </a:ext>
            </a:extLst>
          </p:cNvPr>
          <p:cNvSpPr txBox="1">
            <a:spLocks/>
          </p:cNvSpPr>
          <p:nvPr/>
        </p:nvSpPr>
        <p:spPr bwMode="auto">
          <a:xfrm>
            <a:off x="1324528" y="6325550"/>
            <a:ext cx="7819294" cy="46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fontAlgn="base">
              <a:spcBef>
                <a:spcPts val="4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fontAlgn="base">
              <a:spcBef>
                <a:spcPts val="4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fontAlgn="base">
              <a:spcBef>
                <a:spcPts val="4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fontAlgn="base">
              <a:spcBef>
                <a:spcPts val="4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5996" eaLnBrk="1" fontAlgn="auto" hangingPunct="1">
              <a:spcBef>
                <a:spcPct val="20000"/>
              </a:spcBef>
              <a:spcAft>
                <a:spcPts val="0"/>
              </a:spcAft>
              <a:buClrTx/>
            </a:pPr>
            <a:r>
              <a:rPr lang="en-GB" altLang="fr-FR" sz="882" b="0" dirty="0">
                <a:solidFill>
                  <a:srgbClr val="000000"/>
                </a:solidFill>
              </a:rPr>
              <a:t>Valor: Otimização de custos</a:t>
            </a:r>
          </a:p>
          <a:p>
            <a:pPr defTabSz="895996" eaLnBrk="1" fontAlgn="auto" hangingPunct="1">
              <a:spcBef>
                <a:spcPct val="20000"/>
              </a:spcBef>
              <a:spcAft>
                <a:spcPts val="0"/>
              </a:spcAft>
              <a:buClrTx/>
            </a:pPr>
            <a:r>
              <a:rPr lang="en-GB" altLang="fr-FR" sz="882" b="0" dirty="0">
                <a:solidFill>
                  <a:srgbClr val="000000"/>
                </a:solidFill>
              </a:rPr>
              <a:t>Equipamento: sopradoras Matrix</a:t>
            </a:r>
          </a:p>
          <a:p>
            <a:pPr defTabSz="895996" eaLnBrk="1" fontAlgn="auto" hangingPunct="1">
              <a:spcBef>
                <a:spcPct val="20000"/>
              </a:spcBef>
              <a:spcAft>
                <a:spcPts val="0"/>
              </a:spcAft>
              <a:buClrTx/>
            </a:pPr>
            <a:r>
              <a:rPr lang="en-GB" altLang="fr-FR" sz="882" b="0" dirty="0">
                <a:solidFill>
                  <a:srgbClr val="000000"/>
                </a:solidFill>
              </a:rPr>
              <a:t>Código do catálogo: 2039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1C342CA-0689-4843-8754-C30961F16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7" r="2595"/>
          <a:stretch/>
        </p:blipFill>
        <p:spPr>
          <a:xfrm>
            <a:off x="7410897" y="5132238"/>
            <a:ext cx="2070883" cy="1122531"/>
          </a:xfrm>
          <a:prstGeom prst="rect">
            <a:avLst/>
          </a:prstGeom>
        </p:spPr>
      </p:pic>
      <p:sp>
        <p:nvSpPr>
          <p:cNvPr id="10" name="Rechteck 3">
            <a:extLst>
              <a:ext uri="{FF2B5EF4-FFF2-40B4-BE49-F238E27FC236}">
                <a16:creationId xmlns:a16="http://schemas.microsoft.com/office/drawing/2014/main" id="{E3F0D3C9-EFC2-4F01-8D1E-20057F178BE9}"/>
              </a:ext>
            </a:extLst>
          </p:cNvPr>
          <p:cNvSpPr/>
          <p:nvPr/>
        </p:nvSpPr>
        <p:spPr>
          <a:xfrm>
            <a:off x="1324528" y="2008002"/>
            <a:ext cx="4084114" cy="46349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6" tIns="66524" rIns="99786" bIns="66524" anchor="ctr"/>
          <a:lstStyle/>
          <a:p>
            <a:pPr defTabSz="1008126" eaLnBrk="1" fontAlgn="auto" hangingPunct="1">
              <a:spcBef>
                <a:spcPts val="331"/>
              </a:spcBef>
              <a:spcAft>
                <a:spcPts val="0"/>
              </a:spcAft>
              <a:buClr>
                <a:srgbClr val="FF6600"/>
              </a:buClr>
              <a:defRPr/>
            </a:pPr>
            <a:r>
              <a:rPr lang="en-GB" sz="1544" dirty="0">
                <a:solidFill>
                  <a:srgbClr val="FFFFFF"/>
                </a:solidFill>
                <a:latin typeface="Arial"/>
              </a:rPr>
              <a:t>VALOR E VANTAGENS</a:t>
            </a:r>
            <a:endParaRPr lang="pt-BR" sz="1544" dirty="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1" name="Rechteck 11">
            <a:extLst>
              <a:ext uri="{FF2B5EF4-FFF2-40B4-BE49-F238E27FC236}">
                <a16:creationId xmlns:a16="http://schemas.microsoft.com/office/drawing/2014/main" id="{363B2EA6-8E13-4D24-8498-83699281EA0E}"/>
              </a:ext>
            </a:extLst>
          </p:cNvPr>
          <p:cNvSpPr/>
          <p:nvPr/>
        </p:nvSpPr>
        <p:spPr>
          <a:xfrm>
            <a:off x="5505485" y="2005066"/>
            <a:ext cx="4029828" cy="46643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786" tIns="66524" rIns="99786" bIns="66524" anchor="ctr"/>
          <a:lstStyle/>
          <a:p>
            <a:pPr marL="210026" indent="-210026" defTabSz="1008126" eaLnBrk="1" hangingPunct="1">
              <a:spcBef>
                <a:spcPts val="331"/>
              </a:spcBef>
              <a:spcAft>
                <a:spcPts val="0"/>
              </a:spcAft>
              <a:buClr>
                <a:srgbClr val="E64B00"/>
              </a:buClr>
            </a:pPr>
            <a:r>
              <a:rPr lang="de-CH" altLang="de-DE" sz="1544" noProof="1">
                <a:solidFill>
                  <a:srgbClr val="FFFFFF"/>
                </a:solidFill>
                <a:latin typeface="Arial" charset="0"/>
              </a:rPr>
              <a:t>DESCRIÇÃO</a:t>
            </a:r>
            <a:endParaRPr lang="pt-BR" altLang="de-DE" sz="1544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33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107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MS PGothic</vt:lpstr>
      <vt:lpstr>SimSun</vt:lpstr>
      <vt:lpstr>Arial</vt:lpstr>
      <vt:lpstr>Book Antiqua</vt:lpstr>
      <vt:lpstr>Wingdings</vt:lpstr>
      <vt:lpstr>NewSidel_Template_4x3_with add layouts</vt:lpstr>
      <vt:lpstr>think-cell Folie</vt:lpstr>
      <vt:lpstr>Redução da taxa de umidade no habitáculo da sopradora</vt:lpstr>
    </vt:vector>
  </TitlesOfParts>
  <Manager>Dominique Martin</Manager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Bottle Switch System</dc:title>
  <dc:subject>Selling points</dc:subject>
  <dc:creator>Mathieu Druon</dc:creator>
  <cp:keywords/>
  <dc:description/>
  <cp:lastModifiedBy>Sorega, Dan</cp:lastModifiedBy>
  <cp:revision>532</cp:revision>
  <cp:lastPrinted>2016-08-02T08:13:06Z</cp:lastPrinted>
  <dcterms:created xsi:type="dcterms:W3CDTF">2009-07-10T13:59:45Z</dcterms:created>
  <dcterms:modified xsi:type="dcterms:W3CDTF">2018-04-04T14:46:59Z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SetBy">
    <vt:lpwstr>107200@sidel.com</vt:lpwstr>
  </property>
  <property fmtid="{D5CDD505-2E9C-101B-9397-08002B2CF9AE}" pid="6" name="MSIP_Label_e35bb0a3-90cf-41a8-939e-500b35438edf_SetDate">
    <vt:lpwstr>2018-04-04T16:46:59.7290524+02:00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SetBy">
    <vt:lpwstr>107200@sidel.com</vt:lpwstr>
  </property>
  <property fmtid="{D5CDD505-2E9C-101B-9397-08002B2CF9AE}" pid="14" name="MSIP_Label_06263584-a2fa-494a-b6ac-a3eeadb86bd0_SetDate">
    <vt:lpwstr>2018-04-04T16:46:59.7290524+02:00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