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28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370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 showGuides="1">
      <p:cViewPr varScale="1">
        <p:scale>
          <a:sx n="88" d="100"/>
          <a:sy n="88" d="100"/>
        </p:scale>
        <p:origin x="1334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28/05/2018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28/05/2018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2.png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0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3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image" Target="../media/image3.emf"/><Relationship Id="rId2" Type="http://schemas.openxmlformats.org/officeDocument/2006/relationships/tags" Target="../tags/tag24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png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7" Type="http://schemas.openxmlformats.org/officeDocument/2006/relationships/image" Target="../media/image1.emf"/><Relationship Id="rId2" Type="http://schemas.openxmlformats.org/officeDocument/2006/relationships/tags" Target="../tags/tag26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5.png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flip="none" rotWithShape="1"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Objekt 83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5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4" name="Objekt 83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Title of presentation</a:t>
            </a:r>
          </a:p>
        </p:txBody>
      </p:sp>
      <p:sp>
        <p:nvSpPr>
          <p:cNvPr id="7" name="Textplatzhalter 6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dirty="0"/>
              <a:t>Subtitle (optional)</a:t>
            </a:r>
            <a:br>
              <a:rPr lang="en-GB" dirty="0"/>
            </a:br>
            <a:r>
              <a:rPr lang="en-GB" dirty="0"/>
              <a:t>Presenter &lt;Name&gt;</a:t>
            </a:r>
            <a:br>
              <a:rPr lang="en-GB" dirty="0"/>
            </a:br>
            <a:r>
              <a:rPr lang="en-GB" dirty="0"/>
              <a:t>Location, Date/Month/Year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[</a:t>
            </a:r>
            <a:r>
              <a:rPr lang="en-US" dirty="0"/>
              <a:t>Public / Internal / Restricted / Highly confidential]</a:t>
            </a:r>
            <a:endParaRPr lang="en-GB" dirty="0"/>
          </a:p>
        </p:txBody>
      </p:sp>
      <p:sp>
        <p:nvSpPr>
          <p:cNvPr id="60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custDataLst>
      <p:tags r:id="rId2"/>
    </p:custDataLst>
    <p:extLst>
      <p:ext uri="{BB962C8B-B14F-4D97-AF65-F5344CB8AC3E}">
        <p14:creationId xmlns:p14="http://schemas.microsoft.com/office/powerpoint/2010/main" val="127432377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4754564" y="1489076"/>
            <a:ext cx="3886200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 hasCustomPrompt="1"/>
          </p:nvPr>
        </p:nvSpPr>
        <p:spPr>
          <a:xfrm>
            <a:off x="4754564" y="3844925"/>
            <a:ext cx="388620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4308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9288" y="3844925"/>
            <a:ext cx="3886200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4751388" y="3844925"/>
            <a:ext cx="3889375" cy="213994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08366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6124575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874569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4751388" y="1489076"/>
            <a:ext cx="3889375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3844925"/>
            <a:ext cx="3889375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075538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0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647700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 hasCustomPrompt="1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 hasCustomPrompt="1"/>
          </p:nvPr>
        </p:nvSpPr>
        <p:spPr>
          <a:xfrm>
            <a:off x="6119813" y="1489075"/>
            <a:ext cx="2520950" cy="18033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 hasCustomPrompt="1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 hasCustomPrompt="1"/>
          </p:nvPr>
        </p:nvSpPr>
        <p:spPr>
          <a:xfrm>
            <a:off x="6124575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376370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2019300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2019300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4751388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 hasCustomPrompt="1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19905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2019300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2019300" y="384492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4751388" y="384492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79785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1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647701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3386138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 hasCustomPrompt="1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 hasCustomPrompt="1"/>
          </p:nvPr>
        </p:nvSpPr>
        <p:spPr>
          <a:xfrm>
            <a:off x="3386138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 hasCustomPrompt="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 hasCustomPrompt="1"/>
          </p:nvPr>
        </p:nvSpPr>
        <p:spPr>
          <a:xfrm>
            <a:off x="6124575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 hasCustomPrompt="1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 hasCustomPrompt="1"/>
          </p:nvPr>
        </p:nvSpPr>
        <p:spPr>
          <a:xfrm>
            <a:off x="6124575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327125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1484313"/>
            <a:ext cx="2520354" cy="2144712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 hasCustomPrompt="1"/>
          </p:nvPr>
        </p:nvSpPr>
        <p:spPr>
          <a:xfrm>
            <a:off x="3384055" y="1484313"/>
            <a:ext cx="2520354" cy="2144712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 hasCustomPrompt="1"/>
          </p:nvPr>
        </p:nvSpPr>
        <p:spPr>
          <a:xfrm>
            <a:off x="6120410" y="1484313"/>
            <a:ext cx="2520354" cy="214471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 hasCustomPrompt="1"/>
          </p:nvPr>
        </p:nvSpPr>
        <p:spPr>
          <a:xfrm>
            <a:off x="647700" y="3844925"/>
            <a:ext cx="252095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 hasCustomPrompt="1"/>
          </p:nvPr>
        </p:nvSpPr>
        <p:spPr>
          <a:xfrm>
            <a:off x="3384550" y="3844925"/>
            <a:ext cx="2519363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 hasCustomPrompt="1"/>
          </p:nvPr>
        </p:nvSpPr>
        <p:spPr>
          <a:xfrm>
            <a:off x="6119813" y="3844925"/>
            <a:ext cx="252095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58109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3"/>
            </p:custDataLst>
            <p:extLst/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3" name="think-cell Folie" r:id="rId6" imgW="270" imgH="270" progId="TCLayout.ActiveDocument.1">
                  <p:embed/>
                </p:oleObj>
              </mc:Choice>
              <mc:Fallback>
                <p:oleObj name="think-cell Folie" r:id="rId6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1"/>
              <a:t>Click to edit </a:t>
            </a:r>
            <a:br>
              <a:rPr lang="en-GB" noProof="1"/>
            </a:br>
            <a:r>
              <a:rPr lang="en-GB" noProof="1"/>
              <a:t>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 hasCustomPrompt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9097105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9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96" name="Objekt 95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7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96" name="Objekt 95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" name="Textfeld 100"/>
          <p:cNvSpPr txBox="1"/>
          <p:nvPr userDrawn="1"/>
        </p:nvSpPr>
        <p:spPr>
          <a:xfrm>
            <a:off x="3619500" y="2106613"/>
            <a:ext cx="5186365" cy="22826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           The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Group is formed by the union of two strong brands, 		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and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Gebo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Cermex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performance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of their lines, products	          and businesses. 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	       Delivering this level of performance requires that we continuously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understand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value chains. We complement this by applying our strong technical knowledge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111" name="Textfeld 110"/>
          <p:cNvSpPr txBox="1"/>
          <p:nvPr userDrawn="1"/>
        </p:nvSpPr>
        <p:spPr>
          <a:xfrm>
            <a:off x="3619500" y="4547459"/>
            <a:ext cx="518636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1000" b="1" dirty="0">
                <a:solidFill>
                  <a:srgbClr val="FFFFFF"/>
                </a:solidFill>
                <a:latin typeface="Arial"/>
              </a:rPr>
              <a:t>                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We call it </a:t>
            </a:r>
            <a:r>
              <a:rPr lang="en-GB" sz="1000" b="1" dirty="0">
                <a:solidFill>
                  <a:srgbClr val="FFFFFF"/>
                </a:solidFill>
                <a:latin typeface="Arial"/>
              </a:rPr>
              <a:t>Performance through Understanding.</a:t>
            </a:r>
            <a:endParaRPr lang="en-GB" b="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1234201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Cliquez pour modifier le style du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343804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 hasCustomPrompt="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27978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 hasCustomPrompt="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53483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8042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0" y="1489076"/>
            <a:ext cx="2516188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39549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1489076"/>
            <a:ext cx="7993063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6062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334800"/>
            <a:ext cx="7993063" cy="5650075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38343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 hasCustomPrompt="1"/>
          </p:nvPr>
        </p:nvSpPr>
        <p:spPr>
          <a:xfrm>
            <a:off x="6124575" y="3844925"/>
            <a:ext cx="2516188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43257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vmlDrawing" Target="../drawings/vmlDrawing1.v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2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1" name="think-cell Folie" r:id="rId26" imgW="399" imgH="399" progId="TCLayout.ActiveDocument.1">
                  <p:embed/>
                </p:oleObj>
              </mc:Choice>
              <mc:Fallback>
                <p:oleObj name="think-cell Folie" r:id="rId2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28 May 2018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‹N°›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24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  <p:sldLayoutId id="2147483707" r:id="rId15"/>
    <p:sldLayoutId id="2147483708" r:id="rId16"/>
    <p:sldLayoutId id="2147483709" r:id="rId17"/>
    <p:sldLayoutId id="2147483710" r:id="rId18"/>
    <p:sldLayoutId id="2147483711" r:id="rId19"/>
    <p:sldLayoutId id="2147483712" r:id="rId20"/>
    <p:sldLayoutId id="2147483713" r:id="rId2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8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7.jpeg"/><Relationship Id="rId5" Type="http://schemas.openxmlformats.org/officeDocument/2006/relationships/image" Target="../media/image6.emf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88"/>
          <p:cNvGrpSpPr>
            <a:grpSpLocks/>
          </p:cNvGrpSpPr>
          <p:nvPr/>
        </p:nvGrpSpPr>
        <p:grpSpPr bwMode="auto">
          <a:xfrm>
            <a:off x="649288" y="1770106"/>
            <a:ext cx="7991475" cy="4041776"/>
            <a:chOff x="650875" y="1906524"/>
            <a:chExt cx="7991475" cy="4042232"/>
          </a:xfrm>
        </p:grpSpPr>
        <p:sp>
          <p:nvSpPr>
            <p:cNvPr id="21" name="Rechteck 3"/>
            <p:cNvSpPr/>
            <p:nvPr/>
          </p:nvSpPr>
          <p:spPr>
            <a:xfrm>
              <a:off x="650875" y="1906525"/>
              <a:ext cx="3889375" cy="388982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lang="es-ES" dirty="1" kumimoji="0" sz="1400" b="1" i="0" u="none" strike="noStrike" cap="none" normalizeH="0" baseline="0" noProof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VALOR Y VENTAJAS</a:t>
              </a:r>
            </a:p>
          </p:txBody>
        </p:sp>
        <p:sp>
          <p:nvSpPr>
            <p:cNvPr id="22" name="Rechteck 4"/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lang="es-ES" dirty="1" kumimoji="0" sz="1400" b="1" i="0" u="none" strike="noStrike" cap="none" normalizeH="0" baseline="0" noProof="1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charset="0"/>
                  <a:ea typeface="+mn-ea"/>
                  <a:cs typeface="Arial" charset="0"/>
                </a:rPr>
                <a:t>DESCRIPCIÓN</a:t>
              </a:r>
              <a:r>
                <a:rPr lang="es-ES" dirty="1" kumimoji="0" sz="1400" b="1" i="0" u="none" strike="noStrike" cap="none" normalizeH="0" baseline="0" noProof="1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charset="0"/>
                  <a:ea typeface="+mn-ea"/>
                  <a:cs typeface="Arial" charset="0"/>
                </a:rPr>
                <a:t> </a:t>
              </a:r>
            </a:p>
          </p:txBody>
        </p:sp>
        <p:sp>
          <p:nvSpPr>
            <p:cNvPr id="24" name="Rechteck 12"/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0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8123076" cy="923330"/>
          </a:xfrm>
        </p:spPr>
        <p:txBody>
          <a:bodyPr/>
          <a:lstStyle/>
          <a:p>
            <a:r>
              <a:rPr lang="es-ES" dirty="1"/>
              <a:t>Incremente la seguridad del operador y asegure la calidad del producto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11376"/>
            <a:ext cx="7997825" cy="307975"/>
          </a:xfrm>
        </p:spPr>
        <p:txBody>
          <a:bodyPr/>
          <a:lstStyle/>
          <a:p>
            <a:pPr eaLnBrk="1" hangingPunct="1"/>
            <a:r>
              <a:rPr lang="es-ES" dirty="1"/>
              <a:t>Iluminación led para SBO Series 2, Universal y Matrix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47700" y="5907960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Aft>
                <a:spcPct val="0"/>
              </a:spcAft>
              <a:defRPr/>
            </a:pPr>
            <a:r>
              <a:rPr lang="es-ES" dirty="1" sz="800">
                <a:solidFill>
                  <a:srgbClr val="000000"/>
                </a:solidFill>
              </a:rPr>
              <a:t>Valor:</a:t>
            </a:r>
            <a:r>
              <a:rPr lang="es-ES" dirty="1" sz="800">
                <a:solidFill>
                  <a:srgbClr val="000000"/>
                </a:solidFill>
              </a:rPr>
              <a:t> </a:t>
            </a:r>
            <a:r>
              <a:rPr lang="es-ES" dirty="1" kumimoji="0" b="0" i="0" u="none" strike="noStrike" cap="none" normalizeH="0" baseline="0" noProof="0" sz="80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lang="es-ES" dirty="1" sz="800">
                <a:solidFill>
                  <a:srgbClr val="000000"/>
                </a:solidFill>
              </a:rPr>
              <a:t>Seguridad y ergonomía, calidad del producto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" dirty="1" kumimoji="0" b="0" i="0" u="none" strike="noStrike" cap="none" normalizeH="0" baseline="0" noProof="0" sz="80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Equipo:</a:t>
            </a:r>
            <a:r>
              <a:rPr lang="es-ES" dirty="1" sz="800">
                <a:solidFill>
                  <a:srgbClr val="000000"/>
                </a:solidFill>
              </a:rPr>
              <a:t> </a:t>
            </a:r>
            <a:r>
              <a:rPr lang="es-ES" dirty="1" sz="800">
                <a:solidFill>
                  <a:srgbClr val="000000"/>
                </a:solidFill>
              </a:rPr>
              <a:t>Sopladora S2, Universal, Matrix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" dirty="1" kumimoji="0" sz="8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Código de catálogo:</a:t>
            </a:r>
            <a:r>
              <a:rPr lang="es-ES" dirty="1" kumimoji="0" sz="8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lang="es-ES" dirty="1" kumimoji="0" sz="8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2043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7700" y="2259384"/>
            <a:ext cx="3890963" cy="36748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dirty="1" sz="1200">
                <a:solidFill>
                  <a:srgbClr val="000000"/>
                </a:solidFill>
              </a:rPr>
              <a:t>Una iluminación que sigue funcionando incluso cuando se desconecta la máquina.</a:t>
            </a:r>
          </a:p>
          <a:p>
            <a:pPr marL="182563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dirty="1" sz="1200">
                <a:solidFill>
                  <a:srgbClr val="000000"/>
                </a:solidFill>
              </a:rPr>
              <a:t>Eliminación de las bombillas de cristal.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dirty="1" sz="1200">
                <a:solidFill>
                  <a:srgbClr val="000000"/>
                </a:solidFill>
              </a:rPr>
              <a:t>Rentabilidad.</a:t>
            </a: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es-ES" dirty="1" sz="1200">
                <a:solidFill>
                  <a:srgbClr val="000000"/>
                </a:solidFill>
                <a:latin typeface="Arial"/>
              </a:rPr>
              <a:t>Iluminación superior: 1200 lúmenes/barra.</a:t>
            </a: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es-ES" dirty="1" sz="1200">
                <a:solidFill>
                  <a:srgbClr val="000000"/>
                </a:solidFill>
                <a:latin typeface="Arial"/>
              </a:rPr>
              <a:t>Flujo luminoso homogéneo que no deslumbra.</a:t>
            </a: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es-ES" dirty="1" baseline="0" sz="1200">
                <a:solidFill>
                  <a:srgbClr val="000000"/>
                </a:solidFill>
                <a:latin typeface="Arial"/>
              </a:rPr>
              <a:t>Suministro de bajo</a:t>
            </a:r>
            <a:r>
              <a:rPr lang="es-ES" dirty="1" sz="1200">
                <a:solidFill>
                  <a:srgbClr val="000000"/>
                </a:solidFill>
                <a:latin typeface="Arial"/>
              </a:rPr>
              <a:t> voltaje.</a:t>
            </a: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es-ES" dirty="1" sz="1200">
                <a:solidFill>
                  <a:srgbClr val="000000"/>
                </a:solidFill>
                <a:latin typeface="Arial"/>
              </a:rPr>
              <a:t>Interruptor individual para alta/baja luminosidad y desconexión.</a:t>
            </a: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es-ES" dirty="1" sz="1200">
                <a:solidFill>
                  <a:srgbClr val="000000"/>
                </a:solidFill>
                <a:latin typeface="Arial"/>
              </a:rPr>
              <a:t>Sujeción magnética o por tornillo.</a:t>
            </a:r>
            <a:r>
              <a:rPr lang="es-ES" dirty="1" sz="1200">
                <a:solidFill>
                  <a:srgbClr val="000000"/>
                </a:solidFill>
                <a:latin typeface="Arial"/>
              </a:rPr>
              <a:t> </a:t>
            </a: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es-ES" dirty="1" sz="1200">
                <a:solidFill>
                  <a:srgbClr val="000000"/>
                </a:solidFill>
                <a:latin typeface="Arial"/>
              </a:rPr>
              <a:t>Sin costos ni tiempo de mantenimiento.</a:t>
            </a: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es-ES" dirty="1" sz="1200">
                <a:solidFill>
                  <a:srgbClr val="000000"/>
                </a:solidFill>
                <a:latin typeface="Arial"/>
              </a:rPr>
              <a:t>Larga vida útil.</a:t>
            </a:r>
          </a:p>
          <a:p>
            <a:pPr marR="0" lvl="0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tabLst/>
              <a:defRPr/>
            </a:pPr>
            <a:endParaRPr lang="en-US" sz="1200" dirty="0">
              <a:solidFill>
                <a:srgbClr val="000000"/>
              </a:solidFill>
              <a:latin typeface="Arial"/>
            </a:endParaRP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817276" y="2259383"/>
            <a:ext cx="3823487" cy="15327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dirty="1" sz="1200">
                <a:solidFill>
                  <a:srgbClr val="000000"/>
                </a:solidFill>
              </a:rPr>
              <a:t>Juego de barras de luz led (de 6 a 11 unidades, según el tamaño de la máquina).</a:t>
            </a:r>
          </a:p>
          <a:p>
            <a:pPr marL="182563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dirty="1" sz="1200">
                <a:solidFill>
                  <a:srgbClr val="000000"/>
                </a:solidFill>
              </a:rPr>
              <a:t>Soportes de sujeción incluidos.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dirty="1" sz="1200">
                <a:solidFill>
                  <a:srgbClr val="000000"/>
                </a:solidFill>
              </a:rPr>
              <a:t>Nuevo suministro de 24 V con juego de cables.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dirty="1" sz="1200">
                <a:solidFill>
                  <a:srgbClr val="000000"/>
                </a:solidFill>
              </a:rPr>
              <a:t>Opcional: luces para celdas de armario eléctrico.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 dirty="0">
              <a:solidFill>
                <a:srgbClr val="000000"/>
              </a:solidFill>
            </a:endParaRPr>
          </a:p>
        </p:txBody>
      </p:sp>
      <p:pic>
        <p:nvPicPr>
          <p:cNvPr id="17" name="Image 16" descr="https://www.lcautomation.com/Images/ocw/5255_1200_630.jp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66" t="4628" r="39430" b="3946"/>
          <a:stretch/>
        </p:blipFill>
        <p:spPr bwMode="auto">
          <a:xfrm rot="7366588">
            <a:off x="6474812" y="3664760"/>
            <a:ext cx="442525" cy="2209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79631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0</TotalTime>
  <Words>125</Words>
  <Application>Microsoft Office PowerPoint</Application>
  <PresentationFormat>Affichage à l'écran (4:3)</PresentationFormat>
  <Paragraphs>22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MS PGothic</vt:lpstr>
      <vt:lpstr>宋体</vt:lpstr>
      <vt:lpstr>Arial</vt:lpstr>
      <vt:lpstr>Wingdings</vt:lpstr>
      <vt:lpstr>1_NewSidel_Template_4x3_with add layouts</vt:lpstr>
      <vt:lpstr>think-cell Folie</vt:lpstr>
      <vt:lpstr>Increase operator safety and secure product quality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34</cp:revision>
  <dcterms:created xsi:type="dcterms:W3CDTF">2018-02-10T17:04:39Z</dcterms:created>
  <dcterms:modified xsi:type="dcterms:W3CDTF">2018-05-28T12:26:44Z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e35bb0a3-90cf-41a8-939e-500b35438edf_Enabled">
    <vt:lpwstr>True</vt:lpwstr>
  </property>
  <property fmtid="{D5CDD505-2E9C-101B-9397-08002B2CF9AE}" pid="5" name="MSIP_Label_e35bb0a3-90cf-41a8-939e-500b35438edf_SiteId">
    <vt:lpwstr>2390cbd1-e663-4321-bc93-ba298637ce52</vt:lpwstr>
  </property>
  <property fmtid="{D5CDD505-2E9C-101B-9397-08002B2CF9AE}" pid="6" name="MSIP_Label_e35bb0a3-90cf-41a8-939e-500b35438edf_Ref">
    <vt:lpwstr>https://api.informationprotection.azure.com/api/2390cbd1-e663-4321-bc93-ba298637ce52</vt:lpwstr>
  </property>
  <property fmtid="{D5CDD505-2E9C-101B-9397-08002B2CF9AE}" pid="7" name="MSIP_Label_e35bb0a3-90cf-41a8-939e-500b35438edf_SetBy">
    <vt:lpwstr>107200@sidel.com</vt:lpwstr>
  </property>
  <property fmtid="{D5CDD505-2E9C-101B-9397-08002B2CF9AE}" pid="8" name="MSIP_Label_e35bb0a3-90cf-41a8-939e-500b35438edf_SetDate">
    <vt:lpwstr>2017-09-26T14:43:53.5499116+02:00</vt:lpwstr>
  </property>
  <property fmtid="{D5CDD505-2E9C-101B-9397-08002B2CF9AE}" pid="9" name="MSIP_Label_e35bb0a3-90cf-41a8-939e-500b35438edf_Name">
    <vt:lpwstr>Sidel-Confidential</vt:lpwstr>
  </property>
  <property fmtid="{D5CDD505-2E9C-101B-9397-08002B2CF9AE}" pid="10" name="MSIP_Label_e35bb0a3-90cf-41a8-939e-500b35438edf_Application">
    <vt:lpwstr>Microsoft Azure Information Protection</vt:lpwstr>
  </property>
  <property fmtid="{D5CDD505-2E9C-101B-9397-08002B2CF9AE}" pid="11" name="MSIP_Label_e35bb0a3-90cf-41a8-939e-500b35438edf_Extended_MSFT_Method">
    <vt:lpwstr>Automatic</vt:lpwstr>
  </property>
  <property fmtid="{D5CDD505-2E9C-101B-9397-08002B2CF9AE}" pid="12" name="MSIP_Label_06263584-a2fa-494a-b6ac-a3eeadb86bd0_Enabled">
    <vt:lpwstr>True</vt:lpwstr>
  </property>
  <property fmtid="{D5CDD505-2E9C-101B-9397-08002B2CF9AE}" pid="13" name="MSIP_Label_06263584-a2fa-494a-b6ac-a3eeadb86bd0_SiteId">
    <vt:lpwstr>2390cbd1-e663-4321-bc93-ba298637ce52</vt:lpwstr>
  </property>
  <property fmtid="{D5CDD505-2E9C-101B-9397-08002B2CF9AE}" pid="14" name="MSIP_Label_06263584-a2fa-494a-b6ac-a3eeadb86bd0_Ref">
    <vt:lpwstr>https://api.informationprotection.azure.com/api/2390cbd1-e663-4321-bc93-ba298637ce52</vt:lpwstr>
  </property>
  <property fmtid="{D5CDD505-2E9C-101B-9397-08002B2CF9AE}" pid="15" name="MSIP_Label_06263584-a2fa-494a-b6ac-a3eeadb86bd0_SetBy">
    <vt:lpwstr>107200@sidel.com</vt:lpwstr>
  </property>
  <property fmtid="{D5CDD505-2E9C-101B-9397-08002B2CF9AE}" pid="16" name="MSIP_Label_06263584-a2fa-494a-b6ac-a3eeadb86bd0_SetDate">
    <vt:lpwstr>2017-09-26T14:43:53.5499116+02:00</vt:lpwstr>
  </property>
  <property fmtid="{D5CDD505-2E9C-101B-9397-08002B2CF9AE}" pid="17" name="MSIP_Label_06263584-a2fa-494a-b6ac-a3eeadb86bd0_Name">
    <vt:lpwstr>Internal</vt:lpwstr>
  </property>
  <property fmtid="{D5CDD505-2E9C-101B-9397-08002B2CF9AE}" pid="18" name="MSIP_Label_06263584-a2fa-494a-b6ac-a3eeadb86bd0_Application">
    <vt:lpwstr>Microsoft Azure Information Protection</vt:lpwstr>
  </property>
  <property fmtid="{D5CDD505-2E9C-101B-9397-08002B2CF9AE}" pid="19" name="MSIP_Label_06263584-a2fa-494a-b6ac-a3eeadb86bd0_Extended_MSFT_Method">
    <vt:lpwstr>Automatic</vt:lpwstr>
  </property>
  <property fmtid="{D5CDD505-2E9C-101B-9397-08002B2CF9AE}" pid="20" name="MSIP_Label_06263584-a2fa-494a-b6ac-a3eeadb86bd0_Parent">
    <vt:lpwstr>e35bb0a3-90cf-41a8-939e-500b35438edf</vt:lpwstr>
  </property>
  <property fmtid="{D5CDD505-2E9C-101B-9397-08002B2CF9AE}" pid="21" name="Sensitivity">
    <vt:lpwstr>Sidel-Confidential Internal</vt:lpwstr>
  </property>
</Properties>
</file>