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28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1"/>
  </p:sldMasterIdLst>
  <p:notesMasterIdLst>
    <p:notesMasterId r:id="rId3"/>
  </p:notesMasterIdLst>
  <p:handoutMasterIdLst>
    <p:handoutMasterId r:id="rId4"/>
  </p:handoutMasterIdLst>
  <p:sldIdLst>
    <p:sldId id="370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8" autoAdjust="0"/>
    <p:restoredTop sz="94660"/>
  </p:normalViewPr>
  <p:slideViewPr>
    <p:cSldViewPr snapToGrid="0" showGuides="1">
      <p:cViewPr varScale="1">
        <p:scale>
          <a:sx n="88" d="100"/>
          <a:sy n="88" d="100"/>
        </p:scale>
        <p:origin x="1334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28/05/2018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28/05/2018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7" Type="http://schemas.openxmlformats.org/officeDocument/2006/relationships/image" Target="../media/image2.png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7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8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9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0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3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25.xml"/><Relationship Id="rId7" Type="http://schemas.openxmlformats.org/officeDocument/2006/relationships/image" Target="../media/image3.emf"/><Relationship Id="rId2" Type="http://schemas.openxmlformats.org/officeDocument/2006/relationships/tags" Target="../tags/tag24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4.png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27.xml"/><Relationship Id="rId7" Type="http://schemas.openxmlformats.org/officeDocument/2006/relationships/image" Target="../media/image1.emf"/><Relationship Id="rId2" Type="http://schemas.openxmlformats.org/officeDocument/2006/relationships/tags" Target="../tags/tag26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5.png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bg>
      <p:bgPr>
        <a:gradFill flip="none" rotWithShape="1">
          <a:gsLst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4" name="Objekt 83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05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4" name="Objekt 83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647700" y="599647"/>
            <a:ext cx="8058150" cy="615553"/>
          </a:xfrm>
        </p:spPr>
        <p:txBody>
          <a:bodyPr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Title of presentation</a:t>
            </a:r>
          </a:p>
        </p:txBody>
      </p:sp>
      <p:sp>
        <p:nvSpPr>
          <p:cNvPr id="7" name="Textplatzhalter 6"/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647700" y="2156103"/>
            <a:ext cx="6408737" cy="1538883"/>
          </a:xfrm>
        </p:spPr>
        <p:txBody>
          <a:bodyPr>
            <a:spAutoFit/>
          </a:bodyPr>
          <a:lstStyle>
            <a:lvl1pPr>
              <a:spcBef>
                <a:spcPts val="0"/>
              </a:spcBef>
              <a:defRPr sz="2000" b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GB" dirty="0"/>
              <a:t>Subtitle (optional)</a:t>
            </a:r>
            <a:br>
              <a:rPr lang="en-GB" dirty="0"/>
            </a:br>
            <a:r>
              <a:rPr lang="en-GB" dirty="0"/>
              <a:t>Presenter &lt;Name&gt;</a:t>
            </a:r>
            <a:br>
              <a:rPr lang="en-GB" dirty="0"/>
            </a:br>
            <a:r>
              <a:rPr lang="en-GB" dirty="0"/>
              <a:t>Location, Date/Month/Year</a:t>
            </a:r>
          </a:p>
          <a:p>
            <a:pPr lvl="0"/>
            <a:endParaRPr lang="en-GB" dirty="0"/>
          </a:p>
          <a:p>
            <a:pPr lvl="0"/>
            <a:r>
              <a:rPr lang="en-GB" dirty="0"/>
              <a:t>[</a:t>
            </a:r>
            <a:r>
              <a:rPr lang="en-US" dirty="0"/>
              <a:t>Public / Internal / Restricted / Highly confidential]</a:t>
            </a:r>
            <a:endParaRPr lang="en-GB" dirty="0"/>
          </a:p>
        </p:txBody>
      </p:sp>
      <p:sp>
        <p:nvSpPr>
          <p:cNvPr id="60" name="Slide Number Placeholder 4"/>
          <p:cNvSpPr txBox="1">
            <a:spLocks/>
          </p:cNvSpPr>
          <p:nvPr userDrawn="1"/>
        </p:nvSpPr>
        <p:spPr>
          <a:xfrm>
            <a:off x="657225" y="6551224"/>
            <a:ext cx="545021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custDataLst>
      <p:tags r:id="rId2"/>
    </p:custDataLst>
    <p:extLst>
      <p:ext uri="{BB962C8B-B14F-4D97-AF65-F5344CB8AC3E}">
        <p14:creationId xmlns:p14="http://schemas.microsoft.com/office/powerpoint/2010/main" val="1274323771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4754564" y="1489076"/>
            <a:ext cx="3886200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 hasCustomPrompt="1"/>
          </p:nvPr>
        </p:nvSpPr>
        <p:spPr>
          <a:xfrm>
            <a:off x="4754564" y="3844925"/>
            <a:ext cx="3886200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24308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umn text+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3887788" cy="213994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9288" y="3844925"/>
            <a:ext cx="3886200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751388" y="1489075"/>
            <a:ext cx="3889375" cy="2139950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4751388" y="3844925"/>
            <a:ext cx="3889375" cy="213994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008366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124575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 hasCustomPrompt="1"/>
          </p:nvPr>
        </p:nvSpPr>
        <p:spPr>
          <a:xfrm>
            <a:off x="6124575" y="3844925"/>
            <a:ext cx="2516188" cy="18034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 hasCustomPrompt="1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874569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4751388" y="1489076"/>
            <a:ext cx="3889375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4751388" y="329247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 hasCustomPrompt="1"/>
          </p:nvPr>
        </p:nvSpPr>
        <p:spPr>
          <a:xfrm>
            <a:off x="4751388" y="3844925"/>
            <a:ext cx="3889375" cy="18034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 hasCustomPrompt="1"/>
          </p:nvPr>
        </p:nvSpPr>
        <p:spPr>
          <a:xfrm>
            <a:off x="4751388" y="564832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075538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photos with title +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700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477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 hasCustomPrompt="1"/>
          </p:nvPr>
        </p:nvSpPr>
        <p:spPr>
          <a:xfrm>
            <a:off x="647700" y="3844925"/>
            <a:ext cx="2516188" cy="18034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 hasCustomPrompt="1"/>
          </p:nvPr>
        </p:nvSpPr>
        <p:spPr>
          <a:xfrm>
            <a:off x="6477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6" hasCustomPrompt="1"/>
          </p:nvPr>
        </p:nvSpPr>
        <p:spPr>
          <a:xfrm>
            <a:off x="3384550" y="1489075"/>
            <a:ext cx="2519363" cy="4495800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7" hasCustomPrompt="1"/>
          </p:nvPr>
        </p:nvSpPr>
        <p:spPr>
          <a:xfrm>
            <a:off x="6119813" y="1489075"/>
            <a:ext cx="2520950" cy="18033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8" hasCustomPrompt="1"/>
          </p:nvPr>
        </p:nvSpPr>
        <p:spPr>
          <a:xfrm>
            <a:off x="6120341" y="3292474"/>
            <a:ext cx="2520421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9" name="Bildplatzhalter 18"/>
          <p:cNvSpPr>
            <a:spLocks noGrp="1"/>
          </p:cNvSpPr>
          <p:nvPr>
            <p:ph type="pic" sz="quarter" idx="19" hasCustomPrompt="1"/>
          </p:nvPr>
        </p:nvSpPr>
        <p:spPr>
          <a:xfrm>
            <a:off x="6124575" y="3844925"/>
            <a:ext cx="2516188" cy="18034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20" hasCustomPrompt="1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376370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2019300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20193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 hasCustomPrompt="1"/>
          </p:nvPr>
        </p:nvSpPr>
        <p:spPr>
          <a:xfrm>
            <a:off x="4751388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5" name="Textplatzhalter 6"/>
          <p:cNvSpPr>
            <a:spLocks noGrp="1"/>
          </p:cNvSpPr>
          <p:nvPr>
            <p:ph type="body" sz="quarter" idx="15" hasCustomPrompt="1"/>
          </p:nvPr>
        </p:nvSpPr>
        <p:spPr>
          <a:xfrm>
            <a:off x="475138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 hasCustomPrompt="1"/>
          </p:nvPr>
        </p:nvSpPr>
        <p:spPr>
          <a:xfrm>
            <a:off x="2019300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 hasCustomPrompt="1"/>
          </p:nvPr>
        </p:nvSpPr>
        <p:spPr>
          <a:xfrm>
            <a:off x="20193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 hasCustomPrompt="1"/>
          </p:nvPr>
        </p:nvSpPr>
        <p:spPr>
          <a:xfrm>
            <a:off x="4751388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1" name="Textplatzhalter 6"/>
          <p:cNvSpPr>
            <a:spLocks noGrp="1"/>
          </p:cNvSpPr>
          <p:nvPr>
            <p:ph type="body" sz="quarter" idx="19" hasCustomPrompt="1"/>
          </p:nvPr>
        </p:nvSpPr>
        <p:spPr>
          <a:xfrm>
            <a:off x="475138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019905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2019300" y="148907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 hasCustomPrompt="1"/>
          </p:nvPr>
        </p:nvSpPr>
        <p:spPr>
          <a:xfrm>
            <a:off x="4751388" y="148907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 hasCustomPrompt="1"/>
          </p:nvPr>
        </p:nvSpPr>
        <p:spPr>
          <a:xfrm>
            <a:off x="2019300" y="384492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 hasCustomPrompt="1"/>
          </p:nvPr>
        </p:nvSpPr>
        <p:spPr>
          <a:xfrm>
            <a:off x="4751388" y="384492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879785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701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47701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 hasCustomPrompt="1"/>
          </p:nvPr>
        </p:nvSpPr>
        <p:spPr>
          <a:xfrm>
            <a:off x="647701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 hasCustomPrompt="1"/>
          </p:nvPr>
        </p:nvSpPr>
        <p:spPr>
          <a:xfrm>
            <a:off x="647701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4" name="Bildplatzhalter 10"/>
          <p:cNvSpPr>
            <a:spLocks noGrp="1"/>
          </p:cNvSpPr>
          <p:nvPr>
            <p:ph type="pic" sz="quarter" idx="18" hasCustomPrompt="1"/>
          </p:nvPr>
        </p:nvSpPr>
        <p:spPr>
          <a:xfrm>
            <a:off x="3386138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6" name="Textplatzhalter 6"/>
          <p:cNvSpPr>
            <a:spLocks noGrp="1"/>
          </p:cNvSpPr>
          <p:nvPr>
            <p:ph type="body" sz="quarter" idx="19" hasCustomPrompt="1"/>
          </p:nvPr>
        </p:nvSpPr>
        <p:spPr>
          <a:xfrm>
            <a:off x="338613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8" name="Bildplatzhalter 10"/>
          <p:cNvSpPr>
            <a:spLocks noGrp="1"/>
          </p:cNvSpPr>
          <p:nvPr>
            <p:ph type="pic" sz="quarter" idx="20" hasCustomPrompt="1"/>
          </p:nvPr>
        </p:nvSpPr>
        <p:spPr>
          <a:xfrm>
            <a:off x="3386138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2" name="Textplatzhalter 6"/>
          <p:cNvSpPr>
            <a:spLocks noGrp="1"/>
          </p:cNvSpPr>
          <p:nvPr>
            <p:ph type="body" sz="quarter" idx="21" hasCustomPrompt="1"/>
          </p:nvPr>
        </p:nvSpPr>
        <p:spPr>
          <a:xfrm>
            <a:off x="338613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23" name="Bildplatzhalter 10"/>
          <p:cNvSpPr>
            <a:spLocks noGrp="1"/>
          </p:cNvSpPr>
          <p:nvPr>
            <p:ph type="pic" sz="quarter" idx="22" hasCustomPrompt="1"/>
          </p:nvPr>
        </p:nvSpPr>
        <p:spPr>
          <a:xfrm>
            <a:off x="6124575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4" name="Textplatzhalter 6"/>
          <p:cNvSpPr>
            <a:spLocks noGrp="1"/>
          </p:cNvSpPr>
          <p:nvPr>
            <p:ph type="body" sz="quarter" idx="23" hasCustomPrompt="1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25" name="Bildplatzhalter 10"/>
          <p:cNvSpPr>
            <a:spLocks noGrp="1"/>
          </p:cNvSpPr>
          <p:nvPr>
            <p:ph type="pic" sz="quarter" idx="24" hasCustomPrompt="1"/>
          </p:nvPr>
        </p:nvSpPr>
        <p:spPr>
          <a:xfrm>
            <a:off x="6124575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6" name="Textplatzhalter 6"/>
          <p:cNvSpPr>
            <a:spLocks noGrp="1"/>
          </p:cNvSpPr>
          <p:nvPr>
            <p:ph type="body" sz="quarter" idx="25" hasCustomPrompt="1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327125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 hasCustomPrompt="1"/>
          </p:nvPr>
        </p:nvSpPr>
        <p:spPr>
          <a:xfrm>
            <a:off x="647699" y="1484313"/>
            <a:ext cx="2520354" cy="2144712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2" hasCustomPrompt="1"/>
          </p:nvPr>
        </p:nvSpPr>
        <p:spPr>
          <a:xfrm>
            <a:off x="3384055" y="1484313"/>
            <a:ext cx="2520354" cy="2144712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0" name="Bildplatzhalter 9"/>
          <p:cNvSpPr>
            <a:spLocks noGrp="1"/>
          </p:cNvSpPr>
          <p:nvPr>
            <p:ph type="pic" sz="quarter" idx="13" hasCustomPrompt="1"/>
          </p:nvPr>
        </p:nvSpPr>
        <p:spPr>
          <a:xfrm>
            <a:off x="6120410" y="1484313"/>
            <a:ext cx="2520354" cy="214471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4" name="Bildplatzhalter 13"/>
          <p:cNvSpPr>
            <a:spLocks noGrp="1"/>
          </p:cNvSpPr>
          <p:nvPr>
            <p:ph type="pic" sz="quarter" idx="14" hasCustomPrompt="1"/>
          </p:nvPr>
        </p:nvSpPr>
        <p:spPr>
          <a:xfrm>
            <a:off x="647700" y="3844925"/>
            <a:ext cx="2520950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6" name="Bildplatzhalter 15"/>
          <p:cNvSpPr>
            <a:spLocks noGrp="1"/>
          </p:cNvSpPr>
          <p:nvPr>
            <p:ph type="pic" sz="quarter" idx="15" hasCustomPrompt="1"/>
          </p:nvPr>
        </p:nvSpPr>
        <p:spPr>
          <a:xfrm>
            <a:off x="3384550" y="3844925"/>
            <a:ext cx="2519363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8" name="Bildplatzhalter 17"/>
          <p:cNvSpPr>
            <a:spLocks noGrp="1"/>
          </p:cNvSpPr>
          <p:nvPr>
            <p:ph type="pic" sz="quarter" idx="16" hasCustomPrompt="1"/>
          </p:nvPr>
        </p:nvSpPr>
        <p:spPr>
          <a:xfrm>
            <a:off x="6119813" y="3844925"/>
            <a:ext cx="2520950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058109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reaker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3"/>
            </p:custDataLst>
            <p:extLst/>
          </p:nvPr>
        </p:nvGraphicFramePr>
        <p:xfrm>
          <a:off x="1589" y="1590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53" name="think-cell Folie" r:id="rId6" imgW="270" imgH="270" progId="TCLayout.ActiveDocument.1">
                  <p:embed/>
                </p:oleObj>
              </mc:Choice>
              <mc:Fallback>
                <p:oleObj name="think-cell Folie" r:id="rId6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9" y="1590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 hasCustomPrompt="1"/>
          </p:nvPr>
        </p:nvSpPr>
        <p:spPr bwMode="gray">
          <a:xfrm>
            <a:off x="647699" y="2507780"/>
            <a:ext cx="7993063" cy="1231106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1"/>
              <a:t>Click to edit </a:t>
            </a:r>
            <a:br>
              <a:rPr lang="en-GB" noProof="1"/>
            </a:br>
            <a:r>
              <a:rPr lang="en-GB" noProof="1"/>
              <a:t>master title style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 hasCustomPrompt="1"/>
          </p:nvPr>
        </p:nvSpPr>
        <p:spPr bwMode="gray">
          <a:xfrm>
            <a:off x="647699" y="3856268"/>
            <a:ext cx="7993063" cy="30777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0"/>
              </a:spcBef>
              <a:buSzTx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9097105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29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50733070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96" name="Objekt 95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77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96" name="Objekt 95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1" name="Textfeld 100"/>
          <p:cNvSpPr txBox="1"/>
          <p:nvPr userDrawn="1"/>
        </p:nvSpPr>
        <p:spPr>
          <a:xfrm>
            <a:off x="3619500" y="2106613"/>
            <a:ext cx="5186365" cy="228267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                                    The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Sidel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Group is formed by the union of two strong brands, 		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Sidel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and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Gebo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Cermex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. Together, we are a leading provider of 	                           equipment and services for packaging liquid, food, home and 	                         personal care products in PET, can, glass and other materials.</a:t>
            </a:r>
          </a:p>
          <a:p>
            <a:pPr algn="just"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                         With over 37,000 machines installed in more than 190 countries, we 	                   have nearly 170 years of experience, with a strong focus on  	                advanced systems, line engineering and innovation. Our 5,000+ 	              employees worldwide are passionate about providing complete solutions 	            that fulfil customer needs and boost the </a:t>
            </a:r>
            <a:r>
              <a:rPr lang="en-GB" sz="900" b="1" dirty="0">
                <a:solidFill>
                  <a:srgbClr val="FFFFFF"/>
                </a:solidFill>
                <a:latin typeface="Arial"/>
              </a:rPr>
              <a:t>performance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of their lines, products	          and businesses. </a:t>
            </a:r>
          </a:p>
          <a:p>
            <a:pPr algn="just"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900" dirty="0">
                <a:solidFill>
                  <a:srgbClr val="FFFFFF"/>
                </a:solidFill>
                <a:latin typeface="Arial"/>
              </a:rPr>
              <a:t>	       Delivering this level of performance requires that we continuously </a:t>
            </a:r>
            <a:r>
              <a:rPr lang="en-GB" sz="900" b="1" dirty="0">
                <a:solidFill>
                  <a:srgbClr val="FFFFFF"/>
                </a:solidFill>
                <a:latin typeface="Arial"/>
              </a:rPr>
              <a:t>understand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	    our customers’ challenges and commit to meeting their unique goals. We do this	 through dialogue, and by understanding the needs of their markets, production and</a:t>
            </a:r>
            <a:br>
              <a:rPr lang="en-GB" sz="900" dirty="0">
                <a:solidFill>
                  <a:srgbClr val="FFFFFF"/>
                </a:solidFill>
                <a:latin typeface="Arial"/>
              </a:rPr>
            </a:b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  value chains. We complement this by applying our strong technical knowledge and</a:t>
            </a:r>
            <a:br>
              <a:rPr lang="en-GB" sz="900" dirty="0">
                <a:solidFill>
                  <a:srgbClr val="FFFFFF"/>
                </a:solidFill>
                <a:latin typeface="Arial"/>
              </a:rPr>
            </a:b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smart data analytics to support maximum lifetime productivity to its full potential.</a:t>
            </a:r>
          </a:p>
        </p:txBody>
      </p:sp>
      <p:sp>
        <p:nvSpPr>
          <p:cNvPr id="111" name="Textfeld 110"/>
          <p:cNvSpPr txBox="1"/>
          <p:nvPr userDrawn="1"/>
        </p:nvSpPr>
        <p:spPr>
          <a:xfrm>
            <a:off x="3619500" y="4547459"/>
            <a:ext cx="5186365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1000" b="1" dirty="0">
                <a:solidFill>
                  <a:srgbClr val="FFFFFF"/>
                </a:solidFill>
                <a:latin typeface="Arial"/>
              </a:rPr>
              <a:t>                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We call it </a:t>
            </a:r>
            <a:r>
              <a:rPr lang="en-GB" sz="1000" b="1" dirty="0">
                <a:solidFill>
                  <a:srgbClr val="FFFFFF"/>
                </a:solidFill>
                <a:latin typeface="Arial"/>
              </a:rPr>
              <a:t>Performance through Understanding.</a:t>
            </a:r>
            <a:endParaRPr lang="en-GB" b="1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99" name="Slide Number Placeholder 4"/>
          <p:cNvSpPr txBox="1">
            <a:spLocks/>
          </p:cNvSpPr>
          <p:nvPr userDrawn="1"/>
        </p:nvSpPr>
        <p:spPr>
          <a:xfrm>
            <a:off x="657225" y="6551224"/>
            <a:ext cx="545021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12342015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Cliquez pour modifier le style du titre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53438042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1" hasCustomPrompt="1"/>
          </p:nvPr>
        </p:nvSpPr>
        <p:spPr>
          <a:xfrm>
            <a:off x="647700" y="1485901"/>
            <a:ext cx="7993063" cy="4498974"/>
          </a:xfrm>
        </p:spPr>
        <p:txBody>
          <a:bodyPr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27978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1" hasCustomPrompt="1"/>
          </p:nvPr>
        </p:nvSpPr>
        <p:spPr>
          <a:xfrm>
            <a:off x="647701" y="1485901"/>
            <a:ext cx="7993064" cy="4498974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53483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124575" y="1489076"/>
            <a:ext cx="2516188" cy="44957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78042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700" y="1489076"/>
            <a:ext cx="2516188" cy="44957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379788" y="1489075"/>
            <a:ext cx="5260975" cy="4495800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39549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699" y="1489076"/>
            <a:ext cx="7993063" cy="44957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36062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ull siz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699" y="334800"/>
            <a:ext cx="7993063" cy="5650075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38343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124575" y="148907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 hasCustomPrompt="1"/>
          </p:nvPr>
        </p:nvSpPr>
        <p:spPr>
          <a:xfrm>
            <a:off x="6124575" y="3844925"/>
            <a:ext cx="2516188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43257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vmlDrawing" Target="../drawings/vmlDrawing1.v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Relationship Id="rId27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25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1" name="think-cell Folie" r:id="rId26" imgW="399" imgH="399" progId="TCLayout.ActiveDocument.1">
                  <p:embed/>
                </p:oleObj>
              </mc:Choice>
              <mc:Fallback>
                <p:oleObj name="think-cell Folie" r:id="rId2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1141338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28 May 2018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7873E190-40CF-412D-9604-1EFCEB1508B2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‹N°›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24"/>
    </p:custDataLst>
    <p:extLst>
      <p:ext uri="{BB962C8B-B14F-4D97-AF65-F5344CB8AC3E}">
        <p14:creationId xmlns:p14="http://schemas.microsoft.com/office/powerpoint/2010/main" val="21884829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  <p:sldLayoutId id="2147483704" r:id="rId12"/>
    <p:sldLayoutId id="2147483705" r:id="rId13"/>
    <p:sldLayoutId id="2147483706" r:id="rId14"/>
    <p:sldLayoutId id="2147483707" r:id="rId15"/>
    <p:sldLayoutId id="2147483708" r:id="rId16"/>
    <p:sldLayoutId id="2147483709" r:id="rId17"/>
    <p:sldLayoutId id="2147483710" r:id="rId18"/>
    <p:sldLayoutId id="2147483711" r:id="rId19"/>
    <p:sldLayoutId id="2147483712" r:id="rId20"/>
    <p:sldLayoutId id="2147483713" r:id="rId2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8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7.jpeg"/><Relationship Id="rId5" Type="http://schemas.openxmlformats.org/officeDocument/2006/relationships/image" Target="../media/image6.emf"/><Relationship Id="rId4" Type="http://schemas.openxmlformats.org/officeDocument/2006/relationships/oleObject" Target="../embeddings/oleObject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88"/>
          <p:cNvGrpSpPr>
            <a:grpSpLocks/>
          </p:cNvGrpSpPr>
          <p:nvPr/>
        </p:nvGrpSpPr>
        <p:grpSpPr bwMode="auto">
          <a:xfrm>
            <a:off x="649288" y="1770106"/>
            <a:ext cx="7991475" cy="4041776"/>
            <a:chOff x="650875" y="1906524"/>
            <a:chExt cx="7991475" cy="4042232"/>
          </a:xfrm>
        </p:grpSpPr>
        <p:sp>
          <p:nvSpPr>
            <p:cNvPr id="21" name="Rechteck 3"/>
            <p:cNvSpPr/>
            <p:nvPr/>
          </p:nvSpPr>
          <p:spPr>
            <a:xfrm>
              <a:off x="650875" y="1906525"/>
              <a:ext cx="3889375" cy="388982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FF6600"/>
                </a:buClr>
                <a:buSzTx/>
                <a:buFontTx/>
                <a:buNone/>
                <a:tabLst/>
                <a:defRPr/>
              </a:pPr>
              <a:r>
                <a:rPr lang="fr-FR" dirty="1" kumimoji="0" sz="1400" b="1" i="0" u="none" strike="noStrike" cap="none" normalizeH="0" baseline="0" noProof="0">
                  <a:ln>
                    <a:noFill/>
                  </a:ln>
                  <a:solidFill>
                    <a:srgbClr val="FFFFFF"/>
                  </a:solidFill>
                  <a:uLnTx/>
                  <a:uFillTx/>
                  <a:latin typeface="Arial"/>
                  <a:ea typeface="MS PGothic" pitchFamily="34" charset="-128"/>
                  <a:cs typeface="+mn-cs"/>
                </a:rPr>
                <a:t>VALEUR ET AVANTAGES</a:t>
              </a:r>
            </a:p>
          </p:txBody>
        </p:sp>
        <p:sp>
          <p:nvSpPr>
            <p:cNvPr id="22" name="Rechteck 4"/>
            <p:cNvSpPr>
              <a:spLocks/>
            </p:cNvSpPr>
            <p:nvPr/>
          </p:nvSpPr>
          <p:spPr>
            <a:xfrm>
              <a:off x="650875" y="2295507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" name="Rechteck 11"/>
            <p:cNvSpPr/>
            <p:nvPr/>
          </p:nvSpPr>
          <p:spPr>
            <a:xfrm>
              <a:off x="4752975" y="1906524"/>
              <a:ext cx="3889375" cy="38898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marR="0" lvl="0" indent="-190500" algn="l" defTabSz="914400" rtl="0" eaLnBrk="1" fontAlgn="base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E64B00"/>
                </a:buClr>
                <a:buSzTx/>
                <a:buFontTx/>
                <a:buNone/>
                <a:tabLst/>
                <a:defRPr/>
              </a:pPr>
              <a:r>
                <a:rPr lang="fr-FR" dirty="1" kumimoji="0" sz="1400" b="1" i="0" u="none" strike="noStrike" cap="none" normalizeH="0" baseline="0" noProof="1">
                  <a:ln>
                    <a:noFill/>
                  </a:ln>
                  <a:solidFill>
                    <a:srgbClr val="FFFFFF"/>
                  </a:solidFill>
                  <a:uLnTx/>
                  <a:uFillTx/>
                  <a:latin typeface="Arial" charset="0"/>
                  <a:ea typeface="+mn-ea"/>
                  <a:cs typeface="Arial" charset="0"/>
                </a:rPr>
                <a:t>DESCRIPTION</a:t>
              </a:r>
              <a:r>
                <a:rPr lang="fr-FR" dirty="1" kumimoji="0" sz="1400" b="1" i="0" u="none" strike="noStrike" cap="none" normalizeH="0" baseline="0" noProof="1">
                  <a:ln>
                    <a:noFill/>
                  </a:ln>
                  <a:solidFill>
                    <a:srgbClr val="FFFFFF"/>
                  </a:solidFill>
                  <a:uLnTx/>
                  <a:uFillTx/>
                  <a:latin typeface="Arial" charset="0"/>
                  <a:ea typeface="+mn-ea"/>
                  <a:cs typeface="Arial" charset="0"/>
                </a:rPr>
                <a:t> </a:t>
              </a:r>
            </a:p>
          </p:txBody>
        </p:sp>
        <p:sp>
          <p:nvSpPr>
            <p:cNvPr id="24" name="Rechteck 12"/>
            <p:cNvSpPr>
              <a:spLocks/>
            </p:cNvSpPr>
            <p:nvPr/>
          </p:nvSpPr>
          <p:spPr>
            <a:xfrm>
              <a:off x="4752975" y="2295508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宋体" charset="-122"/>
                <a:cs typeface="+mn-cs"/>
              </a:endParaRPr>
            </a:p>
          </p:txBody>
        </p:sp>
      </p:grp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10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8123076" cy="923330"/>
          </a:xfrm>
        </p:spPr>
        <p:txBody>
          <a:bodyPr/>
          <a:lstStyle/>
          <a:p>
            <a:r>
              <a:rPr lang="fr-FR" dirty="1"/>
              <a:t>Sécurité des opérateurs et qualité du produit renforcées</a:t>
            </a:r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7700" y="1411376"/>
            <a:ext cx="7997825" cy="307975"/>
          </a:xfrm>
        </p:spPr>
        <p:txBody>
          <a:bodyPr/>
          <a:lstStyle/>
          <a:p>
            <a:pPr eaLnBrk="1" hangingPunct="1"/>
            <a:r>
              <a:rPr lang="fr-FR" dirty="1"/>
              <a:t>Éclairage à LED pour SBO Series 2, Universal, Matrix</a:t>
            </a:r>
          </a:p>
        </p:txBody>
      </p:sp>
      <p:sp>
        <p:nvSpPr>
          <p:cNvPr id="19478" name="Text Placeholder 2"/>
          <p:cNvSpPr txBox="1">
            <a:spLocks/>
          </p:cNvSpPr>
          <p:nvPr/>
        </p:nvSpPr>
        <p:spPr bwMode="auto">
          <a:xfrm>
            <a:off x="647700" y="5907960"/>
            <a:ext cx="7978775" cy="4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Aft>
                <a:spcPct val="0"/>
              </a:spcAft>
              <a:defRPr/>
            </a:pPr>
            <a:r>
              <a:rPr lang="fr-FR" dirty="1" sz="800">
                <a:solidFill>
                  <a:srgbClr val="000000"/>
                </a:solidFill>
              </a:rPr>
              <a:t>Valeur </a:t>
            </a:r>
            <a:r>
              <a:rPr lang="fr-FR" dirty="1" kumimoji="0" b="0" i="0" u="none" strike="noStrike" cap="none" normalizeH="0" baseline="0" noProof="0" sz="80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:</a:t>
            </a:r>
            <a:r>
              <a:rPr lang="fr-FR" dirty="1" kumimoji="0" b="0" i="0" u="none" strike="noStrike" cap="none" normalizeH="0" baseline="0" noProof="0" sz="80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lang="fr-FR" dirty="1" sz="800">
                <a:solidFill>
                  <a:srgbClr val="000000"/>
                </a:solidFill>
              </a:rPr>
              <a:t>sécurité et ergonomie, qualité du produit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dirty="1" kumimoji="0" b="0" i="0" u="none" strike="noStrike" cap="none" normalizeH="0" baseline="0" noProof="0" sz="80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Équipements :</a:t>
            </a:r>
            <a:r>
              <a:rPr lang="fr-FR" dirty="1" kumimoji="0" b="0" i="0" u="none" strike="noStrike" cap="none" normalizeH="0" baseline="0" noProof="0" sz="80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lang="fr-FR" dirty="1" sz="800">
                <a:solidFill>
                  <a:srgbClr val="000000"/>
                </a:solidFill>
              </a:rPr>
              <a:t>souffleuse S2, Universal, Matrx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dirty="1" kumimoji="0" sz="800" b="0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Code catalogue :</a:t>
            </a:r>
            <a:r>
              <a:rPr lang="fr-FR" dirty="1" kumimoji="0" sz="800" b="0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lang="fr-FR" dirty="1" kumimoji="0" sz="800" b="0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2043</a:t>
            </a:r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47700" y="2259384"/>
            <a:ext cx="3890963" cy="36748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fr-FR" dirty="1" sz="1200">
                <a:solidFill>
                  <a:srgbClr val="000000"/>
                </a:solidFill>
              </a:rPr>
              <a:t>L'éclairage continue à fonctionner même si la machine est hors tension</a:t>
            </a:r>
          </a:p>
          <a:p>
            <a:pPr marL="182563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fr-FR" dirty="1" sz="1200">
                <a:solidFill>
                  <a:srgbClr val="000000"/>
                </a:solidFill>
              </a:rPr>
              <a:t>Pas d'ampoule en verre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fr-FR" dirty="1" sz="1200">
                <a:solidFill>
                  <a:srgbClr val="000000"/>
                </a:solidFill>
              </a:rPr>
              <a:t>Économique</a:t>
            </a:r>
          </a:p>
          <a:p>
            <a:pPr marL="182563" marR="0" lvl="0" indent="-182563" algn="l" defTabSz="914400" rtl="0" eaLnBrk="0" fontAlgn="auto" latinLnBrk="0" hangingPunct="0">
              <a:lnSpc>
                <a:spcPct val="100000"/>
              </a:lnSpc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itchFamily="2" charset="2"/>
              <a:buChar char="§"/>
              <a:tabLst/>
              <a:defRPr/>
            </a:pPr>
            <a:r>
              <a:rPr lang="fr-FR" dirty="1" sz="1200">
                <a:solidFill>
                  <a:srgbClr val="000000"/>
                </a:solidFill>
                <a:latin typeface="Arial"/>
              </a:rPr>
              <a:t>Éclairage de meilleure qualité : 1 200 lumens par barre</a:t>
            </a:r>
          </a:p>
          <a:p>
            <a:pPr marL="182563" marR="0" lvl="0" indent="-182563" algn="l" defTabSz="914400" rtl="0" eaLnBrk="0" fontAlgn="auto" latinLnBrk="0" hangingPunct="0">
              <a:lnSpc>
                <a:spcPct val="100000"/>
              </a:lnSpc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itchFamily="2" charset="2"/>
              <a:buChar char="§"/>
              <a:tabLst/>
              <a:defRPr/>
            </a:pPr>
            <a:r>
              <a:rPr lang="fr-FR" dirty="1" sz="1200">
                <a:solidFill>
                  <a:srgbClr val="000000"/>
                </a:solidFill>
                <a:latin typeface="Arial"/>
              </a:rPr>
              <a:t>Flux lumineux homogène qui n'éblouit pas</a:t>
            </a:r>
          </a:p>
          <a:p>
            <a:pPr marL="182563" marR="0" lvl="0" indent="-182563" algn="l" defTabSz="914400" rtl="0" eaLnBrk="0" fontAlgn="auto" latinLnBrk="0" hangingPunct="0">
              <a:lnSpc>
                <a:spcPct val="100000"/>
              </a:lnSpc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itchFamily="2" charset="2"/>
              <a:buChar char="§"/>
              <a:tabLst/>
              <a:defRPr/>
            </a:pPr>
            <a:r>
              <a:rPr lang="fr-FR" dirty="1" baseline="0" sz="1200">
                <a:solidFill>
                  <a:srgbClr val="000000"/>
                </a:solidFill>
                <a:latin typeface="Arial"/>
              </a:rPr>
              <a:t>Alimentation</a:t>
            </a:r>
            <a:r>
              <a:rPr lang="fr-FR" dirty="1" sz="1200">
                <a:solidFill>
                  <a:srgbClr val="000000"/>
                </a:solidFill>
                <a:latin typeface="Arial"/>
              </a:rPr>
              <a:t> basse tension</a:t>
            </a:r>
          </a:p>
          <a:p>
            <a:pPr marL="182563" marR="0" lvl="0" indent="-182563" algn="l" defTabSz="914400" rtl="0" eaLnBrk="0" fontAlgn="auto" latinLnBrk="0" hangingPunct="0">
              <a:lnSpc>
                <a:spcPct val="100000"/>
              </a:lnSpc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itchFamily="2" charset="2"/>
              <a:buChar char="§"/>
              <a:tabLst/>
              <a:defRPr/>
            </a:pPr>
            <a:r>
              <a:rPr lang="fr-FR" dirty="1" sz="1200">
                <a:solidFill>
                  <a:srgbClr val="000000"/>
                </a:solidFill>
                <a:latin typeface="Arial"/>
              </a:rPr>
              <a:t>Interrupteur individuel Fort/Faible/Arrêt</a:t>
            </a:r>
          </a:p>
          <a:p>
            <a:pPr marL="182563" marR="0" lvl="0" indent="-182563" algn="l" defTabSz="914400" rtl="0" eaLnBrk="0" fontAlgn="auto" latinLnBrk="0" hangingPunct="0">
              <a:lnSpc>
                <a:spcPct val="100000"/>
              </a:lnSpc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itchFamily="2" charset="2"/>
              <a:buChar char="§"/>
              <a:tabLst/>
              <a:defRPr/>
            </a:pPr>
            <a:r>
              <a:rPr lang="fr-FR" dirty="1" sz="1200">
                <a:solidFill>
                  <a:srgbClr val="000000"/>
                </a:solidFill>
                <a:latin typeface="Arial"/>
              </a:rPr>
              <a:t>Fixation magnétique ou à vis</a:t>
            </a:r>
            <a:r>
              <a:rPr lang="fr-FR" dirty="1" sz="1200">
                <a:solidFill>
                  <a:srgbClr val="000000"/>
                </a:solidFill>
                <a:latin typeface="Arial"/>
              </a:rPr>
              <a:t> </a:t>
            </a:r>
          </a:p>
          <a:p>
            <a:pPr marL="182563" marR="0" lvl="0" indent="-182563" algn="l" defTabSz="914400" rtl="0" eaLnBrk="0" fontAlgn="auto" latinLnBrk="0" hangingPunct="0">
              <a:lnSpc>
                <a:spcPct val="100000"/>
              </a:lnSpc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itchFamily="2" charset="2"/>
              <a:buChar char="§"/>
              <a:tabLst/>
              <a:defRPr/>
            </a:pPr>
            <a:r>
              <a:rPr lang="fr-FR" dirty="1" sz="1200">
                <a:solidFill>
                  <a:srgbClr val="000000"/>
                </a:solidFill>
                <a:latin typeface="Arial"/>
              </a:rPr>
              <a:t>Aucun coût ni temps de maintenance</a:t>
            </a:r>
          </a:p>
          <a:p>
            <a:pPr marL="182563" marR="0" lvl="0" indent="-182563" algn="l" defTabSz="914400" rtl="0" eaLnBrk="0" fontAlgn="auto" latinLnBrk="0" hangingPunct="0">
              <a:lnSpc>
                <a:spcPct val="100000"/>
              </a:lnSpc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itchFamily="2" charset="2"/>
              <a:buChar char="§"/>
              <a:tabLst/>
              <a:defRPr/>
            </a:pPr>
            <a:r>
              <a:rPr lang="fr-FR" dirty="1" sz="1200">
                <a:solidFill>
                  <a:srgbClr val="000000"/>
                </a:solidFill>
                <a:latin typeface="Arial"/>
              </a:rPr>
              <a:t>Longue durée de vie</a:t>
            </a:r>
          </a:p>
          <a:p>
            <a:pPr marR="0" lvl="0" algn="l" defTabSz="914400" rtl="0" eaLnBrk="0" fontAlgn="auto" latinLnBrk="0" hangingPunct="0">
              <a:lnSpc>
                <a:spcPct val="100000"/>
              </a:lnSpc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SzTx/>
              <a:tabLst/>
              <a:defRPr/>
            </a:pPr>
            <a:endParaRPr lang="en-US" sz="1200" dirty="0">
              <a:solidFill>
                <a:srgbClr val="000000"/>
              </a:solidFill>
              <a:latin typeface="Arial"/>
            </a:endParaRPr>
          </a:p>
          <a:p>
            <a:pPr marL="182563" marR="0" lvl="0" indent="-182563" algn="l" defTabSz="914400" rtl="0" eaLnBrk="0" fontAlgn="auto" latinLnBrk="0" hangingPunct="0">
              <a:lnSpc>
                <a:spcPct val="100000"/>
              </a:lnSpc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itchFamily="2" charset="2"/>
              <a:buChar char="§"/>
              <a:tabLst/>
              <a:defRPr/>
            </a:pPr>
            <a:endParaRPr kumimoji="0" lang="en-US" sz="1200" b="0" i="0" u="none" strike="noStrike" kern="1200" cap="none" spc="0" normalizeH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182563" marR="0" lvl="0" indent="-182563" algn="l" defTabSz="914400" rtl="0" eaLnBrk="0" fontAlgn="auto" latinLnBrk="0" hangingPunct="0">
              <a:lnSpc>
                <a:spcPct val="100000"/>
              </a:lnSpc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itchFamily="2" charset="2"/>
              <a:buChar char="§"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817276" y="2259383"/>
            <a:ext cx="3823487" cy="15327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fr-FR" dirty="1" sz="1200">
                <a:solidFill>
                  <a:srgbClr val="000000"/>
                </a:solidFill>
              </a:rPr>
              <a:t>Ensemble de barres d'éclairage à LED (6 à 11 unités en fonction de la taille de la machine)</a:t>
            </a:r>
          </a:p>
          <a:p>
            <a:pPr marL="182563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fr-FR" dirty="1" sz="1200">
                <a:solidFill>
                  <a:srgbClr val="000000"/>
                </a:solidFill>
              </a:rPr>
              <a:t>Équerres de fixation incluses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fr-FR" dirty="1" sz="1200">
                <a:solidFill>
                  <a:srgbClr val="000000"/>
                </a:solidFill>
              </a:rPr>
              <a:t>Nouvelle alimentation de 24 V avec jeu de câbles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fr-FR" dirty="1" sz="1200">
                <a:solidFill>
                  <a:srgbClr val="000000"/>
                </a:solidFill>
              </a:rPr>
              <a:t>Option : éclairage pour les cellules de l'armoire électrique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endParaRPr lang="en-US" sz="1200" dirty="0">
              <a:solidFill>
                <a:srgbClr val="000000"/>
              </a:solidFill>
            </a:endParaRPr>
          </a:p>
        </p:txBody>
      </p:sp>
      <p:pic>
        <p:nvPicPr>
          <p:cNvPr id="17" name="Image 16" descr="https://www.lcautomation.com/Images/ocw/5255_1200_630.jpg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266" t="4628" r="39430" b="3946"/>
          <a:stretch/>
        </p:blipFill>
        <p:spPr bwMode="auto">
          <a:xfrm rot="7366588">
            <a:off x="6474812" y="3664760"/>
            <a:ext cx="442525" cy="22097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796315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EN-modele</Template>
  <TotalTime>0</TotalTime>
  <Words>125</Words>
  <Application>Microsoft Office PowerPoint</Application>
  <PresentationFormat>Affichage à l'écran (4:3)</PresentationFormat>
  <Paragraphs>22</Paragraphs>
  <Slides>1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MS PGothic</vt:lpstr>
      <vt:lpstr>宋体</vt:lpstr>
      <vt:lpstr>Arial</vt:lpstr>
      <vt:lpstr>Wingdings</vt:lpstr>
      <vt:lpstr>1_NewSidel_Template_4x3_with add layouts</vt:lpstr>
      <vt:lpstr>think-cell Folie</vt:lpstr>
      <vt:lpstr>Increase operator safety and secure product quality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an example  of a presentation title</dc:title>
  <dc:creator>FERROZZI, MARCELLO</dc:creator>
  <cp:lastModifiedBy>Sorega, Dan</cp:lastModifiedBy>
  <cp:revision>34</cp:revision>
  <dcterms:created xsi:type="dcterms:W3CDTF">2018-02-10T17:04:39Z</dcterms:created>
  <dcterms:modified xsi:type="dcterms:W3CDTF">2018-05-28T12:26:44Z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e35bb0a3-90cf-41a8-939e-500b35438edf_Enabled">
    <vt:lpwstr>True</vt:lpwstr>
  </property>
  <property fmtid="{D5CDD505-2E9C-101B-9397-08002B2CF9AE}" pid="5" name="MSIP_Label_e35bb0a3-90cf-41a8-939e-500b35438edf_SiteId">
    <vt:lpwstr>2390cbd1-e663-4321-bc93-ba298637ce52</vt:lpwstr>
  </property>
  <property fmtid="{D5CDD505-2E9C-101B-9397-08002B2CF9AE}" pid="6" name="MSIP_Label_e35bb0a3-90cf-41a8-939e-500b35438edf_Ref">
    <vt:lpwstr>https://api.informationprotection.azure.com/api/2390cbd1-e663-4321-bc93-ba298637ce52</vt:lpwstr>
  </property>
  <property fmtid="{D5CDD505-2E9C-101B-9397-08002B2CF9AE}" pid="7" name="MSIP_Label_e35bb0a3-90cf-41a8-939e-500b35438edf_SetBy">
    <vt:lpwstr>107200@sidel.com</vt:lpwstr>
  </property>
  <property fmtid="{D5CDD505-2E9C-101B-9397-08002B2CF9AE}" pid="8" name="MSIP_Label_e35bb0a3-90cf-41a8-939e-500b35438edf_SetDate">
    <vt:lpwstr>2017-09-26T14:43:53.5499116+02:00</vt:lpwstr>
  </property>
  <property fmtid="{D5CDD505-2E9C-101B-9397-08002B2CF9AE}" pid="9" name="MSIP_Label_e35bb0a3-90cf-41a8-939e-500b35438edf_Name">
    <vt:lpwstr>Sidel-Confidential</vt:lpwstr>
  </property>
  <property fmtid="{D5CDD505-2E9C-101B-9397-08002B2CF9AE}" pid="10" name="MSIP_Label_e35bb0a3-90cf-41a8-939e-500b35438edf_Application">
    <vt:lpwstr>Microsoft Azure Information Protection</vt:lpwstr>
  </property>
  <property fmtid="{D5CDD505-2E9C-101B-9397-08002B2CF9AE}" pid="11" name="MSIP_Label_e35bb0a3-90cf-41a8-939e-500b35438edf_Extended_MSFT_Method">
    <vt:lpwstr>Automatic</vt:lpwstr>
  </property>
  <property fmtid="{D5CDD505-2E9C-101B-9397-08002B2CF9AE}" pid="12" name="MSIP_Label_06263584-a2fa-494a-b6ac-a3eeadb86bd0_Enabled">
    <vt:lpwstr>True</vt:lpwstr>
  </property>
  <property fmtid="{D5CDD505-2E9C-101B-9397-08002B2CF9AE}" pid="13" name="MSIP_Label_06263584-a2fa-494a-b6ac-a3eeadb86bd0_SiteId">
    <vt:lpwstr>2390cbd1-e663-4321-bc93-ba298637ce52</vt:lpwstr>
  </property>
  <property fmtid="{D5CDD505-2E9C-101B-9397-08002B2CF9AE}" pid="14" name="MSIP_Label_06263584-a2fa-494a-b6ac-a3eeadb86bd0_Ref">
    <vt:lpwstr>https://api.informationprotection.azure.com/api/2390cbd1-e663-4321-bc93-ba298637ce52</vt:lpwstr>
  </property>
  <property fmtid="{D5CDD505-2E9C-101B-9397-08002B2CF9AE}" pid="15" name="MSIP_Label_06263584-a2fa-494a-b6ac-a3eeadb86bd0_SetBy">
    <vt:lpwstr>107200@sidel.com</vt:lpwstr>
  </property>
  <property fmtid="{D5CDD505-2E9C-101B-9397-08002B2CF9AE}" pid="16" name="MSIP_Label_06263584-a2fa-494a-b6ac-a3eeadb86bd0_SetDate">
    <vt:lpwstr>2017-09-26T14:43:53.5499116+02:00</vt:lpwstr>
  </property>
  <property fmtid="{D5CDD505-2E9C-101B-9397-08002B2CF9AE}" pid="17" name="MSIP_Label_06263584-a2fa-494a-b6ac-a3eeadb86bd0_Name">
    <vt:lpwstr>Internal</vt:lpwstr>
  </property>
  <property fmtid="{D5CDD505-2E9C-101B-9397-08002B2CF9AE}" pid="18" name="MSIP_Label_06263584-a2fa-494a-b6ac-a3eeadb86bd0_Application">
    <vt:lpwstr>Microsoft Azure Information Protection</vt:lpwstr>
  </property>
  <property fmtid="{D5CDD505-2E9C-101B-9397-08002B2CF9AE}" pid="19" name="MSIP_Label_06263584-a2fa-494a-b6ac-a3eeadb86bd0_Extended_MSFT_Method">
    <vt:lpwstr>Automatic</vt:lpwstr>
  </property>
  <property fmtid="{D5CDD505-2E9C-101B-9397-08002B2CF9AE}" pid="20" name="MSIP_Label_06263584-a2fa-494a-b6ac-a3eeadb86bd0_Parent">
    <vt:lpwstr>e35bb0a3-90cf-41a8-939e-500b35438edf</vt:lpwstr>
  </property>
  <property fmtid="{D5CDD505-2E9C-101B-9397-08002B2CF9AE}" pid="21" name="Sensitivity">
    <vt:lpwstr>Sidel-Confidential Internal</vt:lpwstr>
  </property>
</Properties>
</file>