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8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0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1334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28/05/2018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28/05/2018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3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3.emf"/><Relationship Id="rId2" Type="http://schemas.openxmlformats.org/officeDocument/2006/relationships/tags" Target="../tags/tag2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4.png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1.emf"/><Relationship Id="rId2" Type="http://schemas.openxmlformats.org/officeDocument/2006/relationships/tags" Target="../tags/tag2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png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flip="none" rotWithShape="1">
          <a:gsLst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" name="Objekt 83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4" name="Objekt 83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Title of presentation</a:t>
            </a:r>
          </a:p>
        </p:txBody>
      </p:sp>
      <p:sp>
        <p:nvSpPr>
          <p:cNvPr id="7" name="Textplatzhalter 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dirty="0"/>
              <a:t>Subtitle (optional)</a:t>
            </a:r>
            <a:br>
              <a:rPr lang="en-GB" dirty="0"/>
            </a:br>
            <a:r>
              <a:rPr lang="en-GB" dirty="0"/>
              <a:t>Presenter &lt;Name&gt;</a:t>
            </a:r>
            <a:br>
              <a:rPr lang="en-GB" dirty="0"/>
            </a:br>
            <a:r>
              <a:rPr lang="en-GB" dirty="0"/>
              <a:t>Location, Date/Month/Year</a:t>
            </a:r>
          </a:p>
          <a:p>
            <a:pPr lvl="0"/>
            <a:endParaRPr lang="en-GB" dirty="0"/>
          </a:p>
          <a:p>
            <a:pPr lvl="0"/>
            <a:r>
              <a:rPr lang="en-GB" dirty="0"/>
              <a:t>[</a:t>
            </a:r>
            <a:r>
              <a:rPr lang="en-US" dirty="0"/>
              <a:t>Public / Internal / Restricted / Highly confidential]</a:t>
            </a:r>
            <a:endParaRPr lang="en-GB" dirty="0"/>
          </a:p>
        </p:txBody>
      </p:sp>
      <p:sp>
        <p:nvSpPr>
          <p:cNvPr id="60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custDataLst>
      <p:tags r:id="rId2"/>
    </p:custDataLst>
    <p:extLst>
      <p:ext uri="{BB962C8B-B14F-4D97-AF65-F5344CB8AC3E}">
        <p14:creationId xmlns:p14="http://schemas.microsoft.com/office/powerpoint/2010/main" val="127432377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4564" y="1489076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4754564" y="3844925"/>
            <a:ext cx="388620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08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9288" y="3844925"/>
            <a:ext cx="3886200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4751388" y="3844925"/>
            <a:ext cx="3889375" cy="213994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0836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874569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4751388" y="1489076"/>
            <a:ext cx="3889375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3844925"/>
            <a:ext cx="3889375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75538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 hasCustomPrompt="1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 hasCustomPrompt="1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 hasCustomPrompt="1"/>
          </p:nvPr>
        </p:nvSpPr>
        <p:spPr>
          <a:xfrm>
            <a:off x="6119813" y="1489075"/>
            <a:ext cx="2520950" cy="1803399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 hasCustomPrompt="1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 hasCustomPrompt="1"/>
          </p:nvPr>
        </p:nvSpPr>
        <p:spPr>
          <a:xfrm>
            <a:off x="6124575" y="3844925"/>
            <a:ext cx="2516188" cy="18034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37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 hasCustomPrompt="1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19905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019300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 hasCustomPrompt="1"/>
          </p:nvPr>
        </p:nvSpPr>
        <p:spPr>
          <a:xfrm>
            <a:off x="4751388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2019300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4751388" y="384492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7978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1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 hasCustomPrompt="1"/>
          </p:nvPr>
        </p:nvSpPr>
        <p:spPr>
          <a:xfrm>
            <a:off x="647701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 hasCustomPrompt="1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 hasCustomPrompt="1"/>
          </p:nvPr>
        </p:nvSpPr>
        <p:spPr>
          <a:xfrm>
            <a:off x="3386138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 hasCustomPrompt="1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 hasCustomPrompt="1"/>
          </p:nvPr>
        </p:nvSpPr>
        <p:spPr>
          <a:xfrm>
            <a:off x="3386138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 hasCustomPrompt="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 hasCustomPrompt="1"/>
          </p:nvPr>
        </p:nvSpPr>
        <p:spPr>
          <a:xfrm>
            <a:off x="6124575" y="148907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 hasCustomPrompt="1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 hasCustomPrompt="1"/>
          </p:nvPr>
        </p:nvSpPr>
        <p:spPr>
          <a:xfrm>
            <a:off x="6124575" y="3844926"/>
            <a:ext cx="2516188" cy="18033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 hasCustomPrompt="1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GB" dirty="0"/>
              <a:t>@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327125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 hasCustomPrompt="1"/>
          </p:nvPr>
        </p:nvSpPr>
        <p:spPr>
          <a:xfrm>
            <a:off x="3384055" y="1484313"/>
            <a:ext cx="2520354" cy="2144712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 hasCustomPrompt="1"/>
          </p:nvPr>
        </p:nvSpPr>
        <p:spPr>
          <a:xfrm>
            <a:off x="6120410" y="1484313"/>
            <a:ext cx="2520354" cy="214471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 hasCustomPrompt="1"/>
          </p:nvPr>
        </p:nvSpPr>
        <p:spPr>
          <a:xfrm>
            <a:off x="647700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 hasCustomPrompt="1"/>
          </p:nvPr>
        </p:nvSpPr>
        <p:spPr>
          <a:xfrm>
            <a:off x="3384550" y="3844925"/>
            <a:ext cx="2519363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 hasCustomPrompt="1"/>
          </p:nvPr>
        </p:nvSpPr>
        <p:spPr>
          <a:xfrm>
            <a:off x="6119813" y="3844925"/>
            <a:ext cx="2520950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05810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2" name="Object 1" hidden="1"/>
          <p:cNvGraphicFramePr>
            <a:graphicFrameLocks noChangeAspect="1"/>
          </p:cNvGraphicFramePr>
          <p:nvPr>
            <p:custDataLst>
              <p:tags r:id="rId3"/>
            </p:custDataLst>
            <p:extLst/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53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</a:t>
            </a:r>
            <a:br>
              <a:rPr lang="en-GB" noProof="1"/>
            </a:br>
            <a:r>
              <a:rPr lang="en-GB" noProof="1"/>
              <a:t>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 hasCustomPrompt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909710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29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96" name="Objekt 95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077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96" name="Objekt 95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" name="Textfeld 100"/>
          <p:cNvSpPr txBox="1"/>
          <p:nvPr userDrawn="1"/>
        </p:nvSpPr>
        <p:spPr>
          <a:xfrm>
            <a:off x="3619500" y="2106613"/>
            <a:ext cx="5186365" cy="228267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           The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Group is formed by the union of two strong brands, 		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Sidel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and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Gebo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</a:t>
            </a:r>
            <a:r>
              <a:rPr lang="en-GB" sz="900" dirty="0" err="1">
                <a:solidFill>
                  <a:srgbClr val="FFFFFF"/>
                </a:solidFill>
                <a:latin typeface="Arial"/>
              </a:rPr>
              <a:t>Cermex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performance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of their lines, products	          and businesses. </a:t>
            </a:r>
          </a:p>
          <a:p>
            <a:pPr algn="just"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900" dirty="0">
                <a:solidFill>
                  <a:srgbClr val="FFFFFF"/>
                </a:solidFill>
                <a:latin typeface="Arial"/>
              </a:rPr>
              <a:t>	       Delivering this level of performance requires that we continuously </a:t>
            </a:r>
            <a:r>
              <a:rPr lang="en-GB" sz="900" b="1" dirty="0">
                <a:solidFill>
                  <a:srgbClr val="FFFFFF"/>
                </a:solidFill>
                <a:latin typeface="Arial"/>
              </a:rPr>
              <a:t>understand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  value chains. We complement this by applying our strong technical knowledge and</a:t>
            </a:r>
            <a:br>
              <a:rPr lang="en-GB" sz="900" dirty="0">
                <a:solidFill>
                  <a:srgbClr val="FFFFFF"/>
                </a:solidFill>
                <a:latin typeface="Arial"/>
              </a:rPr>
            </a:br>
            <a:r>
              <a:rPr lang="en-GB" sz="900" dirty="0">
                <a:solidFill>
                  <a:srgbClr val="FFFFFF"/>
                </a:solidFill>
                <a:latin typeface="Arial"/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111" name="Textfeld 110"/>
          <p:cNvSpPr txBox="1"/>
          <p:nvPr userDrawn="1"/>
        </p:nvSpPr>
        <p:spPr>
          <a:xfrm>
            <a:off x="3619500" y="4547459"/>
            <a:ext cx="5186365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eaLnBrk="1" fontAlgn="auto" hangingPunct="1">
              <a:spcBef>
                <a:spcPts val="800"/>
              </a:spcBef>
              <a:spcAft>
                <a:spcPts val="0"/>
              </a:spcAft>
            </a:pPr>
            <a:r>
              <a:rPr lang="en-GB" sz="1000" b="1" dirty="0">
                <a:solidFill>
                  <a:srgbClr val="FFFFFF"/>
                </a:solidFill>
                <a:latin typeface="Arial"/>
              </a:rPr>
              <a:t>                </a:t>
            </a:r>
            <a:r>
              <a:rPr lang="en-GB" sz="900" dirty="0">
                <a:solidFill>
                  <a:srgbClr val="FFFFFF"/>
                </a:solidFill>
                <a:latin typeface="Arial"/>
              </a:rPr>
              <a:t>We call it </a:t>
            </a:r>
            <a:r>
              <a:rPr lang="en-GB" sz="1000" b="1" dirty="0">
                <a:solidFill>
                  <a:srgbClr val="FFFFFF"/>
                </a:solidFill>
                <a:latin typeface="Arial"/>
              </a:rPr>
              <a:t>Performance through Understanding.</a:t>
            </a:r>
            <a:endParaRPr lang="en-GB" b="1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Slide Number Placeholder 4"/>
          <p:cNvSpPr txBox="1">
            <a:spLocks/>
          </p:cNvSpPr>
          <p:nvPr userDrawn="1"/>
        </p:nvSpPr>
        <p:spPr>
          <a:xfrm>
            <a:off x="657225" y="6551224"/>
            <a:ext cx="545021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1234201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Cliquez pour modifier le style du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343804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 hasCustomPrompt="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7978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GB" dirty="0"/>
              <a:t>Subheading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 hasCustomPrompt="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3483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8042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700" y="1489076"/>
            <a:ext cx="2516188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 hasCustomPrompt="1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3954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1489076"/>
            <a:ext cx="7993063" cy="449579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6062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47699" y="334800"/>
            <a:ext cx="7993063" cy="5650075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38343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GB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 hasCustomPrompt="1"/>
          </p:nvPr>
        </p:nvSpPr>
        <p:spPr>
          <a:xfrm>
            <a:off x="6124575" y="1489076"/>
            <a:ext cx="2516188" cy="2139949"/>
          </a:xfrm>
        </p:spPr>
        <p:txBody>
          <a:bodyPr/>
          <a:lstStyle/>
          <a:p>
            <a:pPr lvl="0"/>
            <a:r>
              <a:rPr lang="en-GB" noProof="0" dirty="0"/>
              <a:t>Click in the icon to add an image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 hasCustomPrompt="1"/>
          </p:nvPr>
        </p:nvSpPr>
        <p:spPr>
          <a:xfrm>
            <a:off x="6124575" y="3844925"/>
            <a:ext cx="2516188" cy="213995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GB" noProof="0" dirty="0"/>
              <a:t>Click in the icon to add an image</a:t>
            </a:r>
          </a:p>
          <a:p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325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Relationship Id="rId27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2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1" name="think-cell Folie" r:id="rId26" imgW="399" imgH="399" progId="TCLayout.ActiveDocument.1">
                  <p:embed/>
                </p:oleObj>
              </mc:Choice>
              <mc:Fallback>
                <p:oleObj name="think-cell Folie" r:id="rId2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2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28 May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‹N°›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  <p:sldLayoutId id="2147483704" r:id="rId12"/>
    <p:sldLayoutId id="2147483705" r:id="rId13"/>
    <p:sldLayoutId id="2147483706" r:id="rId14"/>
    <p:sldLayoutId id="2147483707" r:id="rId15"/>
    <p:sldLayoutId id="2147483708" r:id="rId16"/>
    <p:sldLayoutId id="2147483709" r:id="rId17"/>
    <p:sldLayoutId id="2147483710" r:id="rId18"/>
    <p:sldLayoutId id="2147483711" r:id="rId19"/>
    <p:sldLayoutId id="2147483712" r:id="rId20"/>
    <p:sldLayoutId id="2147483713" r:id="rId2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8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jpeg"/><Relationship Id="rId5" Type="http://schemas.openxmlformats.org/officeDocument/2006/relationships/image" Target="../media/image6.e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88"/>
          <p:cNvGrpSpPr>
            <a:grpSpLocks/>
          </p:cNvGrpSpPr>
          <p:nvPr/>
        </p:nvGrpSpPr>
        <p:grpSpPr bwMode="auto">
          <a:xfrm>
            <a:off x="649288" y="1770106"/>
            <a:ext cx="7991475" cy="4041776"/>
            <a:chOff x="650875" y="1906524"/>
            <a:chExt cx="7991475" cy="4042232"/>
          </a:xfrm>
        </p:grpSpPr>
        <p:sp>
          <p:nvSpPr>
            <p:cNvPr id="21" name="Rechteck 3"/>
            <p:cNvSpPr/>
            <p:nvPr/>
          </p:nvSpPr>
          <p:spPr>
            <a:xfrm>
              <a:off x="650875" y="1906525"/>
              <a:ext cx="3889375" cy="388982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FF6600"/>
                </a:buClr>
                <a:buSzTx/>
                <a:buFontTx/>
                <a:buNone/>
                <a:tabLst/>
                <a:defRPr/>
              </a:pPr>
              <a:r>
                <a:rPr lang="pt-BR" dirty="1" kumimoji="0" sz="1400" b="1" i="0" u="none" strike="noStrike" cap="none" normalizeH="0" baseline="0" noProof="0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/>
                  <a:ea typeface="MS PGothic" pitchFamily="34" charset="-128"/>
                  <a:cs typeface="+mn-cs"/>
                </a:rPr>
                <a:t>VALOR E VANTAGENS</a:t>
              </a:r>
            </a:p>
          </p:txBody>
        </p:sp>
        <p:sp>
          <p:nvSpPr>
            <p:cNvPr id="22" name="Rechteck 4"/>
            <p:cNvSpPr>
              <a:spLocks/>
            </p:cNvSpPr>
            <p:nvPr/>
          </p:nvSpPr>
          <p:spPr>
            <a:xfrm>
              <a:off x="650875" y="2295507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0" fontAlgn="base" latinLnBrk="0" hangingPunct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23" name="Rechteck 11"/>
            <p:cNvSpPr/>
            <p:nvPr/>
          </p:nvSpPr>
          <p:spPr>
            <a:xfrm>
              <a:off x="4752975" y="1906524"/>
              <a:ext cx="3889375" cy="388983"/>
            </a:xfrm>
            <a:prstGeom prst="rect">
              <a:avLst/>
            </a:prstGeom>
            <a:solidFill>
              <a:schemeClr val="accent4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 anchor="ctr"/>
            <a:lstStyle/>
            <a:p>
              <a:pPr marL="190500" marR="0" lvl="0" indent="-190500" algn="l" defTabSz="914400" rtl="0" eaLnBrk="1" fontAlgn="base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rgbClr val="E64B00"/>
                </a:buClr>
                <a:buSzTx/>
                <a:buFontTx/>
                <a:buNone/>
                <a:tabLst/>
                <a:defRPr/>
              </a:pPr>
              <a:r>
                <a:rPr lang="pt-BR" dirty="1" kumimoji="0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DESCRIÇÃO</a:t>
              </a:r>
              <a:r>
                <a:rPr lang="pt-BR" dirty="1" kumimoji="0" sz="1400" b="1" i="0" u="none" strike="noStrike" cap="none" normalizeH="0" baseline="0" noProof="1">
                  <a:ln>
                    <a:noFill/>
                  </a:ln>
                  <a:solidFill>
                    <a:srgbClr val="FFFFFF"/>
                  </a:solidFill>
                  <a:uLnTx/>
                  <a:uFillTx/>
                  <a:latin typeface="Arial" charset="0"/>
                  <a:ea typeface="+mn-ea"/>
                  <a:cs typeface="Arial" charset="0"/>
                </a:rPr>
                <a:t> </a:t>
              </a:r>
            </a:p>
          </p:txBody>
        </p:sp>
        <p:sp>
          <p:nvSpPr>
            <p:cNvPr id="24" name="Rechteck 12"/>
            <p:cNvSpPr>
              <a:spLocks/>
            </p:cNvSpPr>
            <p:nvPr/>
          </p:nvSpPr>
          <p:spPr>
            <a:xfrm>
              <a:off x="4752975" y="2295508"/>
              <a:ext cx="3889375" cy="3653248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72000" rIns="108000" bIns="72000"/>
            <a:lstStyle/>
            <a:p>
              <a:pPr marL="342900" marR="0" lvl="0" indent="-3429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E64B00"/>
                </a:buClr>
                <a:buSzTx/>
                <a:buFont typeface="Wingdings" charset="2"/>
                <a:buChar char="§"/>
                <a:tabLst/>
                <a:defRPr/>
              </a:pPr>
              <a:endPara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宋体" charset="-122"/>
                <a:cs typeface="+mn-cs"/>
              </a:endParaRPr>
            </a:p>
          </p:txBody>
        </p:sp>
      </p:grp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0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8123076" cy="923330"/>
          </a:xfrm>
        </p:spPr>
        <p:txBody>
          <a:bodyPr/>
          <a:lstStyle/>
          <a:p>
            <a:r>
              <a:rPr lang="pt-BR" dirty="1"/>
              <a:t>Aumente a segurança para o operador e garanta a qualidade do produto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11376"/>
            <a:ext cx="7997825" cy="307975"/>
          </a:xfrm>
        </p:spPr>
        <p:txBody>
          <a:bodyPr/>
          <a:lstStyle/>
          <a:p>
            <a:pPr eaLnBrk="1" hangingPunct="1"/>
            <a:r>
              <a:rPr lang="pt-BR" dirty="1"/>
              <a:t>Iluminação em LED para SBO Series 2, Universal, Matrix</a:t>
            </a:r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47700" y="5907960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Aft>
                <a:spcPct val="0"/>
              </a:spcAft>
              <a:defRPr/>
            </a:pPr>
            <a:r>
              <a:rPr lang="pt-BR" dirty="1" sz="800">
                <a:solidFill>
                  <a:srgbClr val="000000"/>
                </a:solidFill>
              </a:rPr>
              <a:t>Valor:</a:t>
            </a:r>
            <a:r>
              <a:rPr lang="pt-BR" dirty="1" sz="800">
                <a:solidFill>
                  <a:srgbClr val="000000"/>
                </a:solidFill>
              </a:rPr>
              <a:t>Segurança e ergonomia, qualidade do produto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dirty="1" kumimoji="0" b="0" i="0" u="none" strike="noStrike" cap="none" normalizeH="0" baseline="0" noProof="0" sz="80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Equipamento: </a:t>
            </a:r>
            <a:r>
              <a:rPr lang="pt-BR" dirty="1" sz="800">
                <a:solidFill>
                  <a:srgbClr val="000000"/>
                </a:solidFill>
              </a:rPr>
              <a:t>Blower S2, Universal, Matrx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t-BR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Código do catálogo:</a:t>
            </a:r>
            <a:r>
              <a:rPr lang="pt-BR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</a:t>
            </a:r>
            <a:r>
              <a:rPr lang="pt-BR" dirty="1" kumimoji="0" sz="800" b="0" i="0" u="none" strike="noStrike" cap="none" normalizeH="0" baseline="0" noProof="0">
                <a:ln>
                  <a:noFill/>
                </a:ln>
                <a:solidFill>
                  <a:srgbClr val="000000"/>
                </a:solidFill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2043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7700" y="2259384"/>
            <a:ext cx="3890963" cy="36748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dirty="1" sz="1200">
                <a:solidFill>
                  <a:srgbClr val="000000"/>
                </a:solidFill>
              </a:rPr>
              <a:t>A iluminação continua funcionando, mesmo se a máquina for desconectada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dirty="1" sz="1200">
                <a:solidFill>
                  <a:srgbClr val="000000"/>
                </a:solidFill>
              </a:rPr>
              <a:t>Não tem mais bulbos de vidro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dirty="1" sz="1200">
                <a:solidFill>
                  <a:srgbClr val="000000"/>
                </a:solidFill>
              </a:rPr>
              <a:t>Econômica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pt-BR" dirty="1" sz="1200">
                <a:solidFill>
                  <a:srgbClr val="000000"/>
                </a:solidFill>
                <a:latin typeface="Arial"/>
              </a:rPr>
              <a:t>Iluminação superior, 1200 lúmens por barra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pt-BR" dirty="1" sz="1200">
                <a:solidFill>
                  <a:srgbClr val="000000"/>
                </a:solidFill>
                <a:latin typeface="Arial"/>
              </a:rPr>
              <a:t>Fluxo luminoso homogêneo não ofuscante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pt-BR" dirty="1" sz="1200">
                <a:solidFill>
                  <a:srgbClr val="000000"/>
                </a:solidFill>
                <a:latin typeface="Arial"/>
              </a:rPr>
              <a:t>Alimentação elétrica de </a:t>
            </a:r>
            <a:r>
              <a:rPr lang="pt-BR" dirty="1" baseline="0" sz="1200">
                <a:solidFill>
                  <a:srgbClr val="000000"/>
                </a:solidFill>
                <a:latin typeface="Arial"/>
              </a:rPr>
              <a:t>baixa</a:t>
            </a:r>
            <a:r>
              <a:rPr lang="pt-BR" dirty="1" sz="1200">
                <a:solidFill>
                  <a:srgbClr val="000000"/>
                </a:solidFill>
                <a:latin typeface="Arial"/>
              </a:rPr>
              <a:t> tensão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pt-BR" dirty="1" sz="1200">
                <a:solidFill>
                  <a:srgbClr val="000000"/>
                </a:solidFill>
                <a:latin typeface="Arial"/>
              </a:rPr>
              <a:t>Interruptor individual alta/baixa/desligada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pt-BR" dirty="1" sz="1200">
                <a:solidFill>
                  <a:srgbClr val="000000"/>
                </a:solidFill>
                <a:latin typeface="Arial"/>
              </a:rPr>
              <a:t>Fixação magnética ou parafusada</a:t>
            </a:r>
            <a:r>
              <a:rPr lang="pt-BR" dirty="1" sz="1200">
                <a:solidFill>
                  <a:srgbClr val="000000"/>
                </a:solidFill>
                <a:latin typeface="Arial"/>
              </a:rPr>
              <a:t> 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pt-BR" dirty="1" sz="1200">
                <a:solidFill>
                  <a:srgbClr val="000000"/>
                </a:solidFill>
                <a:latin typeface="Arial"/>
              </a:rPr>
              <a:t>Sem tempo ou custo de manutenção</a:t>
            </a: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lang="pt-BR" dirty="1" sz="1200">
                <a:solidFill>
                  <a:srgbClr val="000000"/>
                </a:solidFill>
                <a:latin typeface="Arial"/>
              </a:rPr>
              <a:t>Longa vida útil</a:t>
            </a:r>
          </a:p>
          <a:p>
            <a:pPr marR="0" lvl="0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tabLst/>
              <a:defRPr/>
            </a:pPr>
            <a:endParaRPr lang="en-US" sz="1200" dirty="0">
              <a:solidFill>
                <a:srgbClr val="000000"/>
              </a:solidFill>
              <a:latin typeface="Arial"/>
            </a:endParaRP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182563" marR="0" lvl="0" indent="-182563" algn="l" defTabSz="914400" rtl="0" eaLnBrk="0" fontAlgn="auto" latinLnBrk="0" hangingPunct="0">
              <a:lnSpc>
                <a:spcPct val="100000"/>
              </a:lnSpc>
              <a:spcBef>
                <a:spcPct val="45000"/>
              </a:spcBef>
              <a:spcAft>
                <a:spcPts val="0"/>
              </a:spcAft>
              <a:buClr>
                <a:srgbClr val="E64B00"/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817276" y="2259383"/>
            <a:ext cx="3823487" cy="1532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dirty="1" sz="1200">
                <a:solidFill>
                  <a:srgbClr val="000000"/>
                </a:solidFill>
              </a:rPr>
              <a:t>Conjunto de barras iluminadoras LED (6 a 11 unidades conforme tamanho da máquina)</a:t>
            </a:r>
          </a:p>
          <a:p>
            <a:pPr marL="182563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dirty="1" sz="1200">
                <a:solidFill>
                  <a:srgbClr val="000000"/>
                </a:solidFill>
              </a:rPr>
              <a:t>Fixadores inclusos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dirty="1" sz="1200">
                <a:solidFill>
                  <a:srgbClr val="000000"/>
                </a:solidFill>
              </a:rPr>
              <a:t>Nova fonte de alimentação 24V com cabos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pt-BR" dirty="1" sz="1200">
                <a:solidFill>
                  <a:srgbClr val="000000"/>
                </a:solidFill>
              </a:rPr>
              <a:t>Opcional: luzes para células do painel elétrico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endParaRPr lang="en-US" sz="1200" dirty="0">
              <a:solidFill>
                <a:srgbClr val="000000"/>
              </a:solidFill>
            </a:endParaRPr>
          </a:p>
        </p:txBody>
      </p:sp>
      <p:pic>
        <p:nvPicPr>
          <p:cNvPr id="17" name="Image 16" descr="https://www.lcautomation.com/Images/ocw/5255_1200_630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266" t="4628" r="39430" b="3946"/>
          <a:stretch/>
        </p:blipFill>
        <p:spPr bwMode="auto">
          <a:xfrm rot="7366588">
            <a:off x="6474812" y="3664760"/>
            <a:ext cx="442525" cy="2209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79631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0</TotalTime>
  <Words>125</Words>
  <Application>Microsoft Office PowerPoint</Application>
  <PresentationFormat>Affichage à l'écran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MS PGothic</vt:lpstr>
      <vt:lpstr>宋体</vt:lpstr>
      <vt:lpstr>Arial</vt:lpstr>
      <vt:lpstr>Wingdings</vt:lpstr>
      <vt:lpstr>1_NewSidel_Template_4x3_with add layouts</vt:lpstr>
      <vt:lpstr>think-cell Folie</vt:lpstr>
      <vt:lpstr>Increase operator safety and secure product quality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34</cp:revision>
  <dcterms:created xsi:type="dcterms:W3CDTF">2018-02-10T17:04:39Z</dcterms:created>
  <dcterms:modified xsi:type="dcterms:W3CDTF">2018-05-28T12:26:44Z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2017-09-26T14:43:53.5499116+02:00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2017-09-26T14:43:53.5499116+02:00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</Properties>
</file>