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3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052" y="-34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2" hidden="1">
            <a:extLst>
              <a:ext uri="{FF2B5EF4-FFF2-40B4-BE49-F238E27FC236}">
                <a16:creationId xmlns:a16="http://schemas.microsoft.com/office/drawing/2014/main" id="{59758623-35FB-4164-BF8F-702DA2758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82" hidden="1">
                        <a:extLst>
                          <a:ext uri="{FF2B5EF4-FFF2-40B4-BE49-F238E27FC236}">
                            <a16:creationId xmlns:a16="http://schemas.microsoft.com/office/drawing/2014/main" id="{59758623-35FB-4164-BF8F-702DA2758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359894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HS127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HMI Alarm Management (for Fillers)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8">
            <a:extLst>
              <a:ext uri="{FF2B5EF4-FFF2-40B4-BE49-F238E27FC236}">
                <a16:creationId xmlns:a16="http://schemas.microsoft.com/office/drawing/2014/main" id="{D263AD4F-587B-4867-A05C-09F06C48190F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70063"/>
            <a:ext cx="7991475" cy="4041775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E3A3CD7D-4034-4CC9-B980-6BEA5891A10C}"/>
                </a:ext>
              </a:extLst>
            </p:cNvPr>
            <p:cNvSpPr/>
            <p:nvPr/>
          </p:nvSpPr>
          <p:spPr>
            <a:xfrm>
              <a:off x="6508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en-GB" sz="1400" b="1" dirty="0" err="1">
                  <a:solidFill>
                    <a:srgbClr val="FFFFFF"/>
                  </a:solidFill>
                  <a:latin typeface="FZZhunYuan-M02S"/>
                  <a:cs typeface="FZZhunYuan-M02S"/>
                </a:rPr>
                <a:t>价值和益处</a:t>
              </a:r>
              <a:endParaRPr lang="zh-CN" altLang="fr-FR" sz="1400" b="1" dirty="0">
                <a:solidFill>
                  <a:srgbClr val="FFFFFF"/>
                </a:solidFill>
                <a:latin typeface="FZZhunYuan-M02S"/>
                <a:ea typeface="FZZhunYuan-M02S"/>
                <a:cs typeface="FZZhunYuan-M02S"/>
              </a:endParaRPr>
            </a:p>
          </p:txBody>
        </p:sp>
        <p:sp>
          <p:nvSpPr>
            <p:cNvPr id="12" name="Rechteck 4">
              <a:extLst>
                <a:ext uri="{FF2B5EF4-FFF2-40B4-BE49-F238E27FC236}">
                  <a16:creationId xmlns:a16="http://schemas.microsoft.com/office/drawing/2014/main" id="{088B958E-4C24-4DC0-AE0B-A8C3F6A30311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indent="-342900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FF23687B-3FEA-4BD0-9B9A-16509C91493D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CH" altLang="de-DE" sz="1400" b="1" noProof="1">
                  <a:solidFill>
                    <a:srgbClr val="FFFFFF"/>
                  </a:solidFill>
                  <a:latin typeface="FZZhunYuan-M02S"/>
                  <a:cs typeface="FZZhunYuan-M02S"/>
                </a:rPr>
                <a:t>描述</a:t>
              </a:r>
              <a:r>
                <a:rPr lang="de-CH" altLang="de-DE" sz="1400" b="1" noProof="1">
                  <a:solidFill>
                    <a:srgbClr val="FFFFFF"/>
                  </a:solidFill>
                  <a:cs typeface="Arial" charset="0"/>
                </a:rPr>
                <a:t> </a:t>
              </a:r>
              <a:endParaRPr lang="en-GB" alt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hteck 12">
              <a:extLst>
                <a:ext uri="{FF2B5EF4-FFF2-40B4-BE49-F238E27FC236}">
                  <a16:creationId xmlns:a16="http://schemas.microsoft.com/office/drawing/2014/main" id="{F8451FFD-13CF-4A18-9269-3002962CB759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64B00"/>
                </a:buClr>
                <a:buFont typeface="Wingdings" panose="05000000000000000000" pitchFamily="2" charset="2"/>
                <a:buChar char="§"/>
                <a:defRPr/>
              </a:pPr>
              <a:endParaRPr lang="en-US" altLang="zh-CN" sz="12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dirty="0">
                <a:latin typeface="FZZhunYuan-M02S"/>
                <a:cs typeface="FZZhunYuan-M02S"/>
              </a:rPr>
              <a:t>提高设备效率并确保产品质量</a:t>
            </a: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61240"/>
            <a:ext cx="7997825" cy="276999"/>
          </a:xfrm>
        </p:spPr>
        <p:txBody>
          <a:bodyPr vert="horz" lIns="0" tIns="0" rIns="0" bIns="0" rtlCol="0">
            <a:spAutoFit/>
          </a:bodyPr>
          <a:lstStyle/>
          <a:p>
            <a:r>
              <a:rPr lang="zh-CN" altLang="fr-FR" dirty="0">
                <a:latin typeface="FZZhunYuan-M02S"/>
                <a:cs typeface="FZZhunYuan-M02S"/>
              </a:rPr>
              <a:t>烤箱空气冷却系统</a:t>
            </a:r>
            <a:endParaRPr lang="zh-CN" altLang="fr-FR" dirty="0"/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EC1A01-28A6-4ACE-947A-D14FC4E7AE9F}"/>
              </a:ext>
            </a:extLst>
          </p:cNvPr>
          <p:cNvSpPr txBox="1">
            <a:spLocks/>
          </p:cNvSpPr>
          <p:nvPr/>
        </p:nvSpPr>
        <p:spPr>
          <a:xfrm>
            <a:off x="647700" y="5867685"/>
            <a:ext cx="7972425" cy="431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价值：生产效率, </a:t>
            </a:r>
            <a:r>
              <a:rPr lang="en-GB" altLang="fr-FR" sz="800" dirty="0" err="1">
                <a:solidFill>
                  <a:srgbClr val="000000"/>
                </a:solidFill>
                <a:latin typeface="方正准圆简体"/>
                <a:cs typeface="方正准圆简体"/>
              </a:rPr>
              <a:t>产品品质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ZhunYuan-M02S"/>
              <a:ea typeface="+mn-ea"/>
              <a:cs typeface="FZZhunYuan-M02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设备：MATRIX吹瓶机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产品目录代码：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2055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94C28EAF-E30A-4958-8E5C-BDFDCDA8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2236788"/>
            <a:ext cx="3873500" cy="22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45000"/>
              </a:spcBef>
              <a:buSzPct val="55000"/>
              <a:defRPr/>
            </a:pPr>
            <a:r>
              <a:rPr lang="en-US" altLang="fr-FR" sz="1200" b="1" dirty="0">
                <a:solidFill>
                  <a:srgbClr val="000000"/>
                </a:solidFill>
              </a:rPr>
              <a:t>The oven air cooling system components: </a:t>
            </a:r>
          </a:p>
          <a:p>
            <a:pPr marL="171450" indent="-171450">
              <a:spcBef>
                <a:spcPct val="45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100" dirty="0">
                <a:solidFill>
                  <a:srgbClr val="000000"/>
                </a:solidFill>
              </a:rPr>
              <a:t>an air/water </a:t>
            </a:r>
            <a:r>
              <a:rPr lang="fr-FR" sz="1100" dirty="0" err="1">
                <a:solidFill>
                  <a:srgbClr val="000000"/>
                </a:solidFill>
              </a:rPr>
              <a:t>thermic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exchanger</a:t>
            </a:r>
            <a:r>
              <a:rPr lang="fr-FR" sz="1100" dirty="0">
                <a:solidFill>
                  <a:srgbClr val="000000"/>
                </a:solidFill>
              </a:rPr>
              <a:t> (</a:t>
            </a:r>
            <a:r>
              <a:rPr lang="fr-FR" sz="1100" dirty="0" err="1">
                <a:solidFill>
                  <a:srgbClr val="000000"/>
                </a:solidFill>
              </a:rPr>
              <a:t>radiator</a:t>
            </a:r>
            <a:r>
              <a:rPr lang="fr-FR" sz="1100" dirty="0">
                <a:solidFill>
                  <a:srgbClr val="000000"/>
                </a:solidFill>
              </a:rPr>
              <a:t>)  in front of the </a:t>
            </a:r>
            <a:r>
              <a:rPr lang="fr-FR" sz="1100" dirty="0" err="1">
                <a:solidFill>
                  <a:srgbClr val="000000"/>
                </a:solidFill>
              </a:rPr>
              <a:t>oven</a:t>
            </a:r>
            <a:r>
              <a:rPr lang="fr-FR" sz="1100" dirty="0">
                <a:solidFill>
                  <a:srgbClr val="000000"/>
                </a:solidFill>
              </a:rPr>
              <a:t> ventilation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 3 way valve allowing the water flow regulation through bypass (controlled </a:t>
            </a:r>
            <a:r>
              <a:rPr lang="fr-FR" sz="1100" dirty="0"/>
              <a:t>by a </a:t>
            </a:r>
            <a:r>
              <a:rPr lang="fr-FR" sz="1100" dirty="0" err="1"/>
              <a:t>temperature</a:t>
            </a:r>
            <a:r>
              <a:rPr lang="fr-FR" sz="1100" dirty="0"/>
              <a:t> probe)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The </a:t>
            </a:r>
            <a:r>
              <a:rPr lang="fr-FR" sz="1100" dirty="0" err="1"/>
              <a:t>temperature</a:t>
            </a:r>
            <a:r>
              <a:rPr lang="fr-FR" sz="1100" dirty="0"/>
              <a:t> </a:t>
            </a:r>
            <a:r>
              <a:rPr lang="fr-FR" sz="1100" dirty="0" err="1"/>
              <a:t>is</a:t>
            </a:r>
            <a:r>
              <a:rPr lang="fr-FR" sz="1100" dirty="0"/>
              <a:t> </a:t>
            </a:r>
            <a:r>
              <a:rPr lang="fr-FR" sz="1100" dirty="0" err="1"/>
              <a:t>adjusted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the HMI</a:t>
            </a:r>
          </a:p>
          <a:p>
            <a:pPr marL="0" indent="0">
              <a:buClr>
                <a:srgbClr val="FF0000"/>
              </a:buClr>
            </a:pPr>
            <a:endParaRPr lang="fr-FR" sz="1100" dirty="0"/>
          </a:p>
          <a:p>
            <a:pPr marL="0" indent="0">
              <a:buClr>
                <a:srgbClr val="FF0000"/>
              </a:buClr>
            </a:pPr>
            <a:r>
              <a:rPr lang="fr-FR" sz="1100" dirty="0">
                <a:solidFill>
                  <a:srgbClr val="FF0000"/>
                </a:solidFill>
              </a:rPr>
              <a:t>The </a:t>
            </a:r>
            <a:r>
              <a:rPr lang="fr-FR" sz="1100" dirty="0" err="1">
                <a:solidFill>
                  <a:srgbClr val="FF0000"/>
                </a:solidFill>
              </a:rPr>
              <a:t>thermic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exchanger</a:t>
            </a:r>
            <a:r>
              <a:rPr lang="fr-FR" sz="1100" dirty="0">
                <a:solidFill>
                  <a:srgbClr val="FF0000"/>
                </a:solidFill>
              </a:rPr>
              <a:t> water </a:t>
            </a:r>
            <a:r>
              <a:rPr lang="fr-FR" sz="1100" dirty="0" err="1">
                <a:solidFill>
                  <a:srgbClr val="FF0000"/>
                </a:solidFill>
              </a:rPr>
              <a:t>supply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is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provided</a:t>
            </a:r>
            <a:r>
              <a:rPr lang="fr-FR" sz="1100" dirty="0">
                <a:solidFill>
                  <a:srgbClr val="FF0000"/>
                </a:solidFill>
              </a:rPr>
              <a:t> by </a:t>
            </a:r>
            <a:r>
              <a:rPr lang="fr-FR" sz="1100" dirty="0" err="1">
                <a:solidFill>
                  <a:srgbClr val="FF0000"/>
                </a:solidFill>
              </a:rPr>
              <a:t>customer’s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chilled</a:t>
            </a:r>
            <a:r>
              <a:rPr lang="fr-FR" sz="1100" dirty="0">
                <a:solidFill>
                  <a:srgbClr val="FF0000"/>
                </a:solidFill>
              </a:rPr>
              <a:t> water network.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11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1100" dirty="0"/>
          </a:p>
          <a:p>
            <a:pPr>
              <a:spcBef>
                <a:spcPct val="45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altLang="fr-FR" sz="1100" dirty="0">
              <a:solidFill>
                <a:srgbClr val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EA4009-C7DC-483D-A8F3-33780964E5C6}"/>
              </a:ext>
            </a:extLst>
          </p:cNvPr>
          <p:cNvSpPr/>
          <p:nvPr/>
        </p:nvSpPr>
        <p:spPr>
          <a:xfrm>
            <a:off x="642938" y="2233613"/>
            <a:ext cx="396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dirty="0"/>
              <a:t>Increase </a:t>
            </a:r>
            <a:r>
              <a:rPr lang="en-GB" altLang="fr-FR" sz="1200" b="1" dirty="0"/>
              <a:t>process flexibility </a:t>
            </a:r>
            <a:r>
              <a:rPr lang="en-GB" altLang="fr-FR" sz="1200" dirty="0"/>
              <a:t>(widen process window)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dirty="0"/>
              <a:t>Avoid oven overheating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dirty="0"/>
              <a:t>Secure </a:t>
            </a:r>
            <a:r>
              <a:rPr lang="en-GB" altLang="fr-FR" sz="1200" b="1" dirty="0"/>
              <a:t>bottle neck quality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1EAF7B-87B1-463C-AF11-13E4BB043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206" y="4136665"/>
            <a:ext cx="3291863" cy="15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732</TotalTime>
  <Words>110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SimSun</vt:lpstr>
      <vt:lpstr>Arial</vt:lpstr>
      <vt:lpstr>FZZhunYuan-M02S</vt:lpstr>
      <vt:lpstr>Wingdings</vt:lpstr>
      <vt:lpstr>方正准圆简体</vt:lpstr>
      <vt:lpstr>NewSidel_Template_4x3_with add layouts</vt:lpstr>
      <vt:lpstr>think-cell Folie</vt:lpstr>
      <vt:lpstr>提高设备效率并确保产品质量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82</cp:revision>
  <dcterms:created xsi:type="dcterms:W3CDTF">2018-02-10T17:04:39Z</dcterms:created>
  <dcterms:modified xsi:type="dcterms:W3CDTF">2021-01-06T16:31:09Z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