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052" y="-34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2" hidden="1">
            <a:extLst>
              <a:ext uri="{FF2B5EF4-FFF2-40B4-BE49-F238E27FC236}">
                <a16:creationId xmlns:a16="http://schemas.microsoft.com/office/drawing/2014/main" id="{59758623-35FB-4164-BF8F-702DA2758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" name="Objekt 82" hidden="1">
                        <a:extLst>
                          <a:ext uri="{FF2B5EF4-FFF2-40B4-BE49-F238E27FC236}">
                            <a16:creationId xmlns:a16="http://schemas.microsoft.com/office/drawing/2014/main" id="{59758623-35FB-4164-BF8F-702DA2758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359894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HS127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HMI Alarm Management (for Fillers)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 January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8">
            <a:extLst>
              <a:ext uri="{FF2B5EF4-FFF2-40B4-BE49-F238E27FC236}">
                <a16:creationId xmlns:a16="http://schemas.microsoft.com/office/drawing/2014/main" id="{D263AD4F-587B-4867-A05C-09F06C48190F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1770063"/>
            <a:ext cx="7991475" cy="4041775"/>
            <a:chOff x="650875" y="1906524"/>
            <a:chExt cx="7991475" cy="4042232"/>
          </a:xfrm>
        </p:grpSpPr>
        <p:sp>
          <p:nvSpPr>
            <p:cNvPr id="11" name="Rechteck 3">
              <a:extLst>
                <a:ext uri="{FF2B5EF4-FFF2-40B4-BE49-F238E27FC236}">
                  <a16:creationId xmlns:a16="http://schemas.microsoft.com/office/drawing/2014/main" id="{E3A3CD7D-4034-4CC9-B980-6BEA5891A10C}"/>
                </a:ext>
              </a:extLst>
            </p:cNvPr>
            <p:cNvSpPr/>
            <p:nvPr/>
          </p:nvSpPr>
          <p:spPr>
            <a:xfrm>
              <a:off x="6508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lvl="0" indent="-190500" fontAlgn="base">
                <a:lnSpc>
                  <a:spcPct val="150000"/>
                </a:lnSpc>
                <a:spcBef>
                  <a:spcPct val="20000"/>
                </a:spcBef>
                <a:spcAft>
                  <a:spcPct val="10000"/>
                </a:spcAft>
                <a:buClr>
                  <a:schemeClr val="folHlink"/>
                </a:buClr>
              </a:pPr>
              <a:r>
                <a:rPr lang="en-GB" altLang="de-DE" sz="1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NUTZEN UND VORTEILE</a:t>
              </a:r>
            </a:p>
          </p:txBody>
        </p:sp>
        <p:sp>
          <p:nvSpPr>
            <p:cNvPr id="12" name="Rechteck 4">
              <a:extLst>
                <a:ext uri="{FF2B5EF4-FFF2-40B4-BE49-F238E27FC236}">
                  <a16:creationId xmlns:a16="http://schemas.microsoft.com/office/drawing/2014/main" id="{088B958E-4C24-4DC0-AE0B-A8C3F6A30311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indent="-342900">
                <a:spcBef>
                  <a:spcPct val="20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hteck 11">
              <a:extLst>
                <a:ext uri="{FF2B5EF4-FFF2-40B4-BE49-F238E27FC236}">
                  <a16:creationId xmlns:a16="http://schemas.microsoft.com/office/drawing/2014/main" id="{FF23687B-3FEA-4BD0-9B9A-16509C91493D}"/>
                </a:ext>
              </a:extLst>
            </p:cNvPr>
            <p:cNvSpPr/>
            <p:nvPr/>
          </p:nvSpPr>
          <p:spPr>
            <a:xfrm>
              <a:off x="47529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indent="-190500">
                <a:spcBef>
                  <a:spcPts val="300"/>
                </a:spcBef>
                <a:buClr>
                  <a:srgbClr val="E64B00"/>
                </a:buClr>
                <a:defRPr/>
              </a:pPr>
              <a:r>
                <a:rPr lang="de-CH" altLang="de-DE" sz="1400" b="1" noProof="1">
                  <a:solidFill>
                    <a:srgbClr val="FFFFFF"/>
                  </a:solidFill>
                  <a:latin typeface="Arial" charset="0"/>
                </a:rPr>
                <a:t>BESCHREIBUNG </a:t>
              </a:r>
              <a:r>
                <a:rPr lang="de-CH" altLang="de-DE" sz="1400" b="1" noProof="1">
                  <a:solidFill>
                    <a:srgbClr val="FFFFFF"/>
                  </a:solidFill>
                  <a:cs typeface="Arial" charset="0"/>
                </a:rPr>
                <a:t> </a:t>
              </a:r>
              <a:endParaRPr lang="en-GB" alt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5" name="Rechteck 12">
              <a:extLst>
                <a:ext uri="{FF2B5EF4-FFF2-40B4-BE49-F238E27FC236}">
                  <a16:creationId xmlns:a16="http://schemas.microsoft.com/office/drawing/2014/main" id="{F8451FFD-13CF-4A18-9269-3002962CB759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E64B00"/>
                </a:buClr>
                <a:buFont typeface="Wingdings" panose="05000000000000000000" pitchFamily="2" charset="2"/>
                <a:buChar char="§"/>
                <a:defRPr/>
              </a:pPr>
              <a:endParaRPr lang="en-US" altLang="zh-CN" sz="120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923330"/>
          </a:xfrm>
        </p:spPr>
        <p:txBody>
          <a:bodyPr/>
          <a:lstStyle/>
          <a:p>
            <a:r>
              <a:rPr lang="de-DE" noProof="1"/>
              <a:t>Steigern Sie die Effizienz Ihrer Geräte und sichern Sie die Produktqualität</a:t>
            </a: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4769" y="1435100"/>
            <a:ext cx="7997825" cy="276999"/>
          </a:xfrm>
        </p:spPr>
        <p:txBody>
          <a:bodyPr vert="horz" lIns="0" tIns="0" rIns="0" bIns="0" rtlCol="0">
            <a:spAutoFit/>
          </a:bodyPr>
          <a:lstStyle/>
          <a:p>
            <a:r>
              <a:rPr lang="fr-FR" noProof="1"/>
              <a:t>Ofenluftkühlsystem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159A1C1-3134-4A3E-87A8-76ED53AE67C3}"/>
              </a:ext>
            </a:extLst>
          </p:cNvPr>
          <p:cNvSpPr txBox="1">
            <a:spLocks/>
          </p:cNvSpPr>
          <p:nvPr/>
        </p:nvSpPr>
        <p:spPr>
          <a:xfrm>
            <a:off x="651885" y="5892978"/>
            <a:ext cx="7972425" cy="4185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Nutzen: Effizienz, </a:t>
            </a:r>
            <a:r>
              <a:rPr lang="en-GB" altLang="fr-FR" sz="800" dirty="0" err="1">
                <a:solidFill>
                  <a:srgbClr val="000000"/>
                </a:solidFill>
              </a:rPr>
              <a:t>Produktqualität</a:t>
            </a:r>
            <a:endParaRPr kumimoji="0" 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Ausstattung: </a:t>
            </a:r>
            <a:r>
              <a:rPr lang="fr-FR" sz="800" kern="0" dirty="0">
                <a:solidFill>
                  <a:srgbClr val="000000"/>
                </a:solidFill>
              </a:rPr>
              <a:t>MATRIX </a:t>
            </a:r>
            <a:r>
              <a:rPr lang="en-GB" altLang="fr-FR" sz="800" dirty="0">
                <a:solidFill>
                  <a:srgbClr val="000000"/>
                </a:solidFill>
              </a:rPr>
              <a:t>- </a:t>
            </a:r>
            <a:r>
              <a:rPr lang="en-GB" altLang="fr-FR" sz="800" dirty="0" err="1">
                <a:solidFill>
                  <a:srgbClr val="000000"/>
                </a:solidFill>
              </a:rPr>
              <a:t>Blasmaschinen</a:t>
            </a:r>
            <a:r>
              <a:rPr lang="fr-FR" sz="800" kern="0" dirty="0">
                <a:solidFill>
                  <a:srgbClr val="000000"/>
                </a:solidFill>
              </a:rPr>
              <a:t> </a:t>
            </a:r>
          </a:p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Katalog-Code: 2055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9C7DC8-D382-45DA-8045-8C3BF4101B8D}"/>
              </a:ext>
            </a:extLst>
          </p:cNvPr>
          <p:cNvSpPr/>
          <p:nvPr/>
        </p:nvSpPr>
        <p:spPr>
          <a:xfrm>
            <a:off x="4760867" y="2160646"/>
            <a:ext cx="38634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Die Komponenten des Ofenluftkühlsystems: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100" dirty="0"/>
              <a:t>ein Luft / Wasser-Wärmetauscher (Kühler) vor der Ofenbelüftung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100" dirty="0"/>
              <a:t>ein 3-Wege-Ventil, das die Regulierung des Wasserflusses durch den Bypass ermöglicht (gesteuert durch einen Temperaturfühler)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sz="1100" dirty="0"/>
              <a:t>Die Temperatur wird vom HMI eingestellt</a:t>
            </a:r>
          </a:p>
          <a:p>
            <a:endParaRPr lang="de-DE" sz="1100" dirty="0"/>
          </a:p>
          <a:p>
            <a:r>
              <a:rPr lang="de-DE" sz="1100" dirty="0">
                <a:solidFill>
                  <a:srgbClr val="FF0000"/>
                </a:solidFill>
              </a:rPr>
              <a:t>Die Wasserversorgung des Wärmetauschers erfolgt über das Kaltwassernetz des Kunden.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AFB7EA-0F98-4A36-BB23-40B03617BB0C}"/>
              </a:ext>
            </a:extLst>
          </p:cNvPr>
          <p:cNvSpPr/>
          <p:nvPr/>
        </p:nvSpPr>
        <p:spPr>
          <a:xfrm>
            <a:off x="642938" y="2233613"/>
            <a:ext cx="396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de-DE" altLang="fr-FR" sz="1200" dirty="0"/>
              <a:t>Prozessflexibilität erhöhen (Prozessfenster erweitern)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de-DE" altLang="fr-FR" sz="1200" dirty="0"/>
              <a:t>Überhitzung des Ofens vermeiden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de-DE" altLang="fr-FR" sz="1200" dirty="0"/>
              <a:t>Sichere Flaschenhalsqualität</a:t>
            </a:r>
            <a:endParaRPr lang="en-GB" altLang="fr-FR" sz="1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1BB1A8-FD7F-4C73-8005-299EF8BDC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656" y="4204795"/>
            <a:ext cx="3291863" cy="15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128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733</TotalTime>
  <Words>91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SimSun</vt:lpstr>
      <vt:lpstr>Arial</vt:lpstr>
      <vt:lpstr>Wingdings</vt:lpstr>
      <vt:lpstr>NewSidel_Template_4x3_with add layouts</vt:lpstr>
      <vt:lpstr>think-cell Folie</vt:lpstr>
      <vt:lpstr>Steigern Sie die Effizienz Ihrer Geräte und sichern Sie die Produktqualität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82</cp:revision>
  <dcterms:created xsi:type="dcterms:W3CDTF">2018-02-10T17:04:39Z</dcterms:created>
  <dcterms:modified xsi:type="dcterms:W3CDTF">2021-01-06T16:33:39Z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