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E00"/>
    <a:srgbClr val="AF5400"/>
    <a:srgbClr val="FF9900"/>
    <a:srgbClr val="00FF00"/>
    <a:srgbClr val="7AFF7A"/>
    <a:srgbClr val="00FFFF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0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2052" y="-34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06/01/2021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2" hidden="1">
            <a:extLst>
              <a:ext uri="{FF2B5EF4-FFF2-40B4-BE49-F238E27FC236}">
                <a16:creationId xmlns:a16="http://schemas.microsoft.com/office/drawing/2014/main" id="{59758623-35FB-4164-BF8F-702DA2758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" name="Objekt 82" hidden="1">
                        <a:extLst>
                          <a:ext uri="{FF2B5EF4-FFF2-40B4-BE49-F238E27FC236}">
                            <a16:creationId xmlns:a16="http://schemas.microsoft.com/office/drawing/2014/main" id="{59758623-35FB-4164-BF8F-702DA2758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74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3359894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HS127 – </a:t>
            </a:r>
            <a:r>
              <a:rPr lang="en-US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HMI Alarm Management (for Fillers)</a:t>
            </a: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 January 2021</a:t>
            </a:fld>
            <a:endParaRPr lang="en-GB" sz="900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grpSp>
        <p:nvGrpSpPr>
          <p:cNvPr id="88" name="Group 7"/>
          <p:cNvGrpSpPr>
            <a:grpSpLocks/>
          </p:cNvGrpSpPr>
          <p:nvPr/>
        </p:nvGrpSpPr>
        <p:grpSpPr bwMode="auto">
          <a:xfrm>
            <a:off x="7722394" y="6498640"/>
            <a:ext cx="921544" cy="252408"/>
            <a:chOff x="1005" y="1644"/>
            <a:chExt cx="3749" cy="1030"/>
          </a:xfrm>
        </p:grpSpPr>
        <p:sp>
          <p:nvSpPr>
            <p:cNvPr id="89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0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  <p:sp>
          <p:nvSpPr>
            <p:cNvPr id="91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/>
              <a:endParaRPr lang="en-GB" sz="1800" dirty="0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1C0642F1-B198-4757-8ECB-57A9ADBDA7B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GB" sz="9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88">
            <a:extLst>
              <a:ext uri="{FF2B5EF4-FFF2-40B4-BE49-F238E27FC236}">
                <a16:creationId xmlns:a16="http://schemas.microsoft.com/office/drawing/2014/main" id="{7C322709-79EC-4420-A653-DAA787308376}"/>
              </a:ext>
            </a:extLst>
          </p:cNvPr>
          <p:cNvGrpSpPr>
            <a:grpSpLocks/>
          </p:cNvGrpSpPr>
          <p:nvPr/>
        </p:nvGrpSpPr>
        <p:grpSpPr bwMode="auto">
          <a:xfrm>
            <a:off x="649288" y="1770063"/>
            <a:ext cx="7991475" cy="4041775"/>
            <a:chOff x="650875" y="1906524"/>
            <a:chExt cx="7991475" cy="4042232"/>
          </a:xfrm>
        </p:grpSpPr>
        <p:sp>
          <p:nvSpPr>
            <p:cNvPr id="11" name="Rechteck 3">
              <a:extLst>
                <a:ext uri="{FF2B5EF4-FFF2-40B4-BE49-F238E27FC236}">
                  <a16:creationId xmlns:a16="http://schemas.microsoft.com/office/drawing/2014/main" id="{83554FA6-1CA8-4423-BC65-4BC17DA7607B}"/>
                </a:ext>
              </a:extLst>
            </p:cNvPr>
            <p:cNvSpPr/>
            <p:nvPr/>
          </p:nvSpPr>
          <p:spPr>
            <a:xfrm>
              <a:off x="6508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eaLnBrk="1" fontAlgn="auto" hangingPunct="1"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defRPr/>
              </a:pPr>
              <a:r>
                <a:rPr lang="en-GB" sz="1400" b="1" dirty="0">
                  <a:solidFill>
                    <a:srgbClr val="FFFFFF"/>
                  </a:solidFill>
                  <a:ea typeface="MS PGothic" pitchFamily="34" charset="-128"/>
                </a:rPr>
                <a:t>VALUE AND BENEFITS</a:t>
              </a:r>
            </a:p>
          </p:txBody>
        </p:sp>
        <p:sp>
          <p:nvSpPr>
            <p:cNvPr id="12" name="Rechteck 4">
              <a:extLst>
                <a:ext uri="{FF2B5EF4-FFF2-40B4-BE49-F238E27FC236}">
                  <a16:creationId xmlns:a16="http://schemas.microsoft.com/office/drawing/2014/main" id="{98852760-FE1B-47CC-A76B-0EF2D0626295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indent="-342900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Rechteck 11">
              <a:extLst>
                <a:ext uri="{FF2B5EF4-FFF2-40B4-BE49-F238E27FC236}">
                  <a16:creationId xmlns:a16="http://schemas.microsoft.com/office/drawing/2014/main" id="{C9FD9F04-1494-43F0-8169-D6C843748247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indent="-190500" eaLnBrk="1" hangingPunct="1"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defRPr/>
              </a:pPr>
              <a:r>
                <a:rPr lang="de-CH" altLang="de-DE" sz="1400" b="1" noProof="1">
                  <a:solidFill>
                    <a:srgbClr val="FFFFFF"/>
                  </a:solidFill>
                  <a:cs typeface="Arial" charset="0"/>
                </a:rPr>
                <a:t>DESCRIPTION </a:t>
              </a:r>
              <a:endParaRPr lang="en-GB" altLang="de-DE" sz="14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4" name="Rechteck 12">
              <a:extLst>
                <a:ext uri="{FF2B5EF4-FFF2-40B4-BE49-F238E27FC236}">
                  <a16:creationId xmlns:a16="http://schemas.microsoft.com/office/drawing/2014/main" id="{AE39DC09-1997-42EC-AA94-C05F4AF7D850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Clr>
                  <a:srgbClr val="E64B00"/>
                </a:buClr>
                <a:buFont typeface="Wingdings" panose="05000000000000000000" pitchFamily="2" charset="2"/>
                <a:buChar char="§"/>
                <a:defRPr/>
              </a:pPr>
              <a:endParaRPr lang="en-US" altLang="zh-CN" sz="1200">
                <a:solidFill>
                  <a:srgbClr val="000000"/>
                </a:solidFill>
                <a:ea typeface="SimSun" panose="02010600030101010101" pitchFamily="2" charset="-122"/>
              </a:endParaRPr>
            </a:p>
          </p:txBody>
        </p:sp>
      </p:grpSp>
      <p:graphicFrame>
        <p:nvGraphicFramePr>
          <p:cNvPr id="3075" name="Objekt 25" hidden="1">
            <a:extLst>
              <a:ext uri="{FF2B5EF4-FFF2-40B4-BE49-F238E27FC236}">
                <a16:creationId xmlns:a16="http://schemas.microsoft.com/office/drawing/2014/main" id="{86657518-959F-4ADD-A452-7970CC8DE3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3075" name="Objekt 25" hidden="1">
                        <a:extLst>
                          <a:ext uri="{FF2B5EF4-FFF2-40B4-BE49-F238E27FC236}">
                            <a16:creationId xmlns:a16="http://schemas.microsoft.com/office/drawing/2014/main" id="{86657518-959F-4ADD-A452-7970CC8DE3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itle 1">
            <a:extLst>
              <a:ext uri="{FF2B5EF4-FFF2-40B4-BE49-F238E27FC236}">
                <a16:creationId xmlns:a16="http://schemas.microsoft.com/office/drawing/2014/main" id="{0AEE97A8-B594-498D-8124-A5C621ED6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334963"/>
            <a:ext cx="7993063" cy="861774"/>
          </a:xfrm>
        </p:spPr>
        <p:txBody>
          <a:bodyPr/>
          <a:lstStyle/>
          <a:p>
            <a:pPr eaLnBrk="1" hangingPunct="1"/>
            <a:r>
              <a:rPr lang="fr-FR" altLang="fr-FR" sz="2800" dirty="0" err="1"/>
              <a:t>Increase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your</a:t>
            </a:r>
            <a:r>
              <a:rPr lang="fr-FR" altLang="fr-FR" sz="2800" dirty="0"/>
              <a:t> </a:t>
            </a:r>
            <a:r>
              <a:rPr lang="fr-FR" altLang="fr-FR" sz="2800" dirty="0" err="1"/>
              <a:t>equipment</a:t>
            </a:r>
            <a:r>
              <a:rPr lang="fr-FR" altLang="fr-FR" sz="2800" dirty="0"/>
              <a:t> </a:t>
            </a:r>
            <a:r>
              <a:rPr lang="fr-FR" altLang="fr-FR" sz="2800" dirty="0" err="1"/>
              <a:t>efficiency</a:t>
            </a:r>
            <a:r>
              <a:rPr lang="fr-FR" altLang="fr-FR" sz="2800" dirty="0"/>
              <a:t> and </a:t>
            </a:r>
            <a:r>
              <a:rPr lang="fr-FR" altLang="fr-FR" sz="2800" dirty="0" err="1"/>
              <a:t>secure</a:t>
            </a:r>
            <a:r>
              <a:rPr lang="fr-FR" altLang="fr-FR" sz="2800" dirty="0"/>
              <a:t> </a:t>
            </a:r>
            <a:r>
              <a:rPr lang="fr-FR" altLang="fr-FR" sz="2800" dirty="0" err="1"/>
              <a:t>product</a:t>
            </a:r>
            <a:r>
              <a:rPr lang="fr-FR" altLang="fr-FR" sz="2800" dirty="0"/>
              <a:t> </a:t>
            </a:r>
            <a:r>
              <a:rPr lang="fr-FR" altLang="fr-FR" sz="2800" dirty="0" err="1"/>
              <a:t>quality</a:t>
            </a:r>
            <a:endParaRPr lang="en-GB" altLang="en-US" sz="2800" b="0" dirty="0">
              <a:solidFill>
                <a:srgbClr val="E64B00"/>
              </a:solidFill>
            </a:endParaRPr>
          </a:p>
        </p:txBody>
      </p:sp>
      <p:sp>
        <p:nvSpPr>
          <p:cNvPr id="3077" name="Text Placeholder 2">
            <a:extLst>
              <a:ext uri="{FF2B5EF4-FFF2-40B4-BE49-F238E27FC236}">
                <a16:creationId xmlns:a16="http://schemas.microsoft.com/office/drawing/2014/main" id="{A4E1CA19-3704-4490-B731-7FE6C4366878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649288" y="1468438"/>
            <a:ext cx="7997825" cy="276225"/>
          </a:xfrm>
        </p:spPr>
        <p:txBody>
          <a:bodyPr>
            <a:spAutoFit/>
          </a:bodyPr>
          <a:lstStyle/>
          <a:p>
            <a:r>
              <a:rPr lang="en-US" altLang="en-US" dirty="0"/>
              <a:t>Oven air cooling system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2CB8C4-1510-4DE4-B27C-B6DF7B585CDD}"/>
              </a:ext>
            </a:extLst>
          </p:cNvPr>
          <p:cNvSpPr txBox="1">
            <a:spLocks/>
          </p:cNvSpPr>
          <p:nvPr/>
        </p:nvSpPr>
        <p:spPr>
          <a:xfrm>
            <a:off x="652463" y="5862638"/>
            <a:ext cx="7972425" cy="41857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  <a:defRPr/>
            </a:pPr>
            <a:r>
              <a:rPr sz="800" kern="0" dirty="0">
                <a:solidFill>
                  <a:srgbClr val="000000"/>
                </a:solidFill>
              </a:rPr>
              <a:t>Value: </a:t>
            </a:r>
            <a:r>
              <a:rPr lang="en-GB" altLang="it-IT" sz="800" kern="0" dirty="0">
                <a:solidFill>
                  <a:srgbClr val="000000"/>
                </a:solidFill>
                <a:ea typeface="ＭＳ Ｐゴシック"/>
              </a:rPr>
              <a:t>Efficiency, Product quality</a:t>
            </a:r>
            <a:endParaRPr sz="800" kern="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sz="800" kern="0" dirty="0">
                <a:solidFill>
                  <a:srgbClr val="000000"/>
                </a:solidFill>
              </a:rPr>
              <a:t>Equipment: </a:t>
            </a:r>
            <a:r>
              <a:rPr lang="fr-FR" sz="800" kern="0" dirty="0">
                <a:solidFill>
                  <a:srgbClr val="000000"/>
                </a:solidFill>
              </a:rPr>
              <a:t>MATRIX </a:t>
            </a:r>
            <a:r>
              <a:rPr sz="800" kern="0" dirty="0">
                <a:solidFill>
                  <a:srgbClr val="000000"/>
                </a:solidFill>
              </a:rPr>
              <a:t>blowers</a:t>
            </a:r>
            <a:r>
              <a:rPr lang="fr-FR" sz="800" kern="0" dirty="0">
                <a:solidFill>
                  <a:srgbClr val="000000"/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sz="800" kern="0" dirty="0">
                <a:solidFill>
                  <a:srgbClr val="000000"/>
                </a:solidFill>
              </a:rPr>
              <a:t>Catalogue code: </a:t>
            </a:r>
            <a:r>
              <a:rPr lang="fr-FR" sz="800" kern="0" dirty="0">
                <a:solidFill>
                  <a:srgbClr val="000000"/>
                </a:solidFill>
              </a:rPr>
              <a:t>2055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3079" name="BainBulletsConfiguration" hidden="1">
            <a:extLst>
              <a:ext uri="{FF2B5EF4-FFF2-40B4-BE49-F238E27FC236}">
                <a16:creationId xmlns:a16="http://schemas.microsoft.com/office/drawing/2014/main" id="{38BD1571-B4DB-43E3-8A85-880BAE6F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en-US" sz="10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EB6F4-E67D-4ED3-8D37-E1735075ACAD}"/>
              </a:ext>
            </a:extLst>
          </p:cNvPr>
          <p:cNvSpPr/>
          <p:nvPr/>
        </p:nvSpPr>
        <p:spPr>
          <a:xfrm>
            <a:off x="642938" y="2233613"/>
            <a:ext cx="3962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dirty="0"/>
              <a:t>Increase </a:t>
            </a:r>
            <a:r>
              <a:rPr lang="en-GB" altLang="fr-FR" sz="1200" b="1" dirty="0"/>
              <a:t>process flexibility </a:t>
            </a:r>
            <a:r>
              <a:rPr lang="en-GB" altLang="fr-FR" sz="1200" dirty="0"/>
              <a:t>(widen process window)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dirty="0"/>
              <a:t>Avoid oven overheating</a:t>
            </a:r>
          </a:p>
          <a:p>
            <a:pPr marL="171450" indent="-17145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200" dirty="0"/>
              <a:t>Secure </a:t>
            </a:r>
            <a:r>
              <a:rPr lang="en-GB" altLang="fr-FR" sz="1200" b="1" dirty="0"/>
              <a:t>bottle neck quality</a:t>
            </a:r>
          </a:p>
        </p:txBody>
      </p:sp>
      <p:sp>
        <p:nvSpPr>
          <p:cNvPr id="3082" name="Rectangle 15">
            <a:extLst>
              <a:ext uri="{FF2B5EF4-FFF2-40B4-BE49-F238E27FC236}">
                <a16:creationId xmlns:a16="http://schemas.microsoft.com/office/drawing/2014/main" id="{D27F4653-C0BB-47FE-A348-FB943529E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2236788"/>
            <a:ext cx="3873500" cy="22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45000"/>
              </a:spcBef>
              <a:buSzPct val="55000"/>
              <a:defRPr/>
            </a:pPr>
            <a:r>
              <a:rPr lang="en-US" altLang="fr-FR" sz="1200" b="1" dirty="0">
                <a:solidFill>
                  <a:srgbClr val="000000"/>
                </a:solidFill>
              </a:rPr>
              <a:t>The oven air cooling system components: </a:t>
            </a:r>
          </a:p>
          <a:p>
            <a:pPr marL="171450" indent="-171450">
              <a:spcBef>
                <a:spcPct val="450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fr-FR" sz="1100" dirty="0">
                <a:solidFill>
                  <a:srgbClr val="000000"/>
                </a:solidFill>
              </a:rPr>
              <a:t>an air/water </a:t>
            </a:r>
            <a:r>
              <a:rPr lang="fr-FR" sz="1100" dirty="0" err="1">
                <a:solidFill>
                  <a:srgbClr val="000000"/>
                </a:solidFill>
              </a:rPr>
              <a:t>thermic</a:t>
            </a:r>
            <a:r>
              <a:rPr lang="fr-FR" sz="1100" dirty="0">
                <a:solidFill>
                  <a:srgbClr val="000000"/>
                </a:solidFill>
              </a:rPr>
              <a:t> </a:t>
            </a:r>
            <a:r>
              <a:rPr lang="fr-FR" sz="1100" dirty="0" err="1">
                <a:solidFill>
                  <a:srgbClr val="000000"/>
                </a:solidFill>
              </a:rPr>
              <a:t>exchanger</a:t>
            </a:r>
            <a:r>
              <a:rPr lang="fr-FR" sz="1100" dirty="0">
                <a:solidFill>
                  <a:srgbClr val="000000"/>
                </a:solidFill>
              </a:rPr>
              <a:t> (</a:t>
            </a:r>
            <a:r>
              <a:rPr lang="fr-FR" sz="1100" dirty="0" err="1">
                <a:solidFill>
                  <a:srgbClr val="000000"/>
                </a:solidFill>
              </a:rPr>
              <a:t>radiator</a:t>
            </a:r>
            <a:r>
              <a:rPr lang="fr-FR" sz="1100" dirty="0">
                <a:solidFill>
                  <a:srgbClr val="000000"/>
                </a:solidFill>
              </a:rPr>
              <a:t>)  in front of the </a:t>
            </a:r>
            <a:r>
              <a:rPr lang="fr-FR" sz="1100" dirty="0" err="1">
                <a:solidFill>
                  <a:srgbClr val="000000"/>
                </a:solidFill>
              </a:rPr>
              <a:t>oven</a:t>
            </a:r>
            <a:r>
              <a:rPr lang="fr-FR" sz="1100" dirty="0">
                <a:solidFill>
                  <a:srgbClr val="000000"/>
                </a:solidFill>
              </a:rPr>
              <a:t> ventilation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100" dirty="0"/>
              <a:t>a 3 way valve allowing the water flow regulation through bypass (controlled </a:t>
            </a:r>
            <a:r>
              <a:rPr lang="fr-FR" sz="1100" dirty="0"/>
              <a:t>by a </a:t>
            </a:r>
            <a:r>
              <a:rPr lang="fr-FR" sz="1100" dirty="0" err="1"/>
              <a:t>temperature</a:t>
            </a:r>
            <a:r>
              <a:rPr lang="fr-FR" sz="1100" dirty="0"/>
              <a:t> probe)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fr-FR" sz="1100" dirty="0"/>
              <a:t>The </a:t>
            </a:r>
            <a:r>
              <a:rPr lang="fr-FR" sz="1100" dirty="0" err="1"/>
              <a:t>temperature</a:t>
            </a:r>
            <a:r>
              <a:rPr lang="fr-FR" sz="1100" dirty="0"/>
              <a:t> </a:t>
            </a:r>
            <a:r>
              <a:rPr lang="fr-FR" sz="1100" dirty="0" err="1"/>
              <a:t>is</a:t>
            </a:r>
            <a:r>
              <a:rPr lang="fr-FR" sz="1100" dirty="0"/>
              <a:t> </a:t>
            </a:r>
            <a:r>
              <a:rPr lang="fr-FR" sz="1100" dirty="0" err="1"/>
              <a:t>adjusted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the HMI</a:t>
            </a:r>
          </a:p>
          <a:p>
            <a:pPr marL="0" indent="0">
              <a:buClr>
                <a:srgbClr val="FF0000"/>
              </a:buClr>
            </a:pPr>
            <a:endParaRPr lang="fr-FR" sz="1100" dirty="0"/>
          </a:p>
          <a:p>
            <a:pPr marL="0" indent="0">
              <a:buClr>
                <a:srgbClr val="FF0000"/>
              </a:buClr>
            </a:pPr>
            <a:r>
              <a:rPr lang="fr-FR" sz="1100" dirty="0">
                <a:solidFill>
                  <a:srgbClr val="FF0000"/>
                </a:solidFill>
              </a:rPr>
              <a:t>The </a:t>
            </a:r>
            <a:r>
              <a:rPr lang="fr-FR" sz="1100" dirty="0" err="1">
                <a:solidFill>
                  <a:srgbClr val="FF0000"/>
                </a:solidFill>
              </a:rPr>
              <a:t>thermic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exchanger</a:t>
            </a:r>
            <a:r>
              <a:rPr lang="fr-FR" sz="1100" dirty="0">
                <a:solidFill>
                  <a:srgbClr val="FF0000"/>
                </a:solidFill>
              </a:rPr>
              <a:t> water </a:t>
            </a:r>
            <a:r>
              <a:rPr lang="fr-FR" sz="1100" dirty="0" err="1">
                <a:solidFill>
                  <a:srgbClr val="FF0000"/>
                </a:solidFill>
              </a:rPr>
              <a:t>supply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is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provided</a:t>
            </a:r>
            <a:r>
              <a:rPr lang="fr-FR" sz="1100" dirty="0">
                <a:solidFill>
                  <a:srgbClr val="FF0000"/>
                </a:solidFill>
              </a:rPr>
              <a:t> by </a:t>
            </a:r>
            <a:r>
              <a:rPr lang="fr-FR" sz="1100" dirty="0" err="1">
                <a:solidFill>
                  <a:srgbClr val="FF0000"/>
                </a:solidFill>
              </a:rPr>
              <a:t>customer’s</a:t>
            </a:r>
            <a:r>
              <a:rPr lang="fr-FR" sz="1100" dirty="0">
                <a:solidFill>
                  <a:srgbClr val="FF0000"/>
                </a:solidFill>
              </a:rPr>
              <a:t> </a:t>
            </a:r>
            <a:r>
              <a:rPr lang="fr-FR" sz="1100" dirty="0" err="1">
                <a:solidFill>
                  <a:srgbClr val="FF0000"/>
                </a:solidFill>
              </a:rPr>
              <a:t>chilled</a:t>
            </a:r>
            <a:r>
              <a:rPr lang="fr-FR" sz="1100" dirty="0">
                <a:solidFill>
                  <a:srgbClr val="FF0000"/>
                </a:solidFill>
              </a:rPr>
              <a:t> water network.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11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fr-FR" sz="1100" dirty="0"/>
          </a:p>
          <a:p>
            <a:pPr>
              <a:spcBef>
                <a:spcPct val="45000"/>
              </a:spcBef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fr-FR" altLang="fr-FR" sz="11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7A3E81-D3A9-4868-B633-C86F0C224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56" y="4204795"/>
            <a:ext cx="3291863" cy="15274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-modele" id="{16C6E12C-1E21-48B3-BC3B-A4C11BF45D07}" vid="{56CFF798-9613-40F9-8F33-2A66BF195C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EN-modele</Template>
  <TotalTime>731</TotalTime>
  <Words>105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SimSun</vt:lpstr>
      <vt:lpstr>Arial</vt:lpstr>
      <vt:lpstr>Wingdings</vt:lpstr>
      <vt:lpstr>NewSidel_Template_4x3_with add layouts</vt:lpstr>
      <vt:lpstr>think-cell Folie</vt:lpstr>
      <vt:lpstr>Increase your equipment efficiency and secure product quality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an example  of a presentation title</dc:title>
  <dc:creator>FERROZZI, MARCELLO</dc:creator>
  <cp:lastModifiedBy>Sorega, Dan</cp:lastModifiedBy>
  <cp:revision>82</cp:revision>
  <dcterms:created xsi:type="dcterms:W3CDTF">2018-02-10T17:04:39Z</dcterms:created>
  <dcterms:modified xsi:type="dcterms:W3CDTF">2021-01-06T16:33:23Z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254545@sidel.com</vt:lpwstr>
  </property>
  <property fmtid="{D5CDD505-2E9C-101B-9397-08002B2CF9AE}" pid="7" name="MSIP_Label_94480757-a570-4f64-84e7-c5b3ffe9d573_SetDate">
    <vt:lpwstr>2019-12-17T17:48:52.9866123Z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MSIP_Label_e35bb0a3-90cf-41a8-939e-500b35438edf_Enabled">
    <vt:lpwstr>True</vt:lpwstr>
  </property>
  <property fmtid="{D5CDD505-2E9C-101B-9397-08002B2CF9AE}" pid="12" name="MSIP_Label_e35bb0a3-90cf-41a8-939e-500b35438edf_SiteId">
    <vt:lpwstr>2390cbd1-e663-4321-bc93-ba298637ce52</vt:lpwstr>
  </property>
  <property fmtid="{D5CDD505-2E9C-101B-9397-08002B2CF9AE}" pid="13" name="MSIP_Label_e35bb0a3-90cf-41a8-939e-500b35438edf_Owner">
    <vt:lpwstr>107200@sidel.com</vt:lpwstr>
  </property>
  <property fmtid="{D5CDD505-2E9C-101B-9397-08002B2CF9AE}" pid="14" name="MSIP_Label_e35bb0a3-90cf-41a8-939e-500b35438edf_SetDate">
    <vt:lpwstr>2017-09-26T14:43:53.5499116+02:00</vt:lpwstr>
  </property>
  <property fmtid="{D5CDD505-2E9C-101B-9397-08002B2CF9AE}" pid="15" name="MSIP_Label_e35bb0a3-90cf-41a8-939e-500b35438edf_Name">
    <vt:lpwstr>Sidel-Confidential</vt:lpwstr>
  </property>
  <property fmtid="{D5CDD505-2E9C-101B-9397-08002B2CF9AE}" pid="16" name="MSIP_Label_e35bb0a3-90cf-41a8-939e-500b35438edf_Application">
    <vt:lpwstr>Microsoft Azure Information Protection</vt:lpwstr>
  </property>
  <property fmtid="{D5CDD505-2E9C-101B-9397-08002B2CF9AE}" pid="17" name="MSIP_Label_e35bb0a3-90cf-41a8-939e-500b35438edf_Extended_MSFT_Method">
    <vt:lpwstr>Automatic</vt:lpwstr>
  </property>
  <property fmtid="{D5CDD505-2E9C-101B-9397-08002B2CF9AE}" pid="18" name="MSIP_Label_06263584-a2fa-494a-b6ac-a3eeadb86bd0_Enabled">
    <vt:lpwstr>True</vt:lpwstr>
  </property>
  <property fmtid="{D5CDD505-2E9C-101B-9397-08002B2CF9AE}" pid="19" name="MSIP_Label_06263584-a2fa-494a-b6ac-a3eeadb86bd0_SiteId">
    <vt:lpwstr>2390cbd1-e663-4321-bc93-ba298637ce52</vt:lpwstr>
  </property>
  <property fmtid="{D5CDD505-2E9C-101B-9397-08002B2CF9AE}" pid="20" name="MSIP_Label_06263584-a2fa-494a-b6ac-a3eeadb86bd0_Owner">
    <vt:lpwstr>107200@sidel.com</vt:lpwstr>
  </property>
  <property fmtid="{D5CDD505-2E9C-101B-9397-08002B2CF9AE}" pid="21" name="MSIP_Label_06263584-a2fa-494a-b6ac-a3eeadb86bd0_SetDate">
    <vt:lpwstr>2017-09-26T14:43:53.5499116+02:00</vt:lpwstr>
  </property>
  <property fmtid="{D5CDD505-2E9C-101B-9397-08002B2CF9AE}" pid="22" name="MSIP_Label_06263584-a2fa-494a-b6ac-a3eeadb86bd0_Name">
    <vt:lpwstr>Internal</vt:lpwstr>
  </property>
  <property fmtid="{D5CDD505-2E9C-101B-9397-08002B2CF9AE}" pid="23" name="MSIP_Label_06263584-a2fa-494a-b6ac-a3eeadb86bd0_Application">
    <vt:lpwstr>Microsoft Azure Information Protection</vt:lpwstr>
  </property>
  <property fmtid="{D5CDD505-2E9C-101B-9397-08002B2CF9AE}" pid="24" name="MSIP_Label_06263584-a2fa-494a-b6ac-a3eeadb86bd0_Extended_MSFT_Method">
    <vt:lpwstr>Automatic</vt:lpwstr>
  </property>
  <property fmtid="{D5CDD505-2E9C-101B-9397-08002B2CF9AE}" pid="25" name="Sensitivity">
    <vt:lpwstr>General Sidel-Confidential Internal</vt:lpwstr>
  </property>
</Properties>
</file>