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052" y="-34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2" hidden="1">
            <a:extLst>
              <a:ext uri="{FF2B5EF4-FFF2-40B4-BE49-F238E27FC236}">
                <a16:creationId xmlns:a16="http://schemas.microsoft.com/office/drawing/2014/main" id="{59758623-35FB-4164-BF8F-702DA2758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82" hidden="1">
                        <a:extLst>
                          <a:ext uri="{FF2B5EF4-FFF2-40B4-BE49-F238E27FC236}">
                            <a16:creationId xmlns:a16="http://schemas.microsoft.com/office/drawing/2014/main" id="{59758623-35FB-4164-BF8F-702DA2758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35989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HS127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HMI Alarm Management (for Fillers)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8">
            <a:extLst>
              <a:ext uri="{FF2B5EF4-FFF2-40B4-BE49-F238E27FC236}">
                <a16:creationId xmlns:a16="http://schemas.microsoft.com/office/drawing/2014/main" id="{D263AD4F-587B-4867-A05C-09F06C48190F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70063"/>
            <a:ext cx="7991475" cy="4041775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E3A3CD7D-4034-4CC9-B980-6BEA5891A10C}"/>
                </a:ext>
              </a:extLst>
            </p:cNvPr>
            <p:cNvSpPr/>
            <p:nvPr/>
          </p:nvSpPr>
          <p:spPr>
            <a:xfrm>
              <a:off x="6508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en-GB" sz="1400" b="1" dirty="0">
                  <a:solidFill>
                    <a:srgbClr val="FFFFFF"/>
                  </a:solidFill>
                </a:rPr>
                <a:t>VALOR Y VENTAJAS</a:t>
              </a:r>
              <a:endParaRPr lang="es-ES" sz="14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2" name="Rechteck 4">
              <a:extLst>
                <a:ext uri="{FF2B5EF4-FFF2-40B4-BE49-F238E27FC236}">
                  <a16:creationId xmlns:a16="http://schemas.microsoft.com/office/drawing/2014/main" id="{088B958E-4C24-4DC0-AE0B-A8C3F6A30311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indent="-342900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FF23687B-3FEA-4BD0-9B9A-16509C91493D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de-DE" sz="1400" b="1" noProof="1">
                  <a:solidFill>
                    <a:srgbClr val="FFFFFF"/>
                  </a:solidFill>
                  <a:latin typeface="Arial" charset="0"/>
                </a:rPr>
                <a:t>DESCRIPCIÓN</a:t>
              </a:r>
              <a:r>
                <a:rPr lang="de-CH" altLang="de-DE" sz="1400" b="1" noProof="1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GB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F8451FFD-13CF-4A18-9269-3002962CB759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64B00"/>
                </a:buClr>
                <a:buFont typeface="Wingdings" panose="05000000000000000000" pitchFamily="2" charset="2"/>
                <a:buChar char="§"/>
                <a:defRPr/>
              </a:pPr>
              <a:endParaRPr lang="en-US" altLang="zh-CN" sz="12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es-ES" dirty="0"/>
              <a:t>Aumente la eficiencia de su equipo y asegure la calidad del producto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4769" y="1435100"/>
            <a:ext cx="7997825" cy="276999"/>
          </a:xfrm>
        </p:spPr>
        <p:txBody>
          <a:bodyPr vert="horz" lIns="0" tIns="0" rIns="0" bIns="0" rtlCol="0">
            <a:spAutoFit/>
          </a:bodyPr>
          <a:lstStyle/>
          <a:p>
            <a:r>
              <a:rPr lang="es-ES" dirty="0"/>
              <a:t>Sistema de enfriamiento de aire del horno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35EBDE-D6DC-450C-922E-5D28FFDEAC59}"/>
              </a:ext>
            </a:extLst>
          </p:cNvPr>
          <p:cNvSpPr/>
          <p:nvPr/>
        </p:nvSpPr>
        <p:spPr>
          <a:xfrm>
            <a:off x="4760867" y="2160646"/>
            <a:ext cx="386344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Los componentes del sistema de refrigeración por aire del horno: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un intercambiador térmico aire / agua (radiador) delante de la ventilación del horno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una válvula de 3 vías que permite la regulación del caudal de agua mediante bypass (controlado por sonda de temperatura)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La temperatura se ajusta desde la HMI</a:t>
            </a:r>
          </a:p>
          <a:p>
            <a:endParaRPr lang="es-ES" sz="1100" dirty="0"/>
          </a:p>
          <a:p>
            <a:r>
              <a:rPr lang="es-ES" sz="1100" dirty="0">
                <a:solidFill>
                  <a:srgbClr val="FF0000"/>
                </a:solidFill>
              </a:rPr>
              <a:t>El suministro de agua del intercambiador térmico es proporcionado por la red de agua fría del cliente.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120302-4AEA-4E02-BDB4-7E2ADE9CC71E}"/>
              </a:ext>
            </a:extLst>
          </p:cNvPr>
          <p:cNvSpPr/>
          <p:nvPr/>
        </p:nvSpPr>
        <p:spPr>
          <a:xfrm>
            <a:off x="642938" y="2233613"/>
            <a:ext cx="396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ES" altLang="fr-FR" sz="1200" dirty="0"/>
              <a:t>Aumente la flexibilidad del proceso (amplíe la ventana del proceso)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ES" altLang="fr-FR" sz="1200" dirty="0"/>
              <a:t>Evite el sobrecalentamiento del horno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ES" altLang="fr-FR" sz="1200" dirty="0"/>
              <a:t>Calidad segura del cuello de botella</a:t>
            </a:r>
            <a:endParaRPr lang="en-GB" altLang="fr-FR" sz="1200" b="1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D6F1518-BBFE-45CE-A652-E51900C711DE}"/>
              </a:ext>
            </a:extLst>
          </p:cNvPr>
          <p:cNvSpPr txBox="1">
            <a:spLocks/>
          </p:cNvSpPr>
          <p:nvPr/>
        </p:nvSpPr>
        <p:spPr>
          <a:xfrm>
            <a:off x="642938" y="5874115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</a:t>
            </a:r>
            <a:r>
              <a:rPr lang="en-US" sz="800" kern="0" dirty="0" err="1">
                <a:solidFill>
                  <a:srgbClr val="000000"/>
                </a:solidFill>
              </a:rPr>
              <a:t>Eficiencia</a:t>
            </a:r>
            <a:r>
              <a:rPr lang="en-US" sz="800" kern="0" dirty="0">
                <a:solidFill>
                  <a:srgbClr val="000000"/>
                </a:solidFill>
              </a:rPr>
              <a:t>, C</a:t>
            </a:r>
            <a:r>
              <a:rPr lang="en-GB" altLang="fr-FR" sz="800" dirty="0" err="1">
                <a:solidFill>
                  <a:srgbClr val="000000"/>
                </a:solidFill>
              </a:rPr>
              <a:t>alidad</a:t>
            </a:r>
            <a:r>
              <a:rPr lang="en-GB" altLang="fr-FR" sz="800" dirty="0">
                <a:solidFill>
                  <a:srgbClr val="000000"/>
                </a:solidFill>
              </a:rPr>
              <a:t> del </a:t>
            </a:r>
            <a:r>
              <a:rPr lang="en-GB" altLang="fr-FR" sz="800" dirty="0" err="1">
                <a:solidFill>
                  <a:srgbClr val="000000"/>
                </a:solidFill>
              </a:rPr>
              <a:t>producto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Equipo: sopladoras MATRIX</a:t>
            </a:r>
            <a:endParaRPr kumimoji="0" lang="es-E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 de catálogo: </a:t>
            </a:r>
            <a:r>
              <a:rPr lang="en-US" sz="800" kern="0" dirty="0">
                <a:solidFill>
                  <a:srgbClr val="000000"/>
                </a:solidFill>
                <a:latin typeface="Arial"/>
              </a:rPr>
              <a:t>2055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C260D8-9E69-411A-A965-8B441C987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56" y="4204795"/>
            <a:ext cx="3291863" cy="15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0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732</TotalTime>
  <Words>136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Aumente la eficiencia de su equipo y asegure la calidad del producto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2021-01-06T16:34:12Z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