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052" y="-34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2" hidden="1">
            <a:extLst>
              <a:ext uri="{FF2B5EF4-FFF2-40B4-BE49-F238E27FC236}">
                <a16:creationId xmlns:a16="http://schemas.microsoft.com/office/drawing/2014/main" id="{59758623-35FB-4164-BF8F-702DA2758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82" hidden="1">
                        <a:extLst>
                          <a:ext uri="{FF2B5EF4-FFF2-40B4-BE49-F238E27FC236}">
                            <a16:creationId xmlns:a16="http://schemas.microsoft.com/office/drawing/2014/main" id="{59758623-35FB-4164-BF8F-702DA2758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35989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HS127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HMI Alarm Management (for Fillers)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8">
            <a:extLst>
              <a:ext uri="{FF2B5EF4-FFF2-40B4-BE49-F238E27FC236}">
                <a16:creationId xmlns:a16="http://schemas.microsoft.com/office/drawing/2014/main" id="{D263AD4F-587B-4867-A05C-09F06C48190F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70063"/>
            <a:ext cx="7991475" cy="4041775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E3A3CD7D-4034-4CC9-B980-6BEA5891A10C}"/>
                </a:ext>
              </a:extLst>
            </p:cNvPr>
            <p:cNvSpPr/>
            <p:nvPr/>
          </p:nvSpPr>
          <p:spPr>
            <a:xfrm>
              <a:off x="6508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lvl="0">
                <a:spcBef>
                  <a:spcPts val="300"/>
                </a:spcBef>
                <a:buClr>
                  <a:srgbClr val="FF6600"/>
                </a:buClr>
                <a:defRPr/>
              </a:pPr>
              <a:r>
                <a:rPr lang="fr-FR" sz="1400" b="1" dirty="0">
                  <a:solidFill>
                    <a:srgbClr val="FFFFFF"/>
                  </a:solidFill>
                </a:rPr>
                <a:t>VALEUR ET AVANTAGES</a:t>
              </a:r>
              <a:endParaRPr lang="fr-FR" sz="1400" b="1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12" name="Rechteck 4">
              <a:extLst>
                <a:ext uri="{FF2B5EF4-FFF2-40B4-BE49-F238E27FC236}">
                  <a16:creationId xmlns:a16="http://schemas.microsoft.com/office/drawing/2014/main" id="{088B958E-4C24-4DC0-AE0B-A8C3F6A30311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indent="-342900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FF23687B-3FEA-4BD0-9B9A-16509C91493D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fr-FR" sz="1400" b="1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DESCRIPTION</a:t>
              </a:r>
              <a:r>
                <a:rPr lang="de-CH" altLang="de-DE" sz="1400" b="1" noProof="1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GB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F8451FFD-13CF-4A18-9269-3002962CB759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64B00"/>
                </a:buClr>
                <a:buFont typeface="Wingdings" panose="05000000000000000000" pitchFamily="2" charset="2"/>
                <a:buChar char="§"/>
                <a:defRPr/>
              </a:pPr>
              <a:endParaRPr lang="en-US" altLang="zh-CN" sz="12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334800"/>
            <a:ext cx="8356963" cy="1384995"/>
          </a:xfrm>
        </p:spPr>
        <p:txBody>
          <a:bodyPr/>
          <a:lstStyle/>
          <a:p>
            <a:r>
              <a:rPr lang="fr-FR" dirty="0"/>
              <a:t>Augmentez le rendement de vos équipements et sécurisez la qualité des produits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70451"/>
            <a:ext cx="7997825" cy="276999"/>
          </a:xfrm>
        </p:spPr>
        <p:txBody>
          <a:bodyPr vert="horz" lIns="0" tIns="0" rIns="0" bIns="0" rtlCol="0">
            <a:spAutoFit/>
          </a:bodyPr>
          <a:lstStyle/>
          <a:p>
            <a:r>
              <a:rPr lang="fr-FR" dirty="0"/>
              <a:t>Système de refroidissement du four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336F9E3-116E-40D0-AABE-2A2C92A7C7A3}"/>
              </a:ext>
            </a:extLst>
          </p:cNvPr>
          <p:cNvSpPr txBox="1">
            <a:spLocks/>
          </p:cNvSpPr>
          <p:nvPr/>
        </p:nvSpPr>
        <p:spPr>
          <a:xfrm>
            <a:off x="649288" y="5898224"/>
            <a:ext cx="7972425" cy="431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Valeur : Rendement, </a:t>
            </a:r>
            <a:r>
              <a:rPr lang="en-GB" altLang="fr-FR" sz="800" dirty="0" err="1">
                <a:solidFill>
                  <a:srgbClr val="000000"/>
                </a:solidFill>
              </a:rPr>
              <a:t>Qualité</a:t>
            </a:r>
            <a:r>
              <a:rPr lang="en-GB" altLang="fr-FR" sz="800" dirty="0">
                <a:solidFill>
                  <a:srgbClr val="000000"/>
                </a:solidFill>
              </a:rPr>
              <a:t> du </a:t>
            </a:r>
            <a:r>
              <a:rPr lang="en-GB" altLang="fr-FR" sz="800" dirty="0" err="1">
                <a:solidFill>
                  <a:srgbClr val="000000"/>
                </a:solidFill>
              </a:rPr>
              <a:t>produit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Équipements : souffleuses </a:t>
            </a:r>
            <a:r>
              <a:rPr kumimoji="0" lang="fr-FR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 catalogue : 2055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64977-C55C-46BF-9478-F4C949B1A471}"/>
              </a:ext>
            </a:extLst>
          </p:cNvPr>
          <p:cNvSpPr/>
          <p:nvPr/>
        </p:nvSpPr>
        <p:spPr>
          <a:xfrm>
            <a:off x="4760867" y="2160646"/>
            <a:ext cx="386344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Les composants du système de refroidissement à air du four: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un échangeur thermique air / eau (radiateur) devant la ventilation du four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une vanne 3 voies permettant la régulation du débit d'eau par by-pass (contrôlée par une sonde de température)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La température est ajustée à partir de l'IHM</a:t>
            </a:r>
          </a:p>
          <a:p>
            <a:endParaRPr lang="fr-FR" sz="1100" dirty="0"/>
          </a:p>
          <a:p>
            <a:r>
              <a:rPr lang="fr-FR" sz="1100" dirty="0">
                <a:solidFill>
                  <a:srgbClr val="FF0000"/>
                </a:solidFill>
              </a:rPr>
              <a:t>L'alimentation en eau de l'échangeur thermique est fournie par le réseau d'eau glacée du client</a:t>
            </a:r>
            <a:r>
              <a:rPr lang="fr-FR" sz="1100" dirty="0"/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57EDFC-22AA-4239-AEBB-7C832336C9CD}"/>
              </a:ext>
            </a:extLst>
          </p:cNvPr>
          <p:cNvSpPr/>
          <p:nvPr/>
        </p:nvSpPr>
        <p:spPr>
          <a:xfrm>
            <a:off x="642938" y="2233613"/>
            <a:ext cx="396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/>
              <a:t>Augmenter la flexibilité des process (élargir la fenêtre de process)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/>
              <a:t>Évitez la surchauffe du four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/>
              <a:t>Qualité du col de la bouteille sécurisée</a:t>
            </a:r>
            <a:endParaRPr lang="en-GB" altLang="fr-FR" sz="1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CAC0D6-381A-4EE0-9027-730932C9E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56" y="4204795"/>
            <a:ext cx="3291863" cy="15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0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732</TotalTime>
  <Words>115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Augmentez le rendement de vos équipements et sécurisez la qualité des produits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2021-01-06T16:33:58Z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