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1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052" y="-34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2" hidden="1">
            <a:extLst>
              <a:ext uri="{FF2B5EF4-FFF2-40B4-BE49-F238E27FC236}">
                <a16:creationId xmlns:a16="http://schemas.microsoft.com/office/drawing/2014/main" id="{59758623-35FB-4164-BF8F-702DA2758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82" hidden="1">
                        <a:extLst>
                          <a:ext uri="{FF2B5EF4-FFF2-40B4-BE49-F238E27FC236}">
                            <a16:creationId xmlns:a16="http://schemas.microsoft.com/office/drawing/2014/main" id="{59758623-35FB-4164-BF8F-702DA2758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359894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HS127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HMI Alarm Management (for Fillers)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8">
            <a:extLst>
              <a:ext uri="{FF2B5EF4-FFF2-40B4-BE49-F238E27FC236}">
                <a16:creationId xmlns:a16="http://schemas.microsoft.com/office/drawing/2014/main" id="{D263AD4F-587B-4867-A05C-09F06C48190F}"/>
              </a:ext>
            </a:extLst>
          </p:cNvPr>
          <p:cNvGrpSpPr>
            <a:grpSpLocks/>
          </p:cNvGrpSpPr>
          <p:nvPr/>
        </p:nvGrpSpPr>
        <p:grpSpPr bwMode="auto">
          <a:xfrm>
            <a:off x="632835" y="1736683"/>
            <a:ext cx="7991475" cy="4041775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E3A3CD7D-4034-4CC9-B980-6BEA5891A10C}"/>
                </a:ext>
              </a:extLst>
            </p:cNvPr>
            <p:cNvSpPr/>
            <p:nvPr/>
          </p:nvSpPr>
          <p:spPr>
            <a:xfrm>
              <a:off x="6508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en-GB" sz="1400" b="1" dirty="0">
                  <a:solidFill>
                    <a:srgbClr val="FFFFFF"/>
                  </a:solidFill>
                </a:rPr>
                <a:t>VALOR E VANTAGENS</a:t>
              </a:r>
              <a:endParaRPr lang="pt-BR" sz="14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2" name="Rechteck 4">
              <a:extLst>
                <a:ext uri="{FF2B5EF4-FFF2-40B4-BE49-F238E27FC236}">
                  <a16:creationId xmlns:a16="http://schemas.microsoft.com/office/drawing/2014/main" id="{088B958E-4C24-4DC0-AE0B-A8C3F6A30311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indent="-342900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FF23687B-3FEA-4BD0-9B9A-16509C91493D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CH" altLang="de-DE" sz="1400" b="1" noProof="1">
                  <a:solidFill>
                    <a:srgbClr val="FFFFFF"/>
                  </a:solidFill>
                  <a:latin typeface="Arial" charset="0"/>
                </a:rPr>
                <a:t>DESCRIÇÃO</a:t>
              </a:r>
              <a:r>
                <a:rPr lang="de-CH" altLang="de-DE" sz="1400" b="1" noProof="1">
                  <a:solidFill>
                    <a:srgbClr val="FFFFFF"/>
                  </a:solidFill>
                  <a:cs typeface="Arial" charset="0"/>
                </a:rPr>
                <a:t> </a:t>
              </a:r>
              <a:endParaRPr lang="en-GB" alt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hteck 12">
              <a:extLst>
                <a:ext uri="{FF2B5EF4-FFF2-40B4-BE49-F238E27FC236}">
                  <a16:creationId xmlns:a16="http://schemas.microsoft.com/office/drawing/2014/main" id="{F8451FFD-13CF-4A18-9269-3002962CB759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64B00"/>
                </a:buClr>
                <a:buFont typeface="Wingdings" panose="05000000000000000000" pitchFamily="2" charset="2"/>
                <a:buChar char="§"/>
                <a:defRPr/>
              </a:pPr>
              <a:endParaRPr lang="en-US" altLang="zh-CN" sz="12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23330"/>
          </a:xfrm>
        </p:spPr>
        <p:txBody>
          <a:bodyPr/>
          <a:lstStyle/>
          <a:p>
            <a:r>
              <a:rPr lang="pt-BR" dirty="0"/>
              <a:t>Aumente a eficiência do seu equipamento e assegure a qualidade do produto</a:t>
            </a: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4769" y="1435100"/>
            <a:ext cx="7997825" cy="276999"/>
          </a:xfrm>
        </p:spPr>
        <p:txBody>
          <a:bodyPr vert="horz" lIns="0" tIns="0" rIns="0" bIns="0" rtlCol="0">
            <a:spAutoFit/>
          </a:bodyPr>
          <a:lstStyle/>
          <a:p>
            <a:r>
              <a:rPr lang="pt-BR" dirty="0"/>
              <a:t>Sistema de refrigeração de ar do forno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DB7499-8C91-486C-830A-427CE41778FC}"/>
              </a:ext>
            </a:extLst>
          </p:cNvPr>
          <p:cNvSpPr txBox="1">
            <a:spLocks/>
          </p:cNvSpPr>
          <p:nvPr/>
        </p:nvSpPr>
        <p:spPr>
          <a:xfrm>
            <a:off x="632835" y="5837121"/>
            <a:ext cx="7972425" cy="431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Eficiência, </a:t>
            </a:r>
            <a:r>
              <a:rPr lang="en-GB" altLang="fr-FR" sz="800" dirty="0" err="1">
                <a:solidFill>
                  <a:srgbClr val="000000"/>
                </a:solidFill>
              </a:rPr>
              <a:t>Qualidade</a:t>
            </a:r>
            <a:r>
              <a:rPr lang="en-GB" altLang="fr-FR" sz="800" dirty="0">
                <a:solidFill>
                  <a:srgbClr val="000000"/>
                </a:solidFill>
              </a:rPr>
              <a:t> do </a:t>
            </a:r>
            <a:r>
              <a:rPr lang="en-GB" altLang="fr-FR" sz="800" dirty="0" err="1">
                <a:solidFill>
                  <a:srgbClr val="000000"/>
                </a:solidFill>
              </a:rPr>
              <a:t>produto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Equipamento: Sopradoras </a:t>
            </a:r>
            <a:r>
              <a:rPr kumimoji="0" lang="fr-FR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MATRIX</a:t>
            </a:r>
            <a:endParaRPr kumimoji="0" lang="pt-BR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Catálogo código: 2055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FACE09-5486-4408-856A-EF79B95E67E9}"/>
              </a:ext>
            </a:extLst>
          </p:cNvPr>
          <p:cNvSpPr/>
          <p:nvPr/>
        </p:nvSpPr>
        <p:spPr>
          <a:xfrm>
            <a:off x="4760867" y="2160646"/>
            <a:ext cx="38634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Os componentes do sistema de refrigeração do forno: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00" dirty="0"/>
              <a:t>um trocador térmico ar / água (radiador) na frente da ventilação do forno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00" dirty="0"/>
              <a:t>uma válvula de 3 vias que permite a regulação do fluxo de água através do desvio (controlado por uma sonda de temperatura)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00" dirty="0"/>
              <a:t>A temperatura é ajustada a partir do HMI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r>
              <a:rPr lang="pt-BR" sz="1100" dirty="0">
                <a:solidFill>
                  <a:srgbClr val="FF0000"/>
                </a:solidFill>
              </a:rPr>
              <a:t>O abastecimento de água do trocador térmico é fornecido pela rede de água gelada do cliente.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EE4369-6E35-4E33-A414-ED70FF4E799E}"/>
              </a:ext>
            </a:extLst>
          </p:cNvPr>
          <p:cNvSpPr/>
          <p:nvPr/>
        </p:nvSpPr>
        <p:spPr>
          <a:xfrm>
            <a:off x="596321" y="2174553"/>
            <a:ext cx="396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pt-BR" altLang="fr-FR" sz="1200" dirty="0"/>
              <a:t>Aumente a flexibilidade do processo (amplie a janela do processo)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pt-BR" altLang="fr-FR" sz="1200" dirty="0"/>
              <a:t>Evite o superaquecimento do forno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pt-BR" altLang="fr-FR" sz="1200" dirty="0"/>
              <a:t>Qualidade segura do gargalo da garrafa</a:t>
            </a:r>
            <a:endParaRPr lang="en-GB" altLang="fr-FR" sz="1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AB5D94-83D9-4EDD-9AA1-D3E3598BC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656" y="4204795"/>
            <a:ext cx="3291863" cy="15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731</TotalTime>
  <Words>134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Aumente a eficiência do seu equipamento e assegure a qualidade do produto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82</cp:revision>
  <dcterms:created xsi:type="dcterms:W3CDTF">2018-02-10T17:04:39Z</dcterms:created>
  <dcterms:modified xsi:type="dcterms:W3CDTF">2021-01-06T16:33:07Z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