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94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21/08/2020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21/08/2020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9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21 August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EE1F9AF7-EEA8-42DC-AB9E-7E0C6637B88E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3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jpg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4">
            <a:extLst>
              <a:ext uri="{FF2B5EF4-FFF2-40B4-BE49-F238E27FC236}">
                <a16:creationId xmlns:a16="http://schemas.microsoft.com/office/drawing/2014/main" id="{1DEE6494-7B4A-4743-A662-1F9A72DA26DD}"/>
              </a:ext>
            </a:extLst>
          </p:cNvPr>
          <p:cNvGrpSpPr>
            <a:grpSpLocks/>
          </p:cNvGrpSpPr>
          <p:nvPr/>
        </p:nvGrpSpPr>
        <p:grpSpPr bwMode="auto">
          <a:xfrm>
            <a:off x="647700" y="1803400"/>
            <a:ext cx="7991475" cy="4043363"/>
            <a:chOff x="647700" y="1803400"/>
            <a:chExt cx="7991475" cy="4043363"/>
          </a:xfrm>
        </p:grpSpPr>
        <p:sp>
          <p:nvSpPr>
            <p:cNvPr id="16" name="Rechteck 3">
              <a:extLst>
                <a:ext uri="{FF2B5EF4-FFF2-40B4-BE49-F238E27FC236}">
                  <a16:creationId xmlns:a16="http://schemas.microsoft.com/office/drawing/2014/main" id="{9A83367E-42DA-45A7-992D-7D4CD37FEFE4}"/>
                </a:ext>
              </a:extLst>
            </p:cNvPr>
            <p:cNvSpPr/>
            <p:nvPr/>
          </p:nvSpPr>
          <p:spPr>
            <a:xfrm>
              <a:off x="647700" y="1803400"/>
              <a:ext cx="3889375" cy="390525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fr-FR" altLang="fr-FR" sz="1400" b="1" dirty="0">
                  <a:solidFill>
                    <a:srgbClr val="FFFFFF"/>
                  </a:solidFill>
                  <a:ea typeface="ＭＳ Ｐゴシック" pitchFamily="34" charset="-128"/>
                  <a:cs typeface="Arial" charset="0"/>
                </a:rPr>
                <a:t>VALOR Y VENTAJAS</a:t>
              </a:r>
            </a:p>
          </p:txBody>
        </p:sp>
        <p:sp>
          <p:nvSpPr>
            <p:cNvPr id="17" name="Rechteck 4">
              <a:extLst>
                <a:ext uri="{FF2B5EF4-FFF2-40B4-BE49-F238E27FC236}">
                  <a16:creationId xmlns:a16="http://schemas.microsoft.com/office/drawing/2014/main" id="{17B6A8B0-87F8-4AB8-A1C3-AD7D014EF7DD}"/>
                </a:ext>
              </a:extLst>
            </p:cNvPr>
            <p:cNvSpPr>
              <a:spLocks/>
            </p:cNvSpPr>
            <p:nvPr/>
          </p:nvSpPr>
          <p:spPr>
            <a:xfrm>
              <a:off x="647700" y="2193925"/>
              <a:ext cx="3889375" cy="36528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182563" indent="-1825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ct val="45000"/>
                </a:spcBef>
                <a:spcAft>
                  <a:spcPts val="0"/>
                </a:spcAft>
                <a:buClr>
                  <a:srgbClr val="E64B00"/>
                </a:buClr>
                <a:buFont typeface="Wingdings" pitchFamily="2" charset="2"/>
                <a:buChar char="§"/>
                <a:defRPr/>
              </a:pPr>
              <a:endParaRPr lang="de-CH" altLang="fr-FR" sz="1050" dirty="0">
                <a:solidFill>
                  <a:srgbClr val="000000"/>
                </a:solidFill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22" name="Rechteck 11">
              <a:extLst>
                <a:ext uri="{FF2B5EF4-FFF2-40B4-BE49-F238E27FC236}">
                  <a16:creationId xmlns:a16="http://schemas.microsoft.com/office/drawing/2014/main" id="{98E519DC-B034-4B23-A545-D801F7FAA4F4}"/>
                </a:ext>
              </a:extLst>
            </p:cNvPr>
            <p:cNvSpPr/>
            <p:nvPr/>
          </p:nvSpPr>
          <p:spPr>
            <a:xfrm>
              <a:off x="4749800" y="1803400"/>
              <a:ext cx="3889375" cy="390525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 marL="190500" indent="-19050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fr-FR" altLang="fr-FR" sz="1400" b="1" dirty="0">
                  <a:solidFill>
                    <a:srgbClr val="FFFFFF"/>
                  </a:solidFill>
                  <a:cs typeface="Arial" charset="0"/>
                </a:rPr>
                <a:t>DESCRIPCIÓN</a:t>
              </a:r>
              <a:endParaRPr lang="fr-FR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23" name="Rechteck 12">
              <a:extLst>
                <a:ext uri="{FF2B5EF4-FFF2-40B4-BE49-F238E27FC236}">
                  <a16:creationId xmlns:a16="http://schemas.microsoft.com/office/drawing/2014/main" id="{133FB278-4C04-4385-92E0-48FC4831DF1A}"/>
                </a:ext>
              </a:extLst>
            </p:cNvPr>
            <p:cNvSpPr>
              <a:spLocks/>
            </p:cNvSpPr>
            <p:nvPr/>
          </p:nvSpPr>
          <p:spPr>
            <a:xfrm>
              <a:off x="4749800" y="2193925"/>
              <a:ext cx="3889375" cy="36528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182563" indent="-182563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Pct val="100000"/>
                <a:buFont typeface="Wingdings" pitchFamily="2" charset="2"/>
                <a:buChar char="§"/>
                <a:defRPr/>
              </a:pPr>
              <a:endParaRPr lang="de-CH" altLang="fr-FR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5123" name="Objekt 25" hidden="1">
            <a:extLst>
              <a:ext uri="{FF2B5EF4-FFF2-40B4-BE49-F238E27FC236}">
                <a16:creationId xmlns:a16="http://schemas.microsoft.com/office/drawing/2014/main" id="{FB269A12-0D2B-42AD-BDD9-01A902FC28D5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5123" name="Objekt 25" hidden="1">
                        <a:extLst>
                          <a:ext uri="{FF2B5EF4-FFF2-40B4-BE49-F238E27FC236}">
                            <a16:creationId xmlns:a16="http://schemas.microsoft.com/office/drawing/2014/main" id="{FB269A12-0D2B-42AD-BDD9-01A902FC28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Title 1">
            <a:extLst>
              <a:ext uri="{FF2B5EF4-FFF2-40B4-BE49-F238E27FC236}">
                <a16:creationId xmlns:a16="http://schemas.microsoft.com/office/drawing/2014/main" id="{D59CC8B6-8E7A-49B8-88C0-3676CAC031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700" y="334963"/>
            <a:ext cx="7993063" cy="923330"/>
          </a:xfrm>
        </p:spPr>
        <p:txBody>
          <a:bodyPr/>
          <a:lstStyle/>
          <a:p>
            <a:r>
              <a:rPr lang="es-ES" altLang="fr-FR" dirty="0"/>
              <a:t>Aproveche las últimas funcionalidades de software en su equipo</a:t>
            </a:r>
            <a:endParaRPr lang="en-GB" altLang="en-US" b="0" dirty="0"/>
          </a:p>
        </p:txBody>
      </p:sp>
      <p:sp>
        <p:nvSpPr>
          <p:cNvPr id="5125" name="Text Placeholder 2">
            <a:extLst>
              <a:ext uri="{FF2B5EF4-FFF2-40B4-BE49-F238E27FC236}">
                <a16:creationId xmlns:a16="http://schemas.microsoft.com/office/drawing/2014/main" id="{1793E68A-37BF-48F1-8758-B94AFF3DBE8E}"/>
              </a:ext>
            </a:extLst>
          </p:cNvPr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655638" y="1511300"/>
            <a:ext cx="7997825" cy="277813"/>
          </a:xfrm>
        </p:spPr>
        <p:txBody>
          <a:bodyPr>
            <a:spAutoFit/>
          </a:bodyPr>
          <a:lstStyle/>
          <a:p>
            <a:r>
              <a:rPr lang="fr-FR" dirty="0"/>
              <a:t>Matrix HMI SW_v2.12</a:t>
            </a:r>
            <a:endParaRPr lang="fr-FR" altLang="fr-FR" dirty="0"/>
          </a:p>
        </p:txBody>
      </p:sp>
      <p:sp>
        <p:nvSpPr>
          <p:cNvPr id="5126" name="BainBulletsConfiguration" hidden="1">
            <a:extLst>
              <a:ext uri="{FF2B5EF4-FFF2-40B4-BE49-F238E27FC236}">
                <a16:creationId xmlns:a16="http://schemas.microsoft.com/office/drawing/2014/main" id="{25EDCA33-E74A-4BA1-A486-52E1FE7C0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E64B00"/>
              </a:buClr>
            </a:pPr>
            <a:endParaRPr lang="en-US" altLang="en-US" sz="100">
              <a:solidFill>
                <a:srgbClr val="FFFFFF"/>
              </a:solidFill>
            </a:endParaRP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50CF3A04-12F0-43FB-B897-A3E286DB9E25}"/>
              </a:ext>
            </a:extLst>
          </p:cNvPr>
          <p:cNvSpPr txBox="1">
            <a:spLocks/>
          </p:cNvSpPr>
          <p:nvPr/>
        </p:nvSpPr>
        <p:spPr>
          <a:xfrm>
            <a:off x="652463" y="5862638"/>
            <a:ext cx="7972425" cy="41857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sz="800" kern="0" dirty="0"/>
              <a:t>Valor: </a:t>
            </a:r>
            <a:r>
              <a:rPr sz="800" kern="0" dirty="0" err="1"/>
              <a:t>Eficiencia</a:t>
            </a:r>
            <a:r>
              <a:rPr sz="800" kern="0" dirty="0"/>
              <a:t>, </a:t>
            </a:r>
            <a:r>
              <a:rPr lang="en-US" sz="800" kern="0" dirty="0" err="1"/>
              <a:t>Flexibilidad</a:t>
            </a:r>
            <a:endParaRPr sz="800" kern="0" dirty="0"/>
          </a:p>
          <a:p>
            <a:pPr>
              <a:defRPr/>
            </a:pPr>
            <a:r>
              <a:rPr sz="800" kern="0" dirty="0" err="1"/>
              <a:t>Equipo</a:t>
            </a:r>
            <a:r>
              <a:rPr sz="800" kern="0" dirty="0"/>
              <a:t>: </a:t>
            </a:r>
            <a:r>
              <a:rPr lang="en-US" sz="800" kern="0" dirty="0" err="1">
                <a:solidFill>
                  <a:srgbClr val="000000"/>
                </a:solidFill>
              </a:rPr>
              <a:t>Sopladoras</a:t>
            </a:r>
            <a:r>
              <a:rPr lang="en-US" sz="800" kern="0" dirty="0">
                <a:solidFill>
                  <a:srgbClr val="000000"/>
                </a:solidFill>
              </a:rPr>
              <a:t> MATRIX </a:t>
            </a:r>
            <a:r>
              <a:rPr lang="pt-BR" sz="800" kern="0" dirty="0">
                <a:solidFill>
                  <a:srgbClr val="000000"/>
                </a:solidFill>
              </a:rPr>
              <a:t>(excepto S / N 110001, 110002, 120001)</a:t>
            </a:r>
            <a:endParaRPr sz="800" kern="0" dirty="0"/>
          </a:p>
          <a:p>
            <a:pPr>
              <a:defRPr/>
            </a:pPr>
            <a:r>
              <a:rPr sz="800" kern="0" dirty="0"/>
              <a:t>Código de </a:t>
            </a:r>
            <a:r>
              <a:rPr sz="800" kern="0" dirty="0" err="1"/>
              <a:t>catálogo</a:t>
            </a:r>
            <a:r>
              <a:rPr sz="800" kern="0" dirty="0"/>
              <a:t>: </a:t>
            </a:r>
            <a:r>
              <a:rPr lang="fr-FR" sz="800" kern="0" dirty="0"/>
              <a:t>2059</a:t>
            </a:r>
            <a:endParaRPr sz="800" kern="0" dirty="0"/>
          </a:p>
        </p:txBody>
      </p:sp>
      <p:sp>
        <p:nvSpPr>
          <p:cNvPr id="5128" name="Rectangle 1">
            <a:extLst>
              <a:ext uri="{FF2B5EF4-FFF2-40B4-BE49-F238E27FC236}">
                <a16:creationId xmlns:a16="http://schemas.microsoft.com/office/drawing/2014/main" id="{8A005651-1E06-449F-B505-DBB57B220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050" y="2192338"/>
            <a:ext cx="3889375" cy="3100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Mejore la accesibilidad y la flexibilidad del software en lo siguiente</a:t>
            </a:r>
          </a:p>
          <a:p>
            <a:pPr lvl="1"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Informes</a:t>
            </a:r>
          </a:p>
          <a:p>
            <a:pPr lvl="1"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Recetas</a:t>
            </a:r>
          </a:p>
          <a:p>
            <a:pPr lvl="1"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Monitoreo de energía</a:t>
            </a:r>
          </a:p>
          <a:p>
            <a:pPr lvl="1"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Fase de descontaminación</a:t>
            </a:r>
          </a:p>
          <a:p>
            <a:pPr>
              <a:buClr>
                <a:srgbClr val="E64B00"/>
              </a:buClr>
              <a:buFont typeface="Wingdings" panose="05000000000000000000" pitchFamily="2" charset="2"/>
              <a:buChar char="§"/>
            </a:pPr>
            <a:endParaRPr lang="es-ES" altLang="fr-FR" sz="1150" dirty="0">
              <a:solidFill>
                <a:srgbClr val="000000"/>
              </a:solidFill>
            </a:endParaRPr>
          </a:p>
          <a:p>
            <a:pPr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Nuevas características (*)</a:t>
            </a:r>
          </a:p>
          <a:p>
            <a:pPr lvl="1"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Proceso de soplado (</a:t>
            </a:r>
            <a:r>
              <a:rPr lang="es-ES" altLang="fr-FR" sz="1150" dirty="0" err="1">
                <a:solidFill>
                  <a:srgbClr val="000000"/>
                </a:solidFill>
              </a:rPr>
              <a:t>Intelliboss</a:t>
            </a:r>
            <a:r>
              <a:rPr lang="es-ES" altLang="fr-FR" sz="1150" dirty="0">
                <a:solidFill>
                  <a:srgbClr val="000000"/>
                </a:solidFill>
              </a:rPr>
              <a:t>)</a:t>
            </a:r>
          </a:p>
          <a:p>
            <a:pPr lvl="1"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Controles del alimentador de preformas</a:t>
            </a:r>
          </a:p>
          <a:p>
            <a:pPr lvl="1">
              <a:buClr>
                <a:srgbClr val="E64B00"/>
              </a:buClr>
              <a:buFont typeface="Wingdings" panose="05000000000000000000" pitchFamily="2" charset="2"/>
              <a:buChar char="§"/>
            </a:pPr>
            <a:r>
              <a:rPr lang="es-ES" altLang="fr-FR" sz="1150" dirty="0">
                <a:solidFill>
                  <a:srgbClr val="000000"/>
                </a:solidFill>
              </a:rPr>
              <a:t>Cambio de formato</a:t>
            </a:r>
          </a:p>
          <a:p>
            <a:pPr>
              <a:buClr>
                <a:srgbClr val="E64B00"/>
              </a:buClr>
              <a:buFont typeface="Wingdings" panose="05000000000000000000" pitchFamily="2" charset="2"/>
              <a:buChar char="§"/>
            </a:pPr>
            <a:endParaRPr lang="es-ES" altLang="fr-FR" sz="1150" dirty="0">
              <a:solidFill>
                <a:srgbClr val="000000"/>
              </a:solidFill>
            </a:endParaRPr>
          </a:p>
          <a:p>
            <a:pPr marL="0" indent="0">
              <a:buClr>
                <a:srgbClr val="E64B00"/>
              </a:buClr>
            </a:pPr>
            <a:endParaRPr lang="es-ES" altLang="fr-FR" sz="1150" dirty="0">
              <a:solidFill>
                <a:srgbClr val="000000"/>
              </a:solidFill>
            </a:endParaRPr>
          </a:p>
          <a:p>
            <a:pPr marL="0" indent="0">
              <a:buClr>
                <a:srgbClr val="E64B00"/>
              </a:buClr>
            </a:pPr>
            <a:endParaRPr lang="es-ES" altLang="fr-FR" sz="1150" dirty="0">
              <a:solidFill>
                <a:srgbClr val="000000"/>
              </a:solidFill>
            </a:endParaRPr>
          </a:p>
          <a:p>
            <a:pPr marL="0" indent="0">
              <a:buClr>
                <a:srgbClr val="E64B00"/>
              </a:buClr>
            </a:pPr>
            <a:endParaRPr lang="es-ES" altLang="fr-FR" sz="1150" dirty="0">
              <a:solidFill>
                <a:srgbClr val="000000"/>
              </a:solidFill>
            </a:endParaRPr>
          </a:p>
          <a:p>
            <a:pPr marL="0" indent="0">
              <a:buClr>
                <a:srgbClr val="E64B00"/>
              </a:buClr>
            </a:pPr>
            <a:r>
              <a:rPr lang="es-ES" altLang="fr-FR" sz="1150" dirty="0">
                <a:solidFill>
                  <a:srgbClr val="000000"/>
                </a:solidFill>
              </a:rPr>
              <a:t>(*) Dependiendo de la disponibilidad de estas opciones en el equipo.</a:t>
            </a:r>
            <a:endParaRPr lang="en-US" altLang="zh-CN" sz="1150" b="1" dirty="0">
              <a:solidFill>
                <a:srgbClr val="00000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D6F9DEE-7929-4E7F-A6AC-8AD9579FA0A5}"/>
              </a:ext>
            </a:extLst>
          </p:cNvPr>
          <p:cNvSpPr/>
          <p:nvPr/>
        </p:nvSpPr>
        <p:spPr>
          <a:xfrm>
            <a:off x="4751389" y="2259383"/>
            <a:ext cx="3858418" cy="1216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50" dirty="0">
                <a:solidFill>
                  <a:srgbClr val="000000"/>
                </a:solidFill>
              </a:rPr>
              <a:t>Según la versión de </a:t>
            </a:r>
            <a:r>
              <a:rPr lang="es-ES" sz="1150" dirty="0" err="1">
                <a:solidFill>
                  <a:srgbClr val="000000"/>
                </a:solidFill>
              </a:rPr>
              <a:t>SoftWare</a:t>
            </a:r>
            <a:r>
              <a:rPr lang="es-ES" sz="1150" dirty="0">
                <a:solidFill>
                  <a:srgbClr val="000000"/>
                </a:solidFill>
              </a:rPr>
              <a:t>, el material puede variar. Como suministro estándar: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50" dirty="0">
                <a:solidFill>
                  <a:srgbClr val="000000"/>
                </a:solidFill>
              </a:rPr>
              <a:t>TARJETA DE MEMORIA B&amp;R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50" dirty="0">
                <a:solidFill>
                  <a:srgbClr val="000000"/>
                </a:solidFill>
              </a:rPr>
              <a:t>MEMORIA SEGURA 8MB B&amp;R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50" dirty="0">
                <a:solidFill>
                  <a:srgbClr val="000000"/>
                </a:solidFill>
              </a:rPr>
              <a:t>DISCO DURO 128GB B&amp;R</a:t>
            </a:r>
            <a:endParaRPr lang="en-US" sz="1150" dirty="0">
              <a:solidFill>
                <a:srgbClr val="000000"/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7B276DC-9C21-417A-B78F-2912289F95A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5650" y="4264184"/>
            <a:ext cx="2080849" cy="1171702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44</TotalTime>
  <Words>124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ＭＳ Ｐゴシック</vt:lpstr>
      <vt:lpstr>Arial</vt:lpstr>
      <vt:lpstr>Wingdings</vt:lpstr>
      <vt:lpstr>1_NewSidel_Template_4x3_with add layouts</vt:lpstr>
      <vt:lpstr>think-cell Folie</vt:lpstr>
      <vt:lpstr>Aproveche las últimas funcionalidades de software en su equipo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43</cp:revision>
  <dcterms:created xsi:type="dcterms:W3CDTF">2018-02-10T17:04:39Z</dcterms:created>
  <dcterms:modified xsi:type="dcterms:W3CDTF">2020-08-21T10:22:11Z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2020-04-09T10:31:31.1364988Z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