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44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0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2052" y="-34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59758623-35FB-4164-BF8F-702DA2758E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59758623-35FB-4164-BF8F-702DA2758E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740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217535328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3359894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HS127 – </a:t>
            </a:r>
            <a:r>
              <a:rPr lang="en-US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HMI Alarm Management (for Fillers)</a:t>
            </a: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 January 2021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1C0642F1-B198-4757-8ECB-57A9ADBDA7B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579315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3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2857" userDrawn="1">
          <p15:clr>
            <a:srgbClr val="F26B43"/>
          </p15:clr>
        </p15:guide>
        <p15:guide id="3" pos="408" userDrawn="1">
          <p15:clr>
            <a:srgbClr val="F26B43"/>
          </p15:clr>
        </p15:guide>
        <p15:guide id="4" pos="2993" userDrawn="1">
          <p15:clr>
            <a:srgbClr val="F26B43"/>
          </p15:clr>
        </p15:guide>
        <p15:guide id="5" pos="5443" userDrawn="1">
          <p15:clr>
            <a:srgbClr val="F26B43"/>
          </p15:clr>
        </p15:guide>
        <p15:guide id="6" orient="horz" pos="3770" userDrawn="1">
          <p15:clr>
            <a:srgbClr val="F26B43"/>
          </p15:clr>
        </p15:guide>
        <p15:guide id="9" pos="5556" userDrawn="1">
          <p15:clr>
            <a:srgbClr val="F26B43"/>
          </p15:clr>
        </p15:guide>
        <p15:guide id="10" orient="horz" pos="4020" userDrawn="1">
          <p15:clr>
            <a:srgbClr val="F26B43"/>
          </p15:clr>
        </p15:guide>
        <p15:guide id="11" pos="204" userDrawn="1">
          <p15:clr>
            <a:srgbClr val="F26B43"/>
          </p15:clr>
        </p15:guide>
        <p15:guide id="12" pos="29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10" Type="http://schemas.openxmlformats.org/officeDocument/2006/relationships/image" Target="../media/image7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D263AD4F-587B-4867-A05C-09F06C48190F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063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E3A3CD7D-4034-4CC9-B980-6BEA5891A10C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</a:rPr>
                <a:t>VALOR Y VENTAJAS</a:t>
              </a:r>
              <a:endParaRPr lang="es-ES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088B958E-4C24-4DC0-AE0B-A8C3F6A3031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FF23687B-3FEA-4BD0-9B9A-16509C91493D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latin typeface="Arial" charset="0"/>
                </a:rPr>
                <a:t>DESCRIPCIÓN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F8451FFD-13CF-4A18-9269-3002962CB7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2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165374" cy="1384995"/>
          </a:xfrm>
        </p:spPr>
        <p:txBody>
          <a:bodyPr/>
          <a:lstStyle/>
          <a:p>
            <a:r>
              <a:rPr lang="es-ES" dirty="0"/>
              <a:t>Asegure la eficiencia del equipo cancelando el riesgo de vibración del codificador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2938" y="1486593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es-ES" dirty="0"/>
              <a:t>Reubicación del codificador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35EBDE-D6DC-450C-922E-5D28FFDEAC59}"/>
              </a:ext>
            </a:extLst>
          </p:cNvPr>
          <p:cNvSpPr/>
          <p:nvPr/>
        </p:nvSpPr>
        <p:spPr>
          <a:xfrm>
            <a:off x="4760867" y="2160646"/>
            <a:ext cx="386344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100" dirty="0"/>
              <a:t>El codificador se traslada desde el área central de la rueda de soplado hasta el eje de transmisión del motorreductor.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100" dirty="0"/>
              <a:t>Contenido de la solución: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100" dirty="0"/>
              <a:t>Nuevo codificador con tren de engranajes y soporte específicos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100" dirty="0"/>
              <a:t>Nuevo enlace eléctrico en junta rotativa eléctrica</a:t>
            </a:r>
          </a:p>
          <a:p>
            <a:endParaRPr lang="es-ES" sz="11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1120302-4AEA-4E02-BDB4-7E2ADE9CC71E}"/>
              </a:ext>
            </a:extLst>
          </p:cNvPr>
          <p:cNvSpPr/>
          <p:nvPr/>
        </p:nvSpPr>
        <p:spPr>
          <a:xfrm>
            <a:off x="642938" y="2233613"/>
            <a:ext cx="39624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s-ES" altLang="fr-FR" sz="1200" dirty="0"/>
              <a:t>Cancele la posible lectura incorrecta del codificador que podría provocar errores de sincronización del PLC.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s-ES" altLang="fr-FR" sz="1200" dirty="0"/>
              <a:t>Aumente la eficiencia evitando paradas de producción</a:t>
            </a:r>
            <a:endParaRPr lang="en-GB" altLang="fr-FR" sz="1200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FD6F1518-BBFE-45CE-A652-E51900C711DE}"/>
              </a:ext>
            </a:extLst>
          </p:cNvPr>
          <p:cNvSpPr txBox="1">
            <a:spLocks/>
          </p:cNvSpPr>
          <p:nvPr/>
        </p:nvSpPr>
        <p:spPr>
          <a:xfrm>
            <a:off x="642938" y="5874115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Valor: </a:t>
            </a:r>
            <a:r>
              <a:rPr lang="en-US" sz="800" kern="0" dirty="0" err="1">
                <a:solidFill>
                  <a:srgbClr val="000000"/>
                </a:solidFill>
              </a:rPr>
              <a:t>Eficiencia</a:t>
            </a:r>
            <a:r>
              <a:rPr lang="en-US" sz="800" kern="0" dirty="0">
                <a:solidFill>
                  <a:srgbClr val="000000"/>
                </a:solidFill>
              </a:rPr>
              <a:t>, </a:t>
            </a:r>
            <a:r>
              <a:rPr lang="en-US" sz="800" kern="0" dirty="0" err="1">
                <a:solidFill>
                  <a:srgbClr val="000000"/>
                </a:solidFill>
              </a:rPr>
              <a:t>Mantenimiento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Equipo: sopladoras MATRIX</a:t>
            </a:r>
            <a:endParaRPr kumimoji="0" lang="es-E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Código de catálogo: </a:t>
            </a:r>
            <a:r>
              <a:rPr lang="en-US" sz="800" kern="0" dirty="0">
                <a:solidFill>
                  <a:srgbClr val="000000"/>
                </a:solidFill>
                <a:latin typeface="Arial"/>
              </a:rPr>
              <a:t>2061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6" name="Image 11">
            <a:extLst>
              <a:ext uri="{FF2B5EF4-FFF2-40B4-BE49-F238E27FC236}">
                <a16:creationId xmlns:a16="http://schemas.microsoft.com/office/drawing/2014/main" id="{C26D5812-EF1E-4BC5-8B68-6F3244FF9F8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198" y="3319219"/>
            <a:ext cx="3420782" cy="2123057"/>
          </a:xfrm>
          <a:prstGeom prst="rect">
            <a:avLst/>
          </a:prstGeom>
        </p:spPr>
      </p:pic>
      <p:pic>
        <p:nvPicPr>
          <p:cNvPr id="17" name="Image 5">
            <a:extLst>
              <a:ext uri="{FF2B5EF4-FFF2-40B4-BE49-F238E27FC236}">
                <a16:creationId xmlns:a16="http://schemas.microsoft.com/office/drawing/2014/main" id="{75CF7906-BB9A-4A3F-B664-89E63E9B5AF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62684" y="3726236"/>
            <a:ext cx="2155851" cy="2039935"/>
          </a:xfrm>
          <a:prstGeom prst="rect">
            <a:avLst/>
          </a:prstGeom>
        </p:spPr>
      </p:pic>
      <p:pic>
        <p:nvPicPr>
          <p:cNvPr id="18" name="Image 9">
            <a:extLst>
              <a:ext uri="{FF2B5EF4-FFF2-40B4-BE49-F238E27FC236}">
                <a16:creationId xmlns:a16="http://schemas.microsoft.com/office/drawing/2014/main" id="{5EFA66FD-C5C7-44FE-9678-5454127C096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6200000">
            <a:off x="2814279" y="3822957"/>
            <a:ext cx="1993758" cy="1384370"/>
          </a:xfrm>
          <a:prstGeom prst="rect">
            <a:avLst/>
          </a:prstGeom>
        </p:spPr>
      </p:pic>
      <p:pic>
        <p:nvPicPr>
          <p:cNvPr id="20" name="Picture 24" descr="Signe De Bruit Et De Vibrations Acoustiques élevés, Triangle Jaune  Vectoriel Clip Art Libres De Droits , Vecteurs Et Illustration. Image  74617913.">
            <a:extLst>
              <a:ext uri="{FF2B5EF4-FFF2-40B4-BE49-F238E27FC236}">
                <a16:creationId xmlns:a16="http://schemas.microsoft.com/office/drawing/2014/main" id="{98522056-B018-41A3-AB45-4E89420B7F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293" y="3309556"/>
            <a:ext cx="833360" cy="83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Image 12">
            <a:extLst>
              <a:ext uri="{FF2B5EF4-FFF2-40B4-BE49-F238E27FC236}">
                <a16:creationId xmlns:a16="http://schemas.microsoft.com/office/drawing/2014/main" id="{FA446F37-5777-4CBA-854F-4F9FB8D12E9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35815" y="4314592"/>
            <a:ext cx="1058897" cy="1197429"/>
          </a:xfrm>
          <a:prstGeom prst="rect">
            <a:avLst/>
          </a:prstGeom>
        </p:spPr>
      </p:pic>
      <p:cxnSp>
        <p:nvCxnSpPr>
          <p:cNvPr id="23" name="Connecteur droit avec flèche 16">
            <a:extLst>
              <a:ext uri="{FF2B5EF4-FFF2-40B4-BE49-F238E27FC236}">
                <a16:creationId xmlns:a16="http://schemas.microsoft.com/office/drawing/2014/main" id="{5BFC5A1F-6DEC-4BB1-A27C-7D42501FFD08}"/>
              </a:ext>
            </a:extLst>
          </p:cNvPr>
          <p:cNvCxnSpPr/>
          <p:nvPr/>
        </p:nvCxnSpPr>
        <p:spPr>
          <a:xfrm flipH="1" flipV="1">
            <a:off x="6435634" y="4293326"/>
            <a:ext cx="864566" cy="45287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56803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772</TotalTime>
  <Words>98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SimSun</vt:lpstr>
      <vt:lpstr>Arial</vt:lpstr>
      <vt:lpstr>Wingdings</vt:lpstr>
      <vt:lpstr>NewSidel_Template_4x3_with add layouts</vt:lpstr>
      <vt:lpstr>think-cell Folie</vt:lpstr>
      <vt:lpstr>Asegure la eficiencia del equipo cancelando el riesgo de vibración del codificador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86</cp:revision>
  <dcterms:created xsi:type="dcterms:W3CDTF">2018-02-10T17:04:39Z</dcterms:created>
  <dcterms:modified xsi:type="dcterms:W3CDTF">2021-01-12T13:58:38Z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254545@sidel.com</vt:lpwstr>
  </property>
  <property fmtid="{D5CDD505-2E9C-101B-9397-08002B2CF9AE}" pid="7" name="MSIP_Label_94480757-a570-4f64-84e7-c5b3ffe9d573_SetDate">
    <vt:lpwstr>2019-12-17T17:48:52.9866123Z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