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41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5E00"/>
    <a:srgbClr val="AF5400"/>
    <a:srgbClr val="FF9900"/>
    <a:srgbClr val="00FF00"/>
    <a:srgbClr val="7AFF7A"/>
    <a:srgbClr val="00FFFF"/>
    <a:srgbClr val="00B0F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10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76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2052" y="-343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12/01/2021</a:t>
            </a:fld>
            <a:endParaRPr lang="en-GB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12/01/2021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59758623-35FB-4164-BF8F-702DA2758E3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17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59758623-35FB-4164-BF8F-702DA2758E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7403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217535328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3359894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HS127 – </a:t>
            </a:r>
            <a:r>
              <a:rPr lang="en-US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HMI Alarm Management (for Fillers)</a:t>
            </a: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pPr marL="0" marR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 January 2021</a:t>
            </a:fld>
            <a:endParaRPr lang="en-GB" sz="900" dirty="0">
              <a:solidFill>
                <a:schemeClr val="bg2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‹#›</a:t>
            </a:fld>
            <a:endParaRPr lang="en-GB" sz="900" dirty="0">
              <a:solidFill>
                <a:schemeClr val="bg2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1C0642F1-B198-4757-8ECB-57A9ADBDA7B5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GB" sz="900" dirty="0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35793152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3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 userDrawn="1">
          <p15:clr>
            <a:srgbClr val="F26B43"/>
          </p15:clr>
        </p15:guide>
        <p15:guide id="2" pos="2857" userDrawn="1">
          <p15:clr>
            <a:srgbClr val="F26B43"/>
          </p15:clr>
        </p15:guide>
        <p15:guide id="3" pos="408" userDrawn="1">
          <p15:clr>
            <a:srgbClr val="F26B43"/>
          </p15:clr>
        </p15:guide>
        <p15:guide id="4" pos="2993" userDrawn="1">
          <p15:clr>
            <a:srgbClr val="F26B43"/>
          </p15:clr>
        </p15:guide>
        <p15:guide id="5" pos="5443" userDrawn="1">
          <p15:clr>
            <a:srgbClr val="F26B43"/>
          </p15:clr>
        </p15:guide>
        <p15:guide id="6" orient="horz" pos="3770" userDrawn="1">
          <p15:clr>
            <a:srgbClr val="F26B43"/>
          </p15:clr>
        </p15:guide>
        <p15:guide id="9" pos="5556" userDrawn="1">
          <p15:clr>
            <a:srgbClr val="F26B43"/>
          </p15:clr>
        </p15:guide>
        <p15:guide id="10" orient="horz" pos="4020" userDrawn="1">
          <p15:clr>
            <a:srgbClr val="F26B43"/>
          </p15:clr>
        </p15:guide>
        <p15:guide id="11" pos="204" userDrawn="1">
          <p15:clr>
            <a:srgbClr val="F26B43"/>
          </p15:clr>
        </p15:guide>
        <p15:guide id="12" pos="29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jpeg"/><Relationship Id="rId5" Type="http://schemas.openxmlformats.org/officeDocument/2006/relationships/image" Target="../media/image2.emf"/><Relationship Id="rId10" Type="http://schemas.openxmlformats.org/officeDocument/2006/relationships/image" Target="../media/image7.png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88">
            <a:extLst>
              <a:ext uri="{FF2B5EF4-FFF2-40B4-BE49-F238E27FC236}">
                <a16:creationId xmlns:a16="http://schemas.microsoft.com/office/drawing/2014/main" id="{D263AD4F-587B-4867-A05C-09F06C48190F}"/>
              </a:ext>
            </a:extLst>
          </p:cNvPr>
          <p:cNvGrpSpPr>
            <a:grpSpLocks/>
          </p:cNvGrpSpPr>
          <p:nvPr/>
        </p:nvGrpSpPr>
        <p:grpSpPr bwMode="auto">
          <a:xfrm>
            <a:off x="632835" y="1736683"/>
            <a:ext cx="7991475" cy="4041775"/>
            <a:chOff x="650875" y="1906524"/>
            <a:chExt cx="7991475" cy="4042232"/>
          </a:xfrm>
        </p:grpSpPr>
        <p:sp>
          <p:nvSpPr>
            <p:cNvPr id="11" name="Rechteck 3">
              <a:extLst>
                <a:ext uri="{FF2B5EF4-FFF2-40B4-BE49-F238E27FC236}">
                  <a16:creationId xmlns:a16="http://schemas.microsoft.com/office/drawing/2014/main" id="{E3A3CD7D-4034-4CC9-B980-6BEA5891A10C}"/>
                </a:ext>
              </a:extLst>
            </p:cNvPr>
            <p:cNvSpPr/>
            <p:nvPr/>
          </p:nvSpPr>
          <p:spPr>
            <a:xfrm>
              <a:off x="6508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en-GB" sz="1400" b="1" dirty="0">
                  <a:solidFill>
                    <a:srgbClr val="FFFFFF"/>
                  </a:solidFill>
                </a:rPr>
                <a:t>VALOR E VANTAGENS</a:t>
              </a:r>
              <a:endParaRPr lang="pt-BR" sz="1400" b="1" dirty="0">
                <a:solidFill>
                  <a:srgbClr val="FFFFFF"/>
                </a:solidFill>
                <a:ea typeface="MS PGothic" pitchFamily="34" charset="-128"/>
              </a:endParaRPr>
            </a:p>
          </p:txBody>
        </p:sp>
        <p:sp>
          <p:nvSpPr>
            <p:cNvPr id="12" name="Rechteck 4">
              <a:extLst>
                <a:ext uri="{FF2B5EF4-FFF2-40B4-BE49-F238E27FC236}">
                  <a16:creationId xmlns:a16="http://schemas.microsoft.com/office/drawing/2014/main" id="{088B958E-4C24-4DC0-AE0B-A8C3F6A30311}"/>
                </a:ext>
              </a:extLst>
            </p:cNvPr>
            <p:cNvSpPr>
              <a:spLocks/>
            </p:cNvSpPr>
            <p:nvPr/>
          </p:nvSpPr>
          <p:spPr>
            <a:xfrm>
              <a:off x="6508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indent="-342900">
                <a:spcBef>
                  <a:spcPct val="20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fr-FR" sz="1200" dirty="0">
                <a:solidFill>
                  <a:srgbClr val="000000"/>
                </a:solidFill>
              </a:endParaRPr>
            </a:p>
          </p:txBody>
        </p:sp>
        <p:sp>
          <p:nvSpPr>
            <p:cNvPr id="14" name="Rechteck 11">
              <a:extLst>
                <a:ext uri="{FF2B5EF4-FFF2-40B4-BE49-F238E27FC236}">
                  <a16:creationId xmlns:a16="http://schemas.microsoft.com/office/drawing/2014/main" id="{FF23687B-3FEA-4BD0-9B9A-16509C91493D}"/>
                </a:ext>
              </a:extLst>
            </p:cNvPr>
            <p:cNvSpPr/>
            <p:nvPr/>
          </p:nvSpPr>
          <p:spPr>
            <a:xfrm>
              <a:off x="47529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indent="-190500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de-CH" altLang="de-DE" sz="1400" b="1" noProof="1">
                  <a:solidFill>
                    <a:srgbClr val="FFFFFF"/>
                  </a:solidFill>
                  <a:latin typeface="Arial" charset="0"/>
                </a:rPr>
                <a:t>DESCRIÇÃO</a:t>
              </a:r>
              <a:r>
                <a:rPr lang="de-CH" altLang="de-DE" sz="1400" b="1" noProof="1">
                  <a:solidFill>
                    <a:srgbClr val="FFFFFF"/>
                  </a:solidFill>
                  <a:cs typeface="Arial" charset="0"/>
                </a:rPr>
                <a:t> </a:t>
              </a:r>
              <a:endParaRPr lang="en-GB" altLang="de-DE" sz="1400" dirty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5" name="Rechteck 12">
              <a:extLst>
                <a:ext uri="{FF2B5EF4-FFF2-40B4-BE49-F238E27FC236}">
                  <a16:creationId xmlns:a16="http://schemas.microsoft.com/office/drawing/2014/main" id="{F8451FFD-13CF-4A18-9269-3002962CB759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E64B00"/>
                </a:buClr>
                <a:buFont typeface="Wingdings" panose="05000000000000000000" pitchFamily="2" charset="2"/>
                <a:buChar char="§"/>
                <a:defRPr/>
              </a:pPr>
              <a:endParaRPr lang="en-US" altLang="zh-CN" sz="1200">
                <a:solidFill>
                  <a:srgbClr val="000000"/>
                </a:solidFill>
                <a:ea typeface="SimSun" panose="02010600030101010101" pitchFamily="2" charset="-122"/>
              </a:endParaRPr>
            </a:p>
          </p:txBody>
        </p:sp>
      </p:grpSp>
      <p:graphicFrame>
        <p:nvGraphicFramePr>
          <p:cNvPr id="26" name="Objekt 2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41" name="think-cell Folie" r:id="rId4" imgW="360" imgH="360" progId="">
                  <p:embed/>
                </p:oleObj>
              </mc:Choice>
              <mc:Fallback>
                <p:oleObj name="think-cell Folie" r:id="rId4" imgW="360" imgH="360" progId="">
                  <p:embed/>
                  <p:pic>
                    <p:nvPicPr>
                      <p:cNvPr id="26" name="Objekt 2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8496300" cy="1384995"/>
          </a:xfrm>
        </p:spPr>
        <p:txBody>
          <a:bodyPr/>
          <a:lstStyle/>
          <a:p>
            <a:r>
              <a:rPr lang="pt-BR" dirty="0"/>
              <a:t>Proteja a eficiência do equipamento, cancelando o risco de vibração do codificador</a:t>
            </a:r>
            <a:endParaRPr lang="es-ES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54769" y="1435100"/>
            <a:ext cx="7997825" cy="276999"/>
          </a:xfrm>
        </p:spPr>
        <p:txBody>
          <a:bodyPr vert="horz" lIns="0" tIns="0" rIns="0" bIns="0" rtlCol="0">
            <a:spAutoFit/>
          </a:bodyPr>
          <a:lstStyle/>
          <a:p>
            <a:r>
              <a:rPr lang="pt-BR" dirty="0"/>
              <a:t>Realocação do codificador</a:t>
            </a:r>
          </a:p>
        </p:txBody>
      </p:sp>
      <p:sp>
        <p:nvSpPr>
          <p:cNvPr id="6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90DB7499-8C91-486C-830A-427CE41778FC}"/>
              </a:ext>
            </a:extLst>
          </p:cNvPr>
          <p:cNvSpPr txBox="1">
            <a:spLocks/>
          </p:cNvSpPr>
          <p:nvPr/>
        </p:nvSpPr>
        <p:spPr>
          <a:xfrm>
            <a:off x="632835" y="5837121"/>
            <a:ext cx="7972425" cy="41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lvl="0"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Valor: Eficiência, </a:t>
            </a:r>
            <a:r>
              <a:rPr lang="en-GB" altLang="fr-FR" sz="800" dirty="0" err="1">
                <a:solidFill>
                  <a:srgbClr val="000000"/>
                </a:solidFill>
              </a:rPr>
              <a:t>Manutenção</a:t>
            </a:r>
            <a:endParaRPr lang="en-GB" altLang="fr-FR" sz="800" dirty="0">
              <a:solidFill>
                <a:srgbClr val="000000"/>
              </a:solidFill>
            </a:endParaRPr>
          </a:p>
          <a:p>
            <a:pPr lvl="0"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Equipamento: Sopradoras </a:t>
            </a:r>
            <a:r>
              <a:rPr kumimoji="0" lang="fr-FR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MATRIX</a:t>
            </a:r>
            <a:endParaRPr kumimoji="0" lang="pt-BR" sz="8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Catálogo código: 2061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DFACE09-5486-4408-856A-EF79B95E67E9}"/>
              </a:ext>
            </a:extLst>
          </p:cNvPr>
          <p:cNvSpPr/>
          <p:nvPr/>
        </p:nvSpPr>
        <p:spPr>
          <a:xfrm>
            <a:off x="4760867" y="2160646"/>
            <a:ext cx="3863443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pt-BR" sz="1100" dirty="0"/>
              <a:t>O codificador é realocado da área central da roda de sopro para o eixo de acionamento do motoredutor.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pt-BR" sz="1100" dirty="0"/>
              <a:t>Conteúdo da solução:</a:t>
            </a:r>
          </a:p>
          <a:p>
            <a:pPr marL="628650" lvl="1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pt-BR" sz="1100" dirty="0"/>
              <a:t>Novo codificador com trem de engrenagens e suporte específicos</a:t>
            </a:r>
          </a:p>
          <a:p>
            <a:pPr marL="628650" lvl="1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pt-BR" sz="1100" dirty="0"/>
              <a:t>Novo link elétrico na união elétrica rotativa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BEE4369-6E35-4E33-A414-ED70FF4E799E}"/>
              </a:ext>
            </a:extLst>
          </p:cNvPr>
          <p:cNvSpPr/>
          <p:nvPr/>
        </p:nvSpPr>
        <p:spPr>
          <a:xfrm>
            <a:off x="596321" y="2174553"/>
            <a:ext cx="3962401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pt-BR" altLang="fr-FR" sz="1100" dirty="0"/>
              <a:t>Cancele uma possível leitura incorreta do codificador que poderia levar a erros de sincronização do PLC.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pt-BR" altLang="fr-FR" sz="1100" dirty="0"/>
              <a:t>Aumente a eficiência evitando paradas de produção</a:t>
            </a:r>
            <a:endParaRPr lang="en-GB" altLang="fr-FR" sz="1100" dirty="0"/>
          </a:p>
        </p:txBody>
      </p:sp>
      <p:pic>
        <p:nvPicPr>
          <p:cNvPr id="16" name="Image 11">
            <a:extLst>
              <a:ext uri="{FF2B5EF4-FFF2-40B4-BE49-F238E27FC236}">
                <a16:creationId xmlns:a16="http://schemas.microsoft.com/office/drawing/2014/main" id="{81C81F2B-3E97-4AC9-BD3F-2ED98B33B6A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198" y="3319219"/>
            <a:ext cx="3420782" cy="2123057"/>
          </a:xfrm>
          <a:prstGeom prst="rect">
            <a:avLst/>
          </a:prstGeom>
        </p:spPr>
      </p:pic>
      <p:pic>
        <p:nvPicPr>
          <p:cNvPr id="17" name="Image 5">
            <a:extLst>
              <a:ext uri="{FF2B5EF4-FFF2-40B4-BE49-F238E27FC236}">
                <a16:creationId xmlns:a16="http://schemas.microsoft.com/office/drawing/2014/main" id="{01488AF3-A343-4912-BCE6-EB0C716AE4D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62684" y="3726236"/>
            <a:ext cx="2155851" cy="2039935"/>
          </a:xfrm>
          <a:prstGeom prst="rect">
            <a:avLst/>
          </a:prstGeom>
        </p:spPr>
      </p:pic>
      <p:pic>
        <p:nvPicPr>
          <p:cNvPr id="18" name="Image 9">
            <a:extLst>
              <a:ext uri="{FF2B5EF4-FFF2-40B4-BE49-F238E27FC236}">
                <a16:creationId xmlns:a16="http://schemas.microsoft.com/office/drawing/2014/main" id="{F97C3AF2-BFFF-412D-BA85-DF19B89C22F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16200000">
            <a:off x="2814279" y="3822957"/>
            <a:ext cx="1993758" cy="1384370"/>
          </a:xfrm>
          <a:prstGeom prst="rect">
            <a:avLst/>
          </a:prstGeom>
        </p:spPr>
      </p:pic>
      <p:pic>
        <p:nvPicPr>
          <p:cNvPr id="22" name="Picture 24" descr="Signe De Bruit Et De Vibrations Acoustiques élevés, Triangle Jaune  Vectoriel Clip Art Libres De Droits , Vecteurs Et Illustration. Image  74617913.">
            <a:extLst>
              <a:ext uri="{FF2B5EF4-FFF2-40B4-BE49-F238E27FC236}">
                <a16:creationId xmlns:a16="http://schemas.microsoft.com/office/drawing/2014/main" id="{85D8DC0F-E843-4A20-A7EF-FCCAF4578E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0293" y="3309556"/>
            <a:ext cx="833360" cy="833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Image 12">
            <a:extLst>
              <a:ext uri="{FF2B5EF4-FFF2-40B4-BE49-F238E27FC236}">
                <a16:creationId xmlns:a16="http://schemas.microsoft.com/office/drawing/2014/main" id="{C3F5078C-B89D-4EF8-9874-B43E846FDF2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435815" y="4314592"/>
            <a:ext cx="1058897" cy="1197429"/>
          </a:xfrm>
          <a:prstGeom prst="rect">
            <a:avLst/>
          </a:prstGeom>
        </p:spPr>
      </p:pic>
      <p:cxnSp>
        <p:nvCxnSpPr>
          <p:cNvPr id="24" name="Connecteur droit avec flèche 16">
            <a:extLst>
              <a:ext uri="{FF2B5EF4-FFF2-40B4-BE49-F238E27FC236}">
                <a16:creationId xmlns:a16="http://schemas.microsoft.com/office/drawing/2014/main" id="{395C9868-F160-4731-B6C1-994641742897}"/>
              </a:ext>
            </a:extLst>
          </p:cNvPr>
          <p:cNvCxnSpPr/>
          <p:nvPr/>
        </p:nvCxnSpPr>
        <p:spPr>
          <a:xfrm flipH="1" flipV="1">
            <a:off x="6435634" y="4293326"/>
            <a:ext cx="864566" cy="452877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44486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DE-modele" id="{16C6E12C-1E21-48B3-BC3B-A4C11BF45D07}" vid="{56CFF798-9613-40F9-8F33-2A66BF195C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773</TotalTime>
  <Words>96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SimSun</vt:lpstr>
      <vt:lpstr>Arial</vt:lpstr>
      <vt:lpstr>Wingdings</vt:lpstr>
      <vt:lpstr>NewSidel_Template_4x3_with add layouts</vt:lpstr>
      <vt:lpstr>think-cell Folie</vt:lpstr>
      <vt:lpstr>Proteja a eficiência do equipamento, cancelando o risco de vibração do codificador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86</cp:revision>
  <dcterms:created xsi:type="dcterms:W3CDTF">2018-02-10T17:04:39Z</dcterms:created>
  <dcterms:modified xsi:type="dcterms:W3CDTF">2021-01-12T13:58:52Z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254545@sidel.com</vt:lpwstr>
  </property>
  <property fmtid="{D5CDD505-2E9C-101B-9397-08002B2CF9AE}" pid="7" name="MSIP_Label_94480757-a570-4f64-84e7-c5b3ffe9d573_SetDate">
    <vt:lpwstr>2019-12-17T17:48:52.9866123Z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