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8A0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B9F7FB95-DA4E-4D3B-9589-2611B4CD6871}"/>
    <pc:docChg chg="modSld">
      <pc:chgData name="Faure, Didier" userId="791ba54c-1f49-4f2e-b537-01eab0413206" providerId="ADAL" clId="{B9F7FB95-DA4E-4D3B-9589-2611B4CD6871}" dt="2025-11-19T09:04:18.904" v="0" actId="14100"/>
      <pc:docMkLst>
        <pc:docMk/>
      </pc:docMkLst>
      <pc:sldChg chg="modSp mod">
        <pc:chgData name="Faure, Didier" userId="791ba54c-1f49-4f2e-b537-01eab0413206" providerId="ADAL" clId="{B9F7FB95-DA4E-4D3B-9589-2611B4CD6871}" dt="2025-11-19T09:04:18.904" v="0" actId="14100"/>
        <pc:sldMkLst>
          <pc:docMk/>
          <pc:sldMk cId="3294546060" sldId="259"/>
        </pc:sldMkLst>
        <pc:spChg chg="mod">
          <ac:chgData name="Faure, Didier" userId="791ba54c-1f49-4f2e-b537-01eab0413206" providerId="ADAL" clId="{B9F7FB95-DA4E-4D3B-9589-2611B4CD6871}" dt="2025-11-19T09:04:18.904" v="0" actId="14100"/>
          <ac:spMkLst>
            <pc:docMk/>
            <pc:sldMk cId="3294546060" sldId="259"/>
            <ac:spMk id="6" creationId="{7DDAF12B-31E9-1755-DA3B-0E0B137B2B41}"/>
          </ac:spMkLst>
        </pc:spChg>
        <pc:cxnChg chg="mod">
          <ac:chgData name="Faure, Didier" userId="791ba54c-1f49-4f2e-b537-01eab0413206" providerId="ADAL" clId="{B9F7FB95-DA4E-4D3B-9589-2611B4CD6871}" dt="2025-11-19T09:04:18.904" v="0" actId="14100"/>
          <ac:cxnSpMkLst>
            <pc:docMk/>
            <pc:sldMk cId="3294546060" sldId="259"/>
            <ac:cxnSpMk id="7" creationId="{240F6AFE-9EFB-8671-85DB-674DC752BBB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A934E-4810-707F-8F7C-3BC0B2C9B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1E4B7D-998E-13CE-EA7C-9E4DB9BB5E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2E7E1AE-1CF5-9912-BE3E-D033424A93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2C7BA24-DDF2-F09B-C787-0110C356C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99DC-7574-4283-BC5D-F675C418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5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19/11/2025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19/11/2025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19/11/2025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19/11/2025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19/11/2025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19/11/2025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07752-CC73-0D32-D353-70325DCDD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Police, logo, Graphique, conception&#10;&#10;Le contenu généré par l’IA peut être incorrect.">
            <a:extLst>
              <a:ext uri="{FF2B5EF4-FFF2-40B4-BE49-F238E27FC236}">
                <a16:creationId xmlns:a16="http://schemas.microsoft.com/office/drawing/2014/main" id="{B2CF6602-06F9-5967-1A1D-9F4B78408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614" y="1234839"/>
            <a:ext cx="1178316" cy="4649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EAB2DEB-4059-3F41-C154-BC593C6C81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0774320" y="1628182"/>
            <a:ext cx="1068655" cy="704271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88" name="Rettangolo 40">
            <a:extLst>
              <a:ext uri="{FF2B5EF4-FFF2-40B4-BE49-F238E27FC236}">
                <a16:creationId xmlns:a16="http://schemas.microsoft.com/office/drawing/2014/main" id="{3B1C6C3E-7F16-5374-67A5-1902729235ED}"/>
              </a:ext>
            </a:extLst>
          </p:cNvPr>
          <p:cNvSpPr/>
          <p:nvPr/>
        </p:nvSpPr>
        <p:spPr>
          <a:xfrm>
            <a:off x="8101412" y="4143269"/>
            <a:ext cx="3921951" cy="2569117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F4BC22A4-0AB6-25C8-37AB-A55E376FBB28}"/>
              </a:ext>
            </a:extLst>
          </p:cNvPr>
          <p:cNvSpPr txBox="1">
            <a:spLocks/>
          </p:cNvSpPr>
          <p:nvPr/>
        </p:nvSpPr>
        <p:spPr>
          <a:xfrm>
            <a:off x="2671986" y="1590704"/>
            <a:ext cx="3446910" cy="208029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300"/>
              </a:spcAft>
              <a:buClr>
                <a:schemeClr val="accent4"/>
              </a:buClr>
              <a:buNone/>
              <a:defRPr/>
            </a:pPr>
            <a: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25% time saving during Maintenance</a:t>
            </a:r>
            <a:b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fr-FR" b="1" dirty="0">
                <a:latin typeface="Arial" panose="020B0604020202020204" pitchFamily="34" charset="0"/>
                <a:cs typeface="Arial" panose="020B0604020202020204" pitchFamily="34" charset="0"/>
              </a:rPr>
              <a:t>of Matrix blower blowing valves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Maintenance can be carried out without dismantling each pilot from the valve.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reduced maintenance time.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avoid potential parts damages</a:t>
            </a:r>
            <a:br>
              <a:rPr lang="en-US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(valve threads)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eliminate re-assembly mistakes</a:t>
            </a:r>
            <a:br>
              <a:rPr lang="en-US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(valves pilot reversal)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endParaRPr lang="en-US" spc="-5" dirty="0">
              <a:latin typeface="Arial"/>
              <a:cs typeface="Arial"/>
            </a:endParaRP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1D9E4089-F7C5-2D8F-A3A1-19B706540166}"/>
              </a:ext>
            </a:extLst>
          </p:cNvPr>
          <p:cNvGrpSpPr/>
          <p:nvPr/>
        </p:nvGrpSpPr>
        <p:grpSpPr>
          <a:xfrm>
            <a:off x="2668921" y="1305852"/>
            <a:ext cx="3450162" cy="283666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6B49BC4B-CCF7-B22E-03B2-2E3D971702D6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D9E5008E-B71F-3CEC-00F2-7F70D3E9D99C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pic>
        <p:nvPicPr>
          <p:cNvPr id="50" name="Immagine 50">
            <a:extLst>
              <a:ext uri="{FF2B5EF4-FFF2-40B4-BE49-F238E27FC236}">
                <a16:creationId xmlns:a16="http://schemas.microsoft.com/office/drawing/2014/main" id="{E5A54EE2-22BC-93A6-0CBA-75F0EE836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" y="49878"/>
            <a:ext cx="2349500" cy="6808121"/>
          </a:xfrm>
          <a:prstGeom prst="rect">
            <a:avLst/>
          </a:prstGeom>
        </p:spPr>
      </p:pic>
      <p:pic>
        <p:nvPicPr>
          <p:cNvPr id="51" name="Immagine 51">
            <a:extLst>
              <a:ext uri="{FF2B5EF4-FFF2-40B4-BE49-F238E27FC236}">
                <a16:creationId xmlns:a16="http://schemas.microsoft.com/office/drawing/2014/main" id="{9FAE55EE-BAFB-C8A6-863C-E4EB5947D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2349500" cy="4808112"/>
          </a:xfrm>
          <a:prstGeom prst="rect">
            <a:avLst/>
          </a:prstGeom>
        </p:spPr>
      </p:pic>
      <p:grpSp>
        <p:nvGrpSpPr>
          <p:cNvPr id="53" name="Gruppo 55">
            <a:extLst>
              <a:ext uri="{FF2B5EF4-FFF2-40B4-BE49-F238E27FC236}">
                <a16:creationId xmlns:a16="http://schemas.microsoft.com/office/drawing/2014/main" id="{2D3A7A38-9B7F-E853-6E47-A0283EFA06C3}"/>
              </a:ext>
            </a:extLst>
          </p:cNvPr>
          <p:cNvGrpSpPr/>
          <p:nvPr/>
        </p:nvGrpSpPr>
        <p:grpSpPr>
          <a:xfrm>
            <a:off x="6354073" y="1297946"/>
            <a:ext cx="3104921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EC3258EB-96D7-5101-9785-2F03E63D1949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54C33F65-FB53-9770-89BD-FDF6B40FF17E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8B1DC43D-B535-84A1-3B0B-1A2D7731C18B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7070511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Combine easier maintenance &amp; obsolescence </a:t>
            </a:r>
            <a:endParaRPr lang="fr-FR" sz="2800" b="1" dirty="0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AF82D1EC-B5B7-EF6E-A285-9A267C97924E}"/>
              </a:ext>
            </a:extLst>
          </p:cNvPr>
          <p:cNvSpPr txBox="1">
            <a:spLocks/>
          </p:cNvSpPr>
          <p:nvPr/>
        </p:nvSpPr>
        <p:spPr>
          <a:xfrm>
            <a:off x="2666393" y="791341"/>
            <a:ext cx="7766079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Calibri"/>
                <a:cs typeface="Arial"/>
              </a:rPr>
              <a:t>O&amp;U ref. 2094 –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Matrix Blowing Valve Cover fast dismantling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9A6A5010-07BD-C701-B840-F0F33A849D16}"/>
              </a:ext>
            </a:extLst>
          </p:cNvPr>
          <p:cNvSpPr txBox="1">
            <a:spLocks/>
          </p:cNvSpPr>
          <p:nvPr/>
        </p:nvSpPr>
        <p:spPr>
          <a:xfrm>
            <a:off x="210382" y="1464778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RFQ 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71263321-7806-97F1-96D6-233E41411EDE}"/>
              </a:ext>
            </a:extLst>
          </p:cNvPr>
          <p:cNvSpPr txBox="1"/>
          <p:nvPr/>
        </p:nvSpPr>
        <p:spPr>
          <a:xfrm>
            <a:off x="199050" y="123720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F833D822-8C7D-D335-FDB1-5F4D86F13B7E}"/>
              </a:ext>
            </a:extLst>
          </p:cNvPr>
          <p:cNvSpPr txBox="1"/>
          <p:nvPr/>
        </p:nvSpPr>
        <p:spPr>
          <a:xfrm>
            <a:off x="199050" y="1841495"/>
            <a:ext cx="2028941" cy="1764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: - </a:t>
            </a:r>
            <a:r>
              <a:rPr lang="it-IT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downtime of Blowing Valve maintenance operation</a:t>
            </a: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4F16898B-448E-47BF-8D03-F1511446F603}"/>
              </a:ext>
            </a:extLst>
          </p:cNvPr>
          <p:cNvSpPr txBox="1">
            <a:spLocks/>
          </p:cNvSpPr>
          <p:nvPr/>
        </p:nvSpPr>
        <p:spPr>
          <a:xfrm>
            <a:off x="199050" y="2808802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 ManDay **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A394FD25-7E84-1C79-6BE2-EFFD2B39D068}"/>
              </a:ext>
            </a:extLst>
          </p:cNvPr>
          <p:cNvSpPr txBox="1"/>
          <p:nvPr/>
        </p:nvSpPr>
        <p:spPr>
          <a:xfrm>
            <a:off x="199050" y="2595712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FAE99D26-B4C7-B2C2-A74F-E80FABDE255A}"/>
              </a:ext>
            </a:extLst>
          </p:cNvPr>
          <p:cNvSpPr txBox="1">
            <a:spLocks/>
          </p:cNvSpPr>
          <p:nvPr/>
        </p:nvSpPr>
        <p:spPr>
          <a:xfrm>
            <a:off x="199050" y="3329570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 days.*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3E5A39F2-402A-D03D-616F-37DCEE5B1228}"/>
              </a:ext>
            </a:extLst>
          </p:cNvPr>
          <p:cNvSpPr txBox="1"/>
          <p:nvPr/>
        </p:nvSpPr>
        <p:spPr>
          <a:xfrm>
            <a:off x="199050" y="31164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74FE6979-E8E5-ECDC-CBAE-35C567F4EAF5}"/>
              </a:ext>
            </a:extLst>
          </p:cNvPr>
          <p:cNvSpPr txBox="1">
            <a:spLocks/>
          </p:cNvSpPr>
          <p:nvPr/>
        </p:nvSpPr>
        <p:spPr>
          <a:xfrm>
            <a:off x="38026" y="4169693"/>
            <a:ext cx="231760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GB" sz="100" i="1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Installation not included in Budget price.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** Matrix 20 cavities / 1 operator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8CDC731-FF7E-9168-CDC6-CB59EC78741B}"/>
              </a:ext>
            </a:extLst>
          </p:cNvPr>
          <p:cNvSpPr txBox="1"/>
          <p:nvPr/>
        </p:nvSpPr>
        <p:spPr>
          <a:xfrm>
            <a:off x="199050" y="4968209"/>
            <a:ext cx="2142476" cy="23791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3B2EA2B4-3CAA-88F2-797F-36A2EB143AEF}"/>
              </a:ext>
            </a:extLst>
          </p:cNvPr>
          <p:cNvSpPr txBox="1">
            <a:spLocks/>
          </p:cNvSpPr>
          <p:nvPr/>
        </p:nvSpPr>
        <p:spPr>
          <a:xfrm>
            <a:off x="113961" y="6231867"/>
            <a:ext cx="2393024" cy="484640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Matrix equipped with 6Blow Block </a:t>
            </a:r>
            <a:br>
              <a:rPr lang="it-IT" dirty="0">
                <a:latin typeface="Arial"/>
                <a:cs typeface="Arial"/>
              </a:rPr>
            </a:br>
            <a:r>
              <a:rPr lang="it-IT" dirty="0">
                <a:latin typeface="Arial"/>
                <a:cs typeface="Arial"/>
              </a:rPr>
              <a:t>                              or 4Blow Block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758D61FE-9789-79E1-2105-B0E1752A8B8A}"/>
              </a:ext>
            </a:extLst>
          </p:cNvPr>
          <p:cNvSpPr txBox="1"/>
          <p:nvPr/>
        </p:nvSpPr>
        <p:spPr>
          <a:xfrm>
            <a:off x="199050" y="6069983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A349EDBD-D589-07ED-781F-6453817CCEB2}"/>
              </a:ext>
            </a:extLst>
          </p:cNvPr>
          <p:cNvSpPr txBox="1">
            <a:spLocks/>
          </p:cNvSpPr>
          <p:nvPr/>
        </p:nvSpPr>
        <p:spPr>
          <a:xfrm>
            <a:off x="113961" y="5163835"/>
            <a:ext cx="2208039" cy="712326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AirEco2  #2015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Visual Maintenance Management (TPM)  #1028</a:t>
            </a:r>
          </a:p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Mold O/C lever with hydraulic clamp  #2023</a:t>
            </a: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6F658499-3FEA-7DAE-5D7F-4E6BB856F3A1}"/>
              </a:ext>
            </a:extLst>
          </p:cNvPr>
          <p:cNvSpPr/>
          <p:nvPr/>
        </p:nvSpPr>
        <p:spPr>
          <a:xfrm>
            <a:off x="9736903" y="301552"/>
            <a:ext cx="2324863" cy="562893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D18035F0-D685-4BC0-59B2-96BC281F191C}"/>
              </a:ext>
            </a:extLst>
          </p:cNvPr>
          <p:cNvSpPr txBox="1">
            <a:spLocks/>
          </p:cNvSpPr>
          <p:nvPr/>
        </p:nvSpPr>
        <p:spPr>
          <a:xfrm>
            <a:off x="9694953" y="335217"/>
            <a:ext cx="2366814" cy="510759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MAINTENANCE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D0A02550-F2B6-3E91-C055-6C5AFB1B2913}"/>
              </a:ext>
            </a:extLst>
          </p:cNvPr>
          <p:cNvSpPr txBox="1"/>
          <p:nvPr/>
        </p:nvSpPr>
        <p:spPr>
          <a:xfrm>
            <a:off x="203348" y="876779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82AFE04C-E8CA-D5A0-EAB4-BD6EA3A044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173D0C2E-475D-1799-10E8-902E705EE90E}"/>
              </a:ext>
            </a:extLst>
          </p:cNvPr>
          <p:cNvSpPr/>
          <p:nvPr/>
        </p:nvSpPr>
        <p:spPr>
          <a:xfrm>
            <a:off x="-7974" y="4801107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B3DCAC9B-E281-BF91-9A4B-856991769AD4}"/>
              </a:ext>
            </a:extLst>
          </p:cNvPr>
          <p:cNvSpPr txBox="1">
            <a:spLocks/>
          </p:cNvSpPr>
          <p:nvPr/>
        </p:nvSpPr>
        <p:spPr>
          <a:xfrm>
            <a:off x="264866" y="3873311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16 weeks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3964665-91ED-C658-0EC3-139E6339700F}"/>
              </a:ext>
            </a:extLst>
          </p:cNvPr>
          <p:cNvSpPr txBox="1"/>
          <p:nvPr/>
        </p:nvSpPr>
        <p:spPr>
          <a:xfrm>
            <a:off x="199050" y="3694763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4F3415FA-270D-E894-7E7B-1A9A7AD157C0}"/>
              </a:ext>
            </a:extLst>
          </p:cNvPr>
          <p:cNvSpPr txBox="1">
            <a:spLocks/>
          </p:cNvSpPr>
          <p:nvPr/>
        </p:nvSpPr>
        <p:spPr>
          <a:xfrm>
            <a:off x="166232" y="1637965"/>
            <a:ext cx="2317604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8" name="Image 37" descr="Une image contenant machine, fils électriques, Ingénierie électronique, fourniture d’électricité&#10;&#10;Le contenu généré par l’IA peut être incorrect.">
            <a:extLst>
              <a:ext uri="{FF2B5EF4-FFF2-40B4-BE49-F238E27FC236}">
                <a16:creationId xmlns:a16="http://schemas.microsoft.com/office/drawing/2014/main" id="{787CD9C7-EF10-A82A-88D1-0EE82C54B5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5"/>
          <a:stretch>
            <a:fillRect/>
          </a:stretch>
        </p:blipFill>
        <p:spPr>
          <a:xfrm>
            <a:off x="10653008" y="3329569"/>
            <a:ext cx="1432905" cy="1924085"/>
          </a:xfrm>
          <a:prstGeom prst="rect">
            <a:avLst/>
          </a:prstGeom>
        </p:spPr>
      </p:pic>
      <p:pic>
        <p:nvPicPr>
          <p:cNvPr id="39" name="Image 38" descr="Une image contenant câble&#10;&#10;Le contenu généré par l’IA peut être incorrect.">
            <a:extLst>
              <a:ext uri="{FF2B5EF4-FFF2-40B4-BE49-F238E27FC236}">
                <a16:creationId xmlns:a16="http://schemas.microsoft.com/office/drawing/2014/main" id="{073065E0-E705-0A36-0ECC-278ED6957D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6728" r="37123" b="13432"/>
          <a:stretch>
            <a:fillRect/>
          </a:stretch>
        </p:blipFill>
        <p:spPr>
          <a:xfrm>
            <a:off x="9135128" y="1615230"/>
            <a:ext cx="1276273" cy="203252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A1275C1D-BB32-FED2-78E5-E0C86F5C19CE}"/>
              </a:ext>
            </a:extLst>
          </p:cNvPr>
          <p:cNvSpPr txBox="1"/>
          <p:nvPr/>
        </p:nvSpPr>
        <p:spPr>
          <a:xfrm>
            <a:off x="10360291" y="1794082"/>
            <a:ext cx="358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4800" b="1" i="0" u="none" strike="noStrike" kern="1200" baseline="0" noProof="0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</a:t>
            </a:r>
            <a:endParaRPr lang="en-GB" sz="4800" b="1" i="0" u="none" strike="noStrike" kern="1200" baseline="0" noProof="0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1EF9A6A-4B9B-7E2A-0564-49A0D4ACA56E}"/>
              </a:ext>
            </a:extLst>
          </p:cNvPr>
          <p:cNvSpPr txBox="1"/>
          <p:nvPr/>
        </p:nvSpPr>
        <p:spPr>
          <a:xfrm>
            <a:off x="11732100" y="4975645"/>
            <a:ext cx="2998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4400" b="1" i="0" u="none" strike="noStrike" kern="1200" baseline="0" noProof="0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lang="en-GB" sz="4400" b="1" i="0" u="none" strike="noStrike" kern="1200" baseline="0" noProof="0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6230F32-F020-BDAC-1E7C-6B4EAC52AD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34" y="4295959"/>
            <a:ext cx="1734805" cy="22346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DABC42-673F-DA67-FB70-1708D9FB614B}"/>
              </a:ext>
            </a:extLst>
          </p:cNvPr>
          <p:cNvSpPr txBox="1"/>
          <p:nvPr/>
        </p:nvSpPr>
        <p:spPr>
          <a:xfrm>
            <a:off x="7341269" y="4256669"/>
            <a:ext cx="1487574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/>
              <a:t>Holding plate for pilot wires &amp; connector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00763FA1-00C0-254B-F0AC-560A115E7954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8828843" y="4441335"/>
            <a:ext cx="613576" cy="335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40F6AFE-9EFB-8671-85DB-674DC752BBB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8758460" y="6360529"/>
            <a:ext cx="1253503" cy="525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8B8F665-1770-26C4-9083-3AD26E3E1D2D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10101136" y="5244065"/>
            <a:ext cx="519875" cy="7878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D9DCD899-FE5E-9EE1-F96F-45CE6C9C9CE7}"/>
              </a:ext>
            </a:extLst>
          </p:cNvPr>
          <p:cNvSpPr txBox="1"/>
          <p:nvPr/>
        </p:nvSpPr>
        <p:spPr>
          <a:xfrm>
            <a:off x="10621011" y="5570204"/>
            <a:ext cx="133968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easy access to screws to remove the cover and perform maintenance of valves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2AAF178-18C5-9147-A486-8B333FDEA872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10130182" y="5695029"/>
            <a:ext cx="490829" cy="336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54B817C-01B1-F605-EEE5-B77A084FCD98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10169898" y="6031869"/>
            <a:ext cx="451113" cy="928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9" name="Flèche : droite 88">
            <a:extLst>
              <a:ext uri="{FF2B5EF4-FFF2-40B4-BE49-F238E27FC236}">
                <a16:creationId xmlns:a16="http://schemas.microsoft.com/office/drawing/2014/main" id="{71819897-2CBC-10D9-E731-FCB643E7FF6E}"/>
              </a:ext>
            </a:extLst>
          </p:cNvPr>
          <p:cNvSpPr/>
          <p:nvPr/>
        </p:nvSpPr>
        <p:spPr>
          <a:xfrm rot="2919903">
            <a:off x="10350857" y="3264200"/>
            <a:ext cx="604247" cy="379379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/>
          </a:p>
        </p:txBody>
      </p:sp>
      <p:sp>
        <p:nvSpPr>
          <p:cNvPr id="90" name="Flèche : droite 89">
            <a:extLst>
              <a:ext uri="{FF2B5EF4-FFF2-40B4-BE49-F238E27FC236}">
                <a16:creationId xmlns:a16="http://schemas.microsoft.com/office/drawing/2014/main" id="{3FC1B7CF-F919-D648-2C3A-75D5FBBADD44}"/>
              </a:ext>
            </a:extLst>
          </p:cNvPr>
          <p:cNvSpPr/>
          <p:nvPr/>
        </p:nvSpPr>
        <p:spPr>
          <a:xfrm rot="8885345">
            <a:off x="10423635" y="4938666"/>
            <a:ext cx="577553" cy="404791"/>
          </a:xfrm>
          <a:prstGeom prst="rightArrow">
            <a:avLst/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103" name="Rettangolo 40">
            <a:extLst>
              <a:ext uri="{FF2B5EF4-FFF2-40B4-BE49-F238E27FC236}">
                <a16:creationId xmlns:a16="http://schemas.microsoft.com/office/drawing/2014/main" id="{0751EBF3-D61D-B12C-A250-41CD9C9C52EE}"/>
              </a:ext>
            </a:extLst>
          </p:cNvPr>
          <p:cNvSpPr/>
          <p:nvPr/>
        </p:nvSpPr>
        <p:spPr>
          <a:xfrm>
            <a:off x="6802453" y="4657415"/>
            <a:ext cx="2115518" cy="1538811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pic>
        <p:nvPicPr>
          <p:cNvPr id="23" name="Image 22" descr="Une image contenant violet, conception&#10;&#10;Le contenu généré par l’IA peut être incorrect.">
            <a:extLst>
              <a:ext uri="{FF2B5EF4-FFF2-40B4-BE49-F238E27FC236}">
                <a16:creationId xmlns:a16="http://schemas.microsoft.com/office/drawing/2014/main" id="{6EA41031-BD84-A48F-6A44-9EE94F000F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26" y="4756686"/>
            <a:ext cx="624961" cy="1388254"/>
          </a:xfrm>
          <a:prstGeom prst="rect">
            <a:avLst/>
          </a:prstGeom>
        </p:spPr>
      </p:pic>
      <p:pic>
        <p:nvPicPr>
          <p:cNvPr id="22" name="Image 21" descr="Une image contenant outil, câble&#10;&#10;Le contenu généré par l’IA peut être incorrect.">
            <a:extLst>
              <a:ext uri="{FF2B5EF4-FFF2-40B4-BE49-F238E27FC236}">
                <a16:creationId xmlns:a16="http://schemas.microsoft.com/office/drawing/2014/main" id="{A65D51CA-D7FB-A3D1-E687-6A83206948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04" y="4960843"/>
            <a:ext cx="864683" cy="117710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DAF12B-31E9-1755-DA3B-0E0B137B2B41}"/>
              </a:ext>
            </a:extLst>
          </p:cNvPr>
          <p:cNvSpPr txBox="1"/>
          <p:nvPr/>
        </p:nvSpPr>
        <p:spPr>
          <a:xfrm>
            <a:off x="7341269" y="6228372"/>
            <a:ext cx="1417191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/>
              <a:t>cover with new lay-out of valve pilot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C2AA8F4-DD95-2671-72D7-53C5569C5B31}"/>
              </a:ext>
            </a:extLst>
          </p:cNvPr>
          <p:cNvSpPr txBox="1"/>
          <p:nvPr/>
        </p:nvSpPr>
        <p:spPr>
          <a:xfrm>
            <a:off x="6450276" y="4975645"/>
            <a:ext cx="798946" cy="7386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b="1" dirty="0"/>
              <a:t>Upgrade kit for </a:t>
            </a:r>
            <a:r>
              <a:rPr lang="en-US" sz="1200" b="1" u="sng" dirty="0"/>
              <a:t>6 Blow</a:t>
            </a:r>
          </a:p>
          <a:p>
            <a:pPr algn="ctr"/>
            <a:endParaRPr lang="en-US" sz="1200" dirty="0"/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11BC0F4B-ED81-4468-D6BA-4CEF780E982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82" y="3866063"/>
            <a:ext cx="1361046" cy="1514465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0BE3102E-B972-2E5D-AD09-51B8A93B7C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282" y="4094823"/>
            <a:ext cx="1304325" cy="1379574"/>
          </a:xfrm>
          <a:prstGeom prst="rect">
            <a:avLst/>
          </a:prstGeom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00782E82-CE48-2BAD-E1E5-6BDAC2AD75E1}"/>
              </a:ext>
            </a:extLst>
          </p:cNvPr>
          <p:cNvSpPr txBox="1"/>
          <p:nvPr/>
        </p:nvSpPr>
        <p:spPr>
          <a:xfrm>
            <a:off x="2635983" y="3773753"/>
            <a:ext cx="3586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4800" b="1" i="0" u="none" strike="noStrike" kern="1200" baseline="0" noProof="0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</a:t>
            </a:r>
            <a:endParaRPr lang="en-GB" sz="4800" b="1" i="0" u="none" strike="noStrike" kern="1200" baseline="0" noProof="0" dirty="0">
              <a:solidFill>
                <a:srgbClr val="FF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9A8987BC-1C66-0D27-C4D3-332F9513352B}"/>
              </a:ext>
            </a:extLst>
          </p:cNvPr>
          <p:cNvSpPr txBox="1"/>
          <p:nvPr/>
        </p:nvSpPr>
        <p:spPr>
          <a:xfrm>
            <a:off x="4333302" y="3758548"/>
            <a:ext cx="2998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 rtl="0" eaLnBrk="1" fontAlgn="ctr" latinLnBrk="0" hangingPunct="1">
              <a:buClr>
                <a:srgbClr val="000000"/>
              </a:buClr>
              <a:buSzPts val="1400"/>
              <a:buFont typeface="Wingdings" panose="05000000000000000000" pitchFamily="2" charset="2"/>
              <a:buNone/>
            </a:pPr>
            <a:r>
              <a:rPr lang="en-GB" sz="4400" b="1" i="0" u="none" strike="noStrike" kern="1200" baseline="0" noProof="0" dirty="0"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lang="en-GB" sz="4400" b="1" i="0" u="none" strike="noStrike" kern="1200" baseline="0" noProof="0" dirty="0">
              <a:solidFill>
                <a:srgbClr val="00B05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4" name="Rettangolo 40">
            <a:extLst>
              <a:ext uri="{FF2B5EF4-FFF2-40B4-BE49-F238E27FC236}">
                <a16:creationId xmlns:a16="http://schemas.microsoft.com/office/drawing/2014/main" id="{D22E7BE5-6735-04E5-22C1-D69B2A839683}"/>
              </a:ext>
            </a:extLst>
          </p:cNvPr>
          <p:cNvSpPr/>
          <p:nvPr/>
        </p:nvSpPr>
        <p:spPr>
          <a:xfrm>
            <a:off x="3626207" y="5509576"/>
            <a:ext cx="2115518" cy="1230227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3827C629-C8F7-55F1-8FED-DC3C3807F142}"/>
              </a:ext>
            </a:extLst>
          </p:cNvPr>
          <p:cNvSpPr txBox="1"/>
          <p:nvPr/>
        </p:nvSpPr>
        <p:spPr>
          <a:xfrm>
            <a:off x="3061116" y="5717320"/>
            <a:ext cx="798946" cy="73866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1200" dirty="0"/>
          </a:p>
          <a:p>
            <a:pPr algn="ctr"/>
            <a:r>
              <a:rPr lang="en-US" sz="1200" b="1" dirty="0"/>
              <a:t>Upgrade kit for </a:t>
            </a:r>
            <a:r>
              <a:rPr lang="en-US" sz="1200" b="1" u="sng" dirty="0"/>
              <a:t>4 Blow</a:t>
            </a:r>
          </a:p>
          <a:p>
            <a:pPr algn="ctr"/>
            <a:endParaRPr lang="en-US" sz="1200" dirty="0"/>
          </a:p>
        </p:txBody>
      </p:sp>
      <p:pic>
        <p:nvPicPr>
          <p:cNvPr id="109" name="Image 108" descr="Une image contenant dessin humoristique, capture d’écran, conception, art&#10;&#10;Le contenu généré par l’IA peut être incorrect.">
            <a:extLst>
              <a:ext uri="{FF2B5EF4-FFF2-40B4-BE49-F238E27FC236}">
                <a16:creationId xmlns:a16="http://schemas.microsoft.com/office/drawing/2014/main" id="{12FE30C6-D24F-A385-6416-EF4052B6B6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>
            <a:fillRect/>
          </a:stretch>
        </p:blipFill>
        <p:spPr>
          <a:xfrm>
            <a:off x="4031737" y="5628057"/>
            <a:ext cx="533045" cy="898944"/>
          </a:xfrm>
          <a:prstGeom prst="rect">
            <a:avLst/>
          </a:prstGeom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0E29CC8D-278E-43A6-3D24-C0EF1CAB0E1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49871" y="5653988"/>
            <a:ext cx="866775" cy="1028700"/>
          </a:xfrm>
          <a:prstGeom prst="rect">
            <a:avLst/>
          </a:prstGeom>
        </p:spPr>
      </p:pic>
      <p:sp>
        <p:nvSpPr>
          <p:cNvPr id="118" name="Flèche : droite 117">
            <a:extLst>
              <a:ext uri="{FF2B5EF4-FFF2-40B4-BE49-F238E27FC236}">
                <a16:creationId xmlns:a16="http://schemas.microsoft.com/office/drawing/2014/main" id="{B0F05DC9-7C7B-7909-DC45-BE28A6A86843}"/>
              </a:ext>
            </a:extLst>
          </p:cNvPr>
          <p:cNvSpPr/>
          <p:nvPr/>
        </p:nvSpPr>
        <p:spPr>
          <a:xfrm>
            <a:off x="3784446" y="4474739"/>
            <a:ext cx="604247" cy="379379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 err="1"/>
          </a:p>
        </p:txBody>
      </p:sp>
      <p:sp>
        <p:nvSpPr>
          <p:cNvPr id="121" name="Segnaposto testo 38">
            <a:extLst>
              <a:ext uri="{FF2B5EF4-FFF2-40B4-BE49-F238E27FC236}">
                <a16:creationId xmlns:a16="http://schemas.microsoft.com/office/drawing/2014/main" id="{78BA4EA6-6622-B1A0-D19B-88812C9E3919}"/>
              </a:ext>
            </a:extLst>
          </p:cNvPr>
          <p:cNvSpPr txBox="1">
            <a:spLocks/>
          </p:cNvSpPr>
          <p:nvPr/>
        </p:nvSpPr>
        <p:spPr>
          <a:xfrm>
            <a:off x="6354073" y="1603947"/>
            <a:ext cx="3088345" cy="2080298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design of blowing valve cover to reduce dismantling steps during maintenance operation.</a:t>
            </a:r>
          </a:p>
          <a:p>
            <a:pPr marL="290830" marR="501015" indent="-182880">
              <a:lnSpc>
                <a:spcPct val="100000"/>
              </a:lnSpc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screws of blowing valves block are free from pilot layout.</a:t>
            </a:r>
          </a:p>
          <a:p>
            <a:pPr marL="290830" marR="501015" indent="-182880">
              <a:lnSpc>
                <a:spcPct val="100000"/>
              </a:lnSpc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altLang="fr-FR" dirty="0">
                <a:latin typeface="Arial" panose="020B0604020202020204" pitchFamily="34" charset="0"/>
                <a:cs typeface="Arial" panose="020B0604020202020204" pitchFamily="34" charset="0"/>
              </a:rPr>
              <a:t>Standard design of Matrix latest generation.</a:t>
            </a:r>
            <a:endParaRPr lang="en-GB" alt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0830" marR="501015" indent="-182880">
              <a:lnSpc>
                <a:spcPct val="100000"/>
              </a:lnSpc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Plug &amp; Play operation.</a:t>
            </a: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endParaRPr lang="en-US" spc="-5" dirty="0">
              <a:latin typeface="Arial"/>
              <a:cs typeface="Arial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30E0A80B-8644-2911-223E-9B03749D58B7}"/>
              </a:ext>
            </a:extLst>
          </p:cNvPr>
          <p:cNvPicPr>
            <a:picLocks noChangeAspect="1"/>
          </p:cNvPicPr>
          <p:nvPr/>
        </p:nvPicPr>
        <p:blipFill>
          <a:blip r:embed="rId20">
            <a:alphaModFix amt="82000"/>
          </a:blip>
          <a:stretch>
            <a:fillRect/>
          </a:stretch>
        </p:blipFill>
        <p:spPr>
          <a:xfrm>
            <a:off x="10894560" y="2265508"/>
            <a:ext cx="1191353" cy="890661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94546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240</Words>
  <Application>Microsoft Office PowerPoint</Application>
  <PresentationFormat>Grand écran</PresentationFormat>
  <Paragraphs>46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122</cp:revision>
  <dcterms:created xsi:type="dcterms:W3CDTF">2024-04-17T11:49:06Z</dcterms:created>
  <dcterms:modified xsi:type="dcterms:W3CDTF">2025-11-19T09:04:29Z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