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E8A0"/>
    <a:srgbClr val="E7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3CD06D-8AA2-49A0-9B10-F899C943B03D}" v="72" dt="2025-05-09T14:25:59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A9820-799F-46B0-B403-8EF06447CA3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C99DC-7574-4283-BC5D-F675C41823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78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47449" y="6492875"/>
            <a:ext cx="944551" cy="365125"/>
          </a:xfrm>
        </p:spPr>
        <p:txBody>
          <a:bodyPr/>
          <a:lstStyle/>
          <a:p>
            <a:fld id="{934FB8B7-B7AF-47CA-85FB-8FC36CC5038C}" type="datetime1">
              <a:rPr lang="fr-FR" smtClean="0"/>
              <a:t>09/05/2025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FACC-4CC2-932E-5298-2919B1CB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F249FB-136E-AFA8-8237-4A7DECE2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0A63E-567E-1E16-F114-0FDF1A35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45B1-3826-4934-862E-126CD0BFD5CD}" type="datetime1">
              <a:rPr lang="fr-FR" smtClean="0"/>
              <a:t>09/05/2025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10DF43-BAAA-56BF-E5F7-8FF5E87C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CD7E66-1289-29F6-E32D-B9F2216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7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00763A-E304-2088-35F4-5598FAF46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5B895A-1277-7687-B20E-B655841A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EF5C5-DBDE-AD26-23C0-E63956F0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717F-CC34-484E-9D88-AFBB5C7755BA}" type="datetime1">
              <a:rPr lang="fr-FR" smtClean="0"/>
              <a:t>09/05/2025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E7704-6425-2AD0-89EB-EB0C4CA8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94D20-28DD-AFF3-BDFB-D257105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B5A54-CF3D-8582-FDCF-700ACC5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C474B-80D5-5C0D-B3FF-A6E0B88C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D1FA79-035C-7C6B-CE03-CAF0C8FD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BB5-C1E0-4ECB-839A-AB26B8B91CBC}" type="datetime1">
              <a:rPr lang="fr-FR" smtClean="0"/>
              <a:t>09/05/2025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D6DEC-2742-5AC2-6F82-5A87EE6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6DFA1-96E1-4CC1-FACB-B783EC53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340D2-47F6-0960-347D-663BBF3C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246CD-4AD1-9393-1748-BDA78DF8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5E4FE1-D531-5C33-8CD6-655FF852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DB2F-DEA9-4CC3-B421-E237012DE1D5}" type="datetime1">
              <a:rPr lang="fr-FR" smtClean="0"/>
              <a:t>09/05/2025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83EB-DE3B-95A1-0618-ABCE7087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C11CA-D71B-98A6-CD41-D6CB91BD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3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7AFED-394B-0909-E44D-2108E2F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B62F39-BC4D-962A-0765-D720DA40F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5DF0C1-E6A4-98D7-067C-3EF39ECA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E875E-B4E3-B91E-BA74-62CA50BE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CA98-35AE-4CB5-8EE5-829BC836E2AC}" type="datetime1">
              <a:rPr lang="fr-FR" smtClean="0"/>
              <a:t>09/05/2025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F8BAB1-9748-81F5-0A38-6484744B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749D01-B93B-FF8F-7F2B-86D37579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1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730FF-EA0C-E5FE-D17F-E64F74A8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4BA83-4357-4DEF-72CD-B160B587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AD6B8B-7831-7999-0D6B-EEDC953E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944569-9C36-8812-6D60-097A1DD97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231B62-E08A-8E77-BB63-E077A153F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888B4D-4013-A760-0177-6B27C9BC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59EA-E29E-4097-A082-4253AB5B0D9F}" type="datetime1">
              <a:rPr lang="fr-FR" smtClean="0"/>
              <a:t>09/05/2025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97E2E0-C286-6CAD-39D3-60A97FD6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5E28DB-A368-E486-3591-B444A030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9C59-DD41-0F37-EDF1-B2BC88BE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99FDF8-88F7-1423-8B27-36F043A3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D0A9-6C3D-4E97-85E1-30A76EEE12F3}" type="datetime1">
              <a:rPr lang="fr-FR" smtClean="0"/>
              <a:t>09/05/2025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F4527B-34CE-EBDB-4C68-A475CC0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FFF04-46FF-8F3D-0D2E-91FC6DF1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3F2507-A1E5-623E-D2E6-7731F00D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BAD9-09F8-4826-8499-25E5C96EC8D0}" type="datetime1">
              <a:rPr lang="fr-FR" smtClean="0"/>
              <a:t>09/05/2025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E7815A-28F0-442D-EBBA-0B8C698E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5C84B4-73D3-5262-F2B2-5CBCA0C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8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715AF-E436-BF85-FF86-827E4ACD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3A35A-C25C-7F6A-DCF9-EA5BFD21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123E80-6BBD-855C-25AF-9D70CEFFB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36B63F-5EB7-FE48-BF53-09BD9875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2F26-30FA-4B7C-B025-62999D84C7E7}" type="datetime1">
              <a:rPr lang="fr-FR" smtClean="0"/>
              <a:t>09/05/2025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864C63-F765-FE5C-A74A-CB7CB6DF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D02D4-BCA6-A4F6-24C8-2ACF7510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0C5D5-C8C9-FE42-97A1-FB2FB4F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59F5A2-90C8-CF94-B6F6-E6992FF6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4E307F-7580-568D-D4A5-290CE9D8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3DAEF-3747-BF82-DBD1-CD31832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7C83-613D-483B-89E2-74F5EFCBF8BB}" type="datetime1">
              <a:rPr lang="fr-FR" smtClean="0"/>
              <a:t>09/05/2025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EE346D-0B6C-58A6-F107-9D99B2B1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77627B-1A61-3D31-3F55-228A768F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E090DF-4526-676D-8489-5F3CB210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83E45-3396-DABD-2F6A-4F159CB6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8E446-D73F-EBCC-A530-34244B19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D768-2C13-4A43-A995-1041FFAE84DA}" type="datetime1">
              <a:rPr lang="fr-FR" smtClean="0"/>
              <a:t>09/05/2025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12D1C-063F-98E5-A5E1-463E772D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C3831-4657-516B-3E35-40FE96C4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D33464-94A1-97AB-E37A-89D6F1FD11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38012" y="6687820"/>
            <a:ext cx="341313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7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145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 56">
            <a:extLst>
              <a:ext uri="{FF2B5EF4-FFF2-40B4-BE49-F238E27FC236}">
                <a16:creationId xmlns:a16="http://schemas.microsoft.com/office/drawing/2014/main" id="{63FE8F9E-3852-DEEE-6806-644C3E35F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906" y="4546983"/>
            <a:ext cx="3003509" cy="2076008"/>
          </a:xfrm>
          <a:prstGeom prst="rect">
            <a:avLst/>
          </a:prstGeom>
        </p:spPr>
      </p:pic>
      <p:grpSp>
        <p:nvGrpSpPr>
          <p:cNvPr id="42" name="Groupe 41">
            <a:extLst>
              <a:ext uri="{FF2B5EF4-FFF2-40B4-BE49-F238E27FC236}">
                <a16:creationId xmlns:a16="http://schemas.microsoft.com/office/drawing/2014/main" id="{05D52BF4-8976-8A61-FDC2-81D955A42511}"/>
              </a:ext>
            </a:extLst>
          </p:cNvPr>
          <p:cNvGrpSpPr/>
          <p:nvPr/>
        </p:nvGrpSpPr>
        <p:grpSpPr>
          <a:xfrm>
            <a:off x="10099803" y="1353590"/>
            <a:ext cx="1929548" cy="1715142"/>
            <a:chOff x="9653547" y="1511570"/>
            <a:chExt cx="2160611" cy="2055581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8E149B54-0BB3-5F3F-7C6B-0246BFE00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53547" y="1511570"/>
              <a:ext cx="2160611" cy="2055581"/>
            </a:xfrm>
            <a:prstGeom prst="rect">
              <a:avLst/>
            </a:prstGeom>
          </p:spPr>
        </p:pic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DB083A00-F913-F75F-0E8C-45273F4AC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54438">
              <a:off x="10146111" y="2154471"/>
              <a:ext cx="1549321" cy="587250"/>
            </a:xfrm>
            <a:prstGeom prst="rect">
              <a:avLst/>
            </a:prstGeom>
            <a:effectLst>
              <a:softEdge rad="317500"/>
            </a:effectLst>
            <a:scene3d>
              <a:camera prst="orthographicFront"/>
              <a:lightRig rig="morning" dir="t"/>
            </a:scene3d>
          </p:spPr>
        </p:pic>
      </p:grpSp>
      <p:pic>
        <p:nvPicPr>
          <p:cNvPr id="29" name="Image 28">
            <a:extLst>
              <a:ext uri="{FF2B5EF4-FFF2-40B4-BE49-F238E27FC236}">
                <a16:creationId xmlns:a16="http://schemas.microsoft.com/office/drawing/2014/main" id="{DD08A26D-ADB6-CBB6-F054-057E283C3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6763" y="2663405"/>
            <a:ext cx="1457118" cy="1469625"/>
          </a:xfrm>
          <a:prstGeom prst="rect">
            <a:avLst/>
          </a:prstGeom>
        </p:spPr>
      </p:pic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71986" y="1600565"/>
            <a:ext cx="3248758" cy="4216306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36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 marR="271145" indent="0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None/>
              <a:tabLst>
                <a:tab pos="285115" algn="l"/>
              </a:tabLst>
            </a:pPr>
            <a:r>
              <a:rPr lang="en-US" spc="-5" dirty="0">
                <a:latin typeface="Arial"/>
                <a:cs typeface="Arial"/>
              </a:rPr>
              <a:t>Upgrading your HMI to Windows 10 is your best bet to </a:t>
            </a:r>
            <a:r>
              <a:rPr lang="en-US" b="1" spc="-5" dirty="0">
                <a:latin typeface="Arial"/>
                <a:cs typeface="Arial"/>
              </a:rPr>
              <a:t>stay safe from the ever-evolving threats</a:t>
            </a:r>
            <a:r>
              <a:rPr lang="en-US" spc="-5" dirty="0">
                <a:latin typeface="Arial"/>
                <a:cs typeface="Arial"/>
              </a:rPr>
              <a:t> from viruses. 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84480" marR="271145" indent="-182880">
              <a:lnSpc>
                <a:spcPct val="150000"/>
              </a:lnSpc>
              <a:spcBef>
                <a:spcPts val="100"/>
              </a:spcBef>
              <a:buClr>
                <a:srgbClr val="E74B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spc="-5" dirty="0">
                <a:latin typeface="Arial"/>
                <a:cs typeface="Arial"/>
              </a:rPr>
              <a:t>System updates for a longer period</a:t>
            </a:r>
          </a:p>
          <a:p>
            <a:pPr marL="284480" marR="271145" indent="-182880">
              <a:lnSpc>
                <a:spcPct val="150000"/>
              </a:lnSpc>
              <a:spcBef>
                <a:spcPts val="100"/>
              </a:spcBef>
              <a:buClr>
                <a:srgbClr val="E74B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spc="-5" dirty="0">
                <a:latin typeface="Arial"/>
                <a:cs typeface="Arial"/>
              </a:rPr>
              <a:t>W10 force automatic updates</a:t>
            </a:r>
          </a:p>
          <a:p>
            <a:pPr marL="284480" marR="271145" indent="-182880">
              <a:lnSpc>
                <a:spcPct val="150000"/>
              </a:lnSpc>
              <a:spcBef>
                <a:spcPts val="100"/>
              </a:spcBef>
              <a:buClr>
                <a:srgbClr val="E74B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spc="-5" dirty="0">
                <a:latin typeface="Arial"/>
                <a:cs typeface="Arial"/>
              </a:rPr>
              <a:t>Excellent </a:t>
            </a:r>
            <a:r>
              <a:rPr lang="en-US" b="1" spc="-5" dirty="0">
                <a:latin typeface="Arial"/>
                <a:cs typeface="Arial"/>
              </a:rPr>
              <a:t>virus protection</a:t>
            </a:r>
          </a:p>
          <a:p>
            <a:pPr marL="284480" marR="271145" indent="-182880">
              <a:lnSpc>
                <a:spcPct val="150000"/>
              </a:lnSpc>
              <a:spcBef>
                <a:spcPts val="100"/>
              </a:spcBef>
              <a:buClr>
                <a:srgbClr val="E74B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spc="-5" dirty="0">
                <a:latin typeface="Arial"/>
                <a:cs typeface="Arial"/>
              </a:rPr>
              <a:t>Lighter and faster operating system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84480" marR="271145" indent="-182880">
              <a:lnSpc>
                <a:spcPct val="100000"/>
              </a:lnSpc>
              <a:spcBef>
                <a:spcPts val="100"/>
              </a:spcBef>
              <a:buClr>
                <a:srgbClr val="E74B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spc="-5" dirty="0">
                <a:latin typeface="Arial"/>
                <a:cs typeface="Arial"/>
              </a:rPr>
              <a:t>Defense countermeasures and  patching systems</a:t>
            </a:r>
            <a:endParaRPr lang="en-US" spc="-5" dirty="0">
              <a:latin typeface="Arial"/>
              <a:ea typeface="Calibri" panose="020F0502020204030204"/>
              <a:cs typeface="Arial"/>
            </a:endParaRPr>
          </a:p>
          <a:p>
            <a:pPr marL="284480" marR="271145" indent="-182880">
              <a:lnSpc>
                <a:spcPct val="150000"/>
              </a:lnSpc>
              <a:spcBef>
                <a:spcPts val="100"/>
              </a:spcBef>
              <a:buClr>
                <a:srgbClr val="E74B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b="1" spc="-5" dirty="0">
                <a:latin typeface="Arial"/>
                <a:cs typeface="Arial"/>
              </a:rPr>
              <a:t>Cyber Security </a:t>
            </a:r>
            <a:r>
              <a:rPr lang="en-US" spc="-5" dirty="0">
                <a:latin typeface="Arial"/>
                <a:cs typeface="Arial"/>
              </a:rPr>
              <a:t>&amp; industrial control systems. </a:t>
            </a:r>
          </a:p>
          <a:p>
            <a:pPr marL="284480" marR="271145" indent="-182880">
              <a:lnSpc>
                <a:spcPct val="100000"/>
              </a:lnSpc>
              <a:spcBef>
                <a:spcPts val="100"/>
              </a:spcBef>
              <a:buClr>
                <a:srgbClr val="E74B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spc="-5" dirty="0">
                <a:latin typeface="Arial"/>
                <a:cs typeface="Arial"/>
              </a:rPr>
              <a:t>Reduce</a:t>
            </a:r>
            <a:r>
              <a:rPr lang="en-US" sz="1200" b="0" spc="-5" dirty="0">
                <a:latin typeface="Arial"/>
                <a:cs typeface="Arial"/>
              </a:rPr>
              <a:t> damages and harms caused by human error</a:t>
            </a:r>
            <a:r>
              <a:rPr lang="en-US" spc="-5" dirty="0">
                <a:latin typeface="Arial"/>
                <a:cs typeface="Arial"/>
              </a:rPr>
              <a:t> / external devices connection</a:t>
            </a:r>
            <a:endParaRPr lang="en-US" spc="-5" dirty="0">
              <a:latin typeface="Arial"/>
              <a:ea typeface="Calibri" panose="020F0502020204030204"/>
              <a:cs typeface="Arial"/>
            </a:endParaRPr>
          </a:p>
          <a:p>
            <a:pPr marL="101600" marR="271145" indent="0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None/>
              <a:tabLst>
                <a:tab pos="285115" algn="l"/>
              </a:tabLst>
            </a:pPr>
            <a:r>
              <a:rPr lang="en-US" b="1" spc="-5" dirty="0">
                <a:solidFill>
                  <a:srgbClr val="E74B00"/>
                </a:solidFill>
                <a:latin typeface="Arial"/>
                <a:cs typeface="Arial"/>
              </a:rPr>
              <a:t>It’s time to upgrade to Windows10</a:t>
            </a:r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68921" y="1305852"/>
            <a:ext cx="3251823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BENEFITS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052377" y="1601417"/>
            <a:ext cx="3266275" cy="2196252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08000" tIns="108000" rIns="0" bIns="108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marR="501015" indent="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None/>
              <a:tabLst>
                <a:tab pos="291465" algn="l"/>
              </a:tabLst>
            </a:pPr>
            <a:r>
              <a:rPr lang="en-US" sz="1200" b="0" i="1" spc="-5" dirty="0">
                <a:latin typeface="Arial" panose="020B0604020202020204" pitchFamily="34" charset="0"/>
                <a:cs typeface="Arial" panose="020B0604020202020204" pitchFamily="34" charset="0"/>
              </a:rPr>
              <a:t>Depending on current</a:t>
            </a:r>
            <a:r>
              <a:rPr lang="en-US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1" spc="-5" dirty="0">
                <a:latin typeface="Arial" panose="020B0604020202020204" pitchFamily="34" charset="0"/>
                <a:cs typeface="Arial" panose="020B0604020202020204" pitchFamily="34" charset="0"/>
              </a:rPr>
              <a:t>configuration of your equipment</a:t>
            </a:r>
            <a:r>
              <a:rPr lang="en-US" sz="1200" b="0" spc="-5" dirty="0">
                <a:latin typeface="Arial" panose="020B0604020202020204" pitchFamily="34" charset="0"/>
                <a:cs typeface="Arial" panose="020B0604020202020204" pitchFamily="34" charset="0"/>
              </a:rPr>
              <a:t>, the proposed kit to migrate your HMI to W10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spc="-5" dirty="0">
                <a:latin typeface="Arial" panose="020B0604020202020204" pitchFamily="34" charset="0"/>
                <a:cs typeface="Arial" panose="020B0604020202020204" pitchFamily="34" charset="0"/>
              </a:rPr>
              <a:t>include: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sz="1200" b="0" spc="-5" dirty="0">
                <a:latin typeface="Arial" panose="020B0604020202020204" pitchFamily="34" charset="0"/>
                <a:cs typeface="Arial" panose="020B0604020202020204" pitchFamily="34" charset="0"/>
              </a:rPr>
              <a:t>New HD  - New </a:t>
            </a:r>
            <a:r>
              <a:rPr lang="en-US" sz="1200" b="0" spc="-5" dirty="0" err="1">
                <a:latin typeface="Arial" panose="020B0604020202020204" pitchFamily="34" charset="0"/>
                <a:cs typeface="Arial" panose="020B0604020202020204" pitchFamily="34" charset="0"/>
              </a:rPr>
              <a:t>Eprom</a:t>
            </a:r>
            <a:br>
              <a:rPr lang="en-US" sz="1200" b="0" spc="-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0" spc="-5" dirty="0">
                <a:latin typeface="Arial" panose="020B0604020202020204" pitchFamily="34" charset="0"/>
                <a:cs typeface="Arial" panose="020B0604020202020204" pitchFamily="34" charset="0"/>
              </a:rPr>
              <a:t>Security controls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up to date. </a:t>
            </a:r>
            <a:r>
              <a:rPr lang="en-US" sz="1200" b="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0" spc="-5" dirty="0">
                <a:latin typeface="Arial" panose="020B0604020202020204" pitchFamily="34" charset="0"/>
                <a:cs typeface="Arial" panose="020B0604020202020204" pitchFamily="34" charset="0"/>
              </a:rPr>
              <a:t>(patching and hardening)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sz="1200" b="0" spc="-5" dirty="0">
                <a:latin typeface="Arial" panose="020B0604020202020204" pitchFamily="34" charset="0"/>
                <a:cs typeface="Arial" panose="020B0604020202020204" pitchFamily="34" charset="0"/>
              </a:rPr>
              <a:t>New Touchscreen + PC</a:t>
            </a:r>
            <a:br>
              <a:rPr lang="en-US" sz="1200" b="0" spc="-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0" i="1" spc="-5" dirty="0">
                <a:latin typeface="Arial" panose="020B0604020202020204" pitchFamily="34" charset="0"/>
                <a:cs typeface="Arial" panose="020B0604020202020204" pitchFamily="34" charset="0"/>
              </a:rPr>
              <a:t>IPC962HR / APC910 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b="0" spc="-5" dirty="0">
                <a:latin typeface="Arial" panose="020B0604020202020204" pitchFamily="34" charset="0"/>
                <a:cs typeface="Arial" panose="020B0604020202020204" pitchFamily="34" charset="0"/>
              </a:rPr>
              <a:t>CPUs Wheel / Oven / Transfer / Preform Feeder / Safety</a:t>
            </a: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052377" y="1297946"/>
            <a:ext cx="3266275" cy="302540"/>
            <a:chOff x="2606737" y="1288016"/>
            <a:chExt cx="326627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06737" y="1288016"/>
              <a:ext cx="326627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701944" y="1328243"/>
              <a:ext cx="1880184" cy="230832"/>
            </a:xfrm>
            <a:prstGeom prst="rect">
              <a:avLst/>
            </a:prstGeom>
            <a:grpFill/>
          </p:spPr>
          <p:txBody>
            <a:bodyPr wrap="square" lIns="144000" tIns="0" rIns="0" bIns="0" rtlCol="0" anchor="t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DESCRIPTION</a:t>
              </a: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24442" y="334805"/>
            <a:ext cx="6505489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300" b="1" dirty="0">
                <a:solidFill>
                  <a:srgbClr val="E74B00"/>
                </a:solidFill>
                <a:latin typeface="Calibri"/>
                <a:ea typeface="Calibri"/>
                <a:cs typeface="Calibri"/>
              </a:rPr>
              <a:t>OPERATE YOUR BUSINESS SAFELY</a:t>
            </a:r>
            <a:endParaRPr lang="fr-FR" b="1" dirty="0">
              <a:latin typeface="Calibri"/>
              <a:ea typeface="Calibri"/>
              <a:cs typeface="Calibri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66393" y="791341"/>
            <a:ext cx="7766079" cy="503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/>
                <a:ea typeface="Calibri"/>
                <a:cs typeface="Arial"/>
              </a:rPr>
              <a:t>Ref. 2096 - </a:t>
            </a:r>
            <a:r>
              <a:rPr lang="en-GB" dirty="0">
                <a:solidFill>
                  <a:srgbClr val="E74B00"/>
                </a:solidFill>
                <a:ea typeface="+mn-lt"/>
                <a:cs typeface="+mn-lt"/>
              </a:rPr>
              <a:t>HMI migration to Windows 10 for MATRIX Blower </a:t>
            </a:r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581160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23-45k€ *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3535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price:</a:t>
            </a:r>
            <a:endParaRPr lang="en-GB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9050" y="2295658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Not applicable.</a:t>
            </a: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99050" y="204931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Payback estimation:</a:t>
            </a:r>
            <a:endParaRPr lang="en-GB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99050" y="2991684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3 to 8 MenDays *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9050" y="274534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time:</a:t>
            </a:r>
            <a:endParaRPr lang="en-GB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9050" y="3670399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3 to 8 days.** 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9050" y="3424057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downtime: </a:t>
            </a: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82B5FA08-1DB6-77C3-5E88-F6CC8673B3A0}"/>
              </a:ext>
            </a:extLst>
          </p:cNvPr>
          <p:cNvSpPr txBox="1">
            <a:spLocks/>
          </p:cNvSpPr>
          <p:nvPr/>
        </p:nvSpPr>
        <p:spPr>
          <a:xfrm>
            <a:off x="199051" y="4161736"/>
            <a:ext cx="1963124" cy="335032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0" i="1" kern="1200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*according to blower size and scope. </a:t>
            </a:r>
            <a:endParaRPr lang="en-GB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b="0" i="1" kern="1200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i="1">
                <a:latin typeface="Arial" panose="020B0604020202020204" pitchFamily="34" charset="0"/>
                <a:cs typeface="Arial" panose="020B0604020202020204" pitchFamily="34" charset="0"/>
              </a:rPr>
              <a:t>* Installation not included.</a:t>
            </a:r>
            <a:endParaRPr lang="en-GB" sz="800" b="0" i="1" kern="1200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5043022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combined with:</a:t>
            </a:r>
            <a:endParaRPr lang="en-GB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99050" y="5874410"/>
            <a:ext cx="1963125" cy="549169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Matrix</a:t>
            </a:r>
            <a:endParaRPr lang="fr-FR" dirty="0"/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99050" y="5646022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application: 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99050" y="5280213"/>
            <a:ext cx="1971784" cy="228783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 Cloud Connectivity #DIG009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8796771" y="389753"/>
            <a:ext cx="3135367" cy="396000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8900749" y="391306"/>
            <a:ext cx="2913409" cy="394540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>
                <a:latin typeface="Arial"/>
                <a:cs typeface="Arial"/>
              </a:rPr>
              <a:t>SAFETY &amp; ERGONOMY</a:t>
            </a: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203348" y="959908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FIGURES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7564" y="135825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89CB51-D988-46C3-A854-324AA4E4F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62F8-8417-418E-A9F8-4F4EC06FB67F}" type="datetime1">
              <a:rPr lang="fr-FR" smtClean="0">
                <a:solidFill>
                  <a:schemeClr val="tx1"/>
                </a:solidFill>
              </a:rPr>
              <a:t>09/05/2025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Segnaposto testo 38">
            <a:extLst>
              <a:ext uri="{FF2B5EF4-FFF2-40B4-BE49-F238E27FC236}">
                <a16:creationId xmlns:a16="http://schemas.microsoft.com/office/drawing/2014/main" id="{705F9B2C-3D52-F648-3594-3526335B0A91}"/>
              </a:ext>
            </a:extLst>
          </p:cNvPr>
          <p:cNvSpPr txBox="1">
            <a:spLocks/>
          </p:cNvSpPr>
          <p:nvPr/>
        </p:nvSpPr>
        <p:spPr>
          <a:xfrm>
            <a:off x="3491344" y="5816871"/>
            <a:ext cx="5638587" cy="8665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4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noFill/>
          </a:ln>
          <a:effectLst>
            <a:softEdge rad="63500"/>
          </a:effectLst>
        </p:spPr>
        <p:txBody>
          <a:bodyPr lIns="0" tIns="144000" rIns="0" bIns="108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 marR="271145" indent="0" algn="ctr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None/>
              <a:tabLst>
                <a:tab pos="285115" algn="l"/>
              </a:tabLst>
            </a:pPr>
            <a:r>
              <a:rPr lang="en-US" sz="1600" spc="-5" dirty="0">
                <a:solidFill>
                  <a:schemeClr val="accent1"/>
                </a:solidFill>
                <a:latin typeface="Arial"/>
                <a:cs typeface="Arial"/>
              </a:rPr>
              <a:t>In case of Blower in </a:t>
            </a:r>
            <a:r>
              <a:rPr lang="en-US" sz="1600" b="1" spc="-5" dirty="0">
                <a:solidFill>
                  <a:schemeClr val="accent1"/>
                </a:solidFill>
                <a:latin typeface="Arial"/>
                <a:cs typeface="Arial"/>
              </a:rPr>
              <a:t>COMBI </a:t>
            </a:r>
            <a:r>
              <a:rPr lang="en-US" sz="1600" spc="-5" dirty="0">
                <a:solidFill>
                  <a:schemeClr val="accent1"/>
                </a:solidFill>
                <a:latin typeface="Arial"/>
                <a:cs typeface="Arial"/>
              </a:rPr>
              <a:t>configuration, it is mandatory to </a:t>
            </a:r>
            <a:r>
              <a:rPr lang="en-US" sz="1600" b="1" spc="-5" dirty="0">
                <a:solidFill>
                  <a:schemeClr val="accent1"/>
                </a:solidFill>
                <a:latin typeface="Arial"/>
                <a:cs typeface="Arial"/>
              </a:rPr>
              <a:t>upgrade also the Filler with Windows 10.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4F50D3-BDEF-CA38-E8A5-C7C417709B1E}"/>
              </a:ext>
            </a:extLst>
          </p:cNvPr>
          <p:cNvGrpSpPr/>
          <p:nvPr/>
        </p:nvGrpSpPr>
        <p:grpSpPr>
          <a:xfrm>
            <a:off x="6147584" y="3898834"/>
            <a:ext cx="3106821" cy="1816872"/>
            <a:chOff x="6069085" y="3809486"/>
            <a:chExt cx="3296761" cy="2045523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71A63660-6EFB-3C2E-5917-715ABA846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69085" y="3809486"/>
              <a:ext cx="3266276" cy="1999479"/>
            </a:xfrm>
            <a:prstGeom prst="rect">
              <a:avLst/>
            </a:prstGeom>
          </p:spPr>
        </p:pic>
        <p:pic>
          <p:nvPicPr>
            <p:cNvPr id="98" name="Picture 9">
              <a:extLst>
                <a:ext uri="{FF2B5EF4-FFF2-40B4-BE49-F238E27FC236}">
                  <a16:creationId xmlns:a16="http://schemas.microsoft.com/office/drawing/2014/main" id="{AC0308FC-FEB1-ACCC-D569-19C74010F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75000"/>
            </a:blip>
            <a:stretch>
              <a:fillRect/>
            </a:stretch>
          </p:blipFill>
          <p:spPr>
            <a:xfrm>
              <a:off x="6092135" y="5004949"/>
              <a:ext cx="1415744" cy="85006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4FADEF7D-3E3D-36E3-743F-73BDCEBE1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67000"/>
            </a:blip>
            <a:stretch>
              <a:fillRect/>
            </a:stretch>
          </p:blipFill>
          <p:spPr>
            <a:xfrm>
              <a:off x="8719582" y="4507655"/>
              <a:ext cx="646264" cy="620791"/>
            </a:xfrm>
            <a:prstGeom prst="rect">
              <a:avLst/>
            </a:prstGeom>
            <a:effectLst>
              <a:softEdge rad="50800"/>
            </a:effectLst>
          </p:spPr>
        </p:pic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21B7B815-9A0E-3634-E802-34E0ED11484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80745" y="5855009"/>
            <a:ext cx="810600" cy="80822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40802EB-0710-C2CA-B812-97D77116807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090114" y="3773032"/>
            <a:ext cx="701599" cy="5249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1F18ABAD-DAE1-3276-B6C0-F18806585B5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554077" y="3279931"/>
            <a:ext cx="475273" cy="524899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CD9F392C-C654-D90F-017B-ABA753746A9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111343" y="3007253"/>
            <a:ext cx="478251" cy="41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910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6" ma:contentTypeDescription="Crée un document." ma:contentTypeScope="" ma:versionID="2928cc83ca401eb1c78b5b9adcf552ae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db2c74dd44a56f8f97e73d37361508e5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B18C3E-6CAC-4194-8C4F-363F58C336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085614-C2FF-4D17-9119-F7B500387D00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287c254b-2107-4f11-bbf4-c30bafcb0414"/>
    <ds:schemaRef ds:uri="http://schemas.microsoft.com/office/infopath/2007/PartnerControls"/>
    <ds:schemaRef ds:uri="7d5dec9a-9e8b-443d-b3d9-4436fe769d7c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88179AB-14AC-4976-916D-86CB9B8AF7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dec9a-9e8b-443d-b3d9-4436fe769d7c"/>
    <ds:schemaRef ds:uri="287c254b-2107-4f11-bbf4-c30bafcb0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223</Words>
  <Application>Microsoft Office PowerPoint</Application>
  <PresentationFormat>Grand écran</PresentationFormat>
  <Paragraphs>35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Thème Office</vt:lpstr>
      <vt:lpstr>Présentation PowerPoint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Boufagher, Mehdy</dc:creator>
  <cp:lastModifiedBy>Boufagher, Mehdy</cp:lastModifiedBy>
  <cp:revision>119</cp:revision>
  <dcterms:created xsi:type="dcterms:W3CDTF">2024-04-17T11:49:06Z</dcterms:created>
  <dcterms:modified xsi:type="dcterms:W3CDTF">2025-05-09T14:45:31Z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etDate">
    <vt:lpwstr>2024-04-17T11:53:45Z</vt:lpwstr>
  </property>
  <property fmtid="{D5CDD505-2E9C-101B-9397-08002B2CF9AE}" pid="4" name="MSIP_Label_94480757-a570-4f64-84e7-c5b3ffe9d573_Method">
    <vt:lpwstr>Privileged</vt:lpwstr>
  </property>
  <property fmtid="{D5CDD505-2E9C-101B-9397-08002B2CF9AE}" pid="5" name="MSIP_Label_94480757-a570-4f64-84e7-c5b3ffe9d573_Name">
    <vt:lpwstr>General</vt:lpwstr>
  </property>
  <property fmtid="{D5CDD505-2E9C-101B-9397-08002B2CF9AE}" pid="6" name="MSIP_Label_94480757-a570-4f64-84e7-c5b3ffe9d573_SiteId">
    <vt:lpwstr>2390cbd1-e663-4321-bc93-ba298637ce52</vt:lpwstr>
  </property>
  <property fmtid="{D5CDD505-2E9C-101B-9397-08002B2CF9AE}" pid="7" name="MSIP_Label_94480757-a570-4f64-84e7-c5b3ffe9d573_ActionId">
    <vt:lpwstr>740809e4-76b0-45a9-8303-20d05f5ad30a</vt:lpwstr>
  </property>
  <property fmtid="{D5CDD505-2E9C-101B-9397-08002B2CF9AE}" pid="8" name="MSIP_Label_94480757-a570-4f64-84e7-c5b3ffe9d573_ContentBits">
    <vt:lpwstr>2</vt:lpwstr>
  </property>
  <property fmtid="{D5CDD505-2E9C-101B-9397-08002B2CF9AE}" pid="9" name="ClassificationContentMarkingFooterLocations">
    <vt:lpwstr>Thème Office:8</vt:lpwstr>
  </property>
  <property fmtid="{D5CDD505-2E9C-101B-9397-08002B2CF9AE}" pid="10" name="ClassificationContentMarkingFooterText">
    <vt:lpwstr>General</vt:lpwstr>
  </property>
  <property fmtid="{D5CDD505-2E9C-101B-9397-08002B2CF9AE}" pid="11" name="ContentTypeId">
    <vt:lpwstr>0x010100A9E68AB9D4A8064AA436EDC9C00D82B4</vt:lpwstr>
  </property>
  <property fmtid="{D5CDD505-2E9C-101B-9397-08002B2CF9AE}" pid="12" name="MediaServiceImageTags">
    <vt:lpwstr/>
  </property>
</Properties>
</file>