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sldIdLst>
    <p:sldId id="258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1037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10.png"/><Relationship Id="rId2" Type="http://schemas.openxmlformats.org/officeDocument/2006/relationships/tags" Target="../tags/tag1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7.xml"/><Relationship Id="rId7" Type="http://schemas.openxmlformats.org/officeDocument/2006/relationships/image" Target="../media/image12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6.emf"/><Relationship Id="rId2" Type="http://schemas.openxmlformats.org/officeDocument/2006/relationships/tags" Target="../tags/tag18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4.jpg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6.emf"/><Relationship Id="rId2" Type="http://schemas.openxmlformats.org/officeDocument/2006/relationships/tags" Target="../tags/tag20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5.png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16.png"/><Relationship Id="rId2" Type="http://schemas.openxmlformats.org/officeDocument/2006/relationships/tags" Target="../tags/tag2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6.emf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9.png"/><Relationship Id="rId4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083152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81634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59056311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8888040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25295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699" y="2507780"/>
            <a:ext cx="7993063" cy="1231106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647699" y="3856268"/>
            <a:ext cx="7993063" cy="307777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516216" y="6331324"/>
            <a:ext cx="2311896" cy="4953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0909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721104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721104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55408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79929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  <p:sp>
        <p:nvSpPr>
          <p:cNvPr id="9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works in partnership with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as part of The 	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Group. Together, we are a leading provider of equipment 	                           and services for packaging liquid, food, home and personal care 	                       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        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	          products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0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51998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64721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2170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0719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0483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1287631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4289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020089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176913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3455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68297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970259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8315167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ags" Target="../tags/tag6.xml"/><Relationship Id="rId17" Type="http://schemas.openxmlformats.org/officeDocument/2006/relationships/image" Target="../media/image8.emf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vmlDrawing" Target="../drawings/vmlDrawing6.v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6.emf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oleObject" Target="../embeddings/oleObject6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0207478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06356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Folie" r:id="rId14" imgW="399" imgH="399" progId="TCLayout.ActiveDocument.1">
                  <p:embed/>
                </p:oleObj>
              </mc:Choice>
              <mc:Fallback>
                <p:oleObj name="think-cell Folie" r:id="rId14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46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noProof="1"/>
              <a:t>Click to edit Master title style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0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0" y="6471704"/>
            <a:ext cx="44242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‹#›</a:t>
            </a:fld>
            <a:endParaRPr lang="en-GB" sz="900" dirty="0">
              <a:solidFill>
                <a:schemeClr val="bg2"/>
              </a:solidFill>
            </a:endParaRPr>
          </a:p>
        </p:txBody>
      </p:sp>
      <p:cxnSp>
        <p:nvCxnSpPr>
          <p:cNvPr id="49" name="Straight Connector 48"/>
          <p:cNvCxnSpPr/>
          <p:nvPr userDrawn="1"/>
        </p:nvCxnSpPr>
        <p:spPr>
          <a:xfrm>
            <a:off x="647700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 descr="SidelLogoRGB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36" y="6483578"/>
            <a:ext cx="938152" cy="256947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1378446" y="6471704"/>
            <a:ext cx="5509187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Title, </a:t>
            </a:r>
            <a:fld id="{AF6A7A01-F0BB-4441-BAB9-3E7CB064C4A1}" type="datetime4">
              <a:rPr lang="en-GB" sz="900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 August 2018</a:t>
            </a:fld>
            <a:r>
              <a:rPr lang="en-GB" sz="900" b="0" i="0" u="none" strike="noStrike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dirty="0">
                <a:solidFill>
                  <a:schemeClr val="accent5"/>
                </a:solidFill>
                <a:latin typeface="+mn-lt"/>
              </a:rPr>
              <a:t>[</a:t>
            </a:r>
            <a:r>
              <a:rPr lang="en-US" dirty="0">
                <a:solidFill>
                  <a:schemeClr val="accent5"/>
                </a:solidFill>
                <a:latin typeface="+mn-lt"/>
              </a:rPr>
              <a:t>Public / Internal / Restricted / Highly confidential]</a:t>
            </a:r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0" name="Picture 1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85" y="6479974"/>
            <a:ext cx="918759" cy="257596"/>
          </a:xfrm>
          <a:prstGeom prst="rect">
            <a:avLst/>
          </a:prstGeom>
        </p:spPr>
      </p:pic>
    </p:spTree>
    <p:custDataLst>
      <p:tags r:id="rId12"/>
    </p:custDataLst>
    <p:extLst>
      <p:ext uri="{BB962C8B-B14F-4D97-AF65-F5344CB8AC3E}">
        <p14:creationId xmlns:p14="http://schemas.microsoft.com/office/powerpoint/2010/main" val="7326567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2857">
          <p15:clr>
            <a:srgbClr val="F26B43"/>
          </p15:clr>
        </p15:guide>
        <p15:guide id="3" pos="408">
          <p15:clr>
            <a:srgbClr val="F26B43"/>
          </p15:clr>
        </p15:guide>
        <p15:guide id="4" pos="2993">
          <p15:clr>
            <a:srgbClr val="F26B43"/>
          </p15:clr>
        </p15:guide>
        <p15:guide id="5" pos="5443">
          <p15:clr>
            <a:srgbClr val="F26B43"/>
          </p15:clr>
        </p15:guide>
        <p15:guide id="6" orient="horz" pos="3770">
          <p15:clr>
            <a:srgbClr val="F26B43"/>
          </p15:clr>
        </p15:guide>
        <p15:guide id="7" pos="5556">
          <p15:clr>
            <a:srgbClr val="F26B43"/>
          </p15:clr>
        </p15:guide>
        <p15:guide id="8" orient="horz" pos="4020">
          <p15:clr>
            <a:srgbClr val="F26B43"/>
          </p15:clr>
        </p15:guide>
        <p15:guide id="9" pos="204">
          <p15:clr>
            <a:srgbClr val="F26B43"/>
          </p15:clr>
        </p15:guide>
        <p15:guide id="10" pos="29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"/>
          <p:cNvGrpSpPr>
            <a:grpSpLocks/>
          </p:cNvGrpSpPr>
          <p:nvPr/>
        </p:nvGrpSpPr>
        <p:grpSpPr bwMode="auto">
          <a:xfrm>
            <a:off x="649288" y="1719351"/>
            <a:ext cx="7991475" cy="4041776"/>
            <a:chOff x="650875" y="1906524"/>
            <a:chExt cx="7991475" cy="4042232"/>
          </a:xfrm>
        </p:grpSpPr>
        <p:sp>
          <p:nvSpPr>
            <p:cNvPr id="21" name="Rechteck 3"/>
            <p:cNvSpPr/>
            <p:nvPr/>
          </p:nvSpPr>
          <p:spPr>
            <a:xfrm>
              <a:off x="650875" y="1906525"/>
              <a:ext cx="3889375" cy="399899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VALUE AND BENEFITS</a:t>
              </a:r>
            </a:p>
          </p:txBody>
        </p:sp>
        <p:sp>
          <p:nvSpPr>
            <p:cNvPr id="22" name="Rechteck 4"/>
            <p:cNvSpPr>
              <a:spLocks/>
            </p:cNvSpPr>
            <p:nvPr/>
          </p:nvSpPr>
          <p:spPr>
            <a:xfrm>
              <a:off x="650875" y="2295507"/>
              <a:ext cx="3889375" cy="36532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64B00"/>
                </a:buClr>
                <a:buSzTx/>
                <a:buFont typeface="Wingdings" charset="2"/>
                <a:buChar char="§"/>
                <a:tabLst/>
                <a:defRPr/>
              </a:pPr>
              <a:endPara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Rechteck 11"/>
            <p:cNvSpPr/>
            <p:nvPr/>
          </p:nvSpPr>
          <p:spPr>
            <a:xfrm>
              <a:off x="4752975" y="1906524"/>
              <a:ext cx="3889375" cy="388983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marL="190500" marR="0" lvl="0" indent="-19050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E64B00"/>
                </a:buClr>
                <a:buSzTx/>
                <a:buFontTx/>
                <a:buNone/>
                <a:tabLst/>
                <a:defRPr/>
              </a:pPr>
              <a:r>
                <a:rPr kumimoji="0" lang="de-CH" altLang="de-DE" sz="1400" b="1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DESCRIPTION</a:t>
              </a:r>
              <a:endParaRPr kumimoji="0" lang="en-GB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4" name="Rechteck 12"/>
            <p:cNvSpPr>
              <a:spLocks/>
            </p:cNvSpPr>
            <p:nvPr/>
          </p:nvSpPr>
          <p:spPr>
            <a:xfrm>
              <a:off x="4752975" y="2295508"/>
              <a:ext cx="3889375" cy="36532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E64B00"/>
                </a:buClr>
                <a:buSzTx/>
                <a:buFont typeface="Wingdings" charset="2"/>
                <a:buChar char="§"/>
                <a:tabLst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charset="-122"/>
                <a:cs typeface="+mn-cs"/>
              </a:endParaRPr>
            </a:p>
          </p:txBody>
        </p:sp>
      </p:grpSp>
      <p:graphicFrame>
        <p:nvGraphicFramePr>
          <p:cNvPr id="19458" name="Objek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19458" name="Objek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6" name="Title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3063" cy="461665"/>
          </a:xfrm>
        </p:spPr>
        <p:txBody>
          <a:bodyPr/>
          <a:lstStyle/>
          <a:p>
            <a:r>
              <a:rPr lang="en-US" dirty="0"/>
              <a:t>Increase hygiene level</a:t>
            </a:r>
            <a:endParaRPr lang="fr-FR" altLang="fr-FR" dirty="0"/>
          </a:p>
        </p:txBody>
      </p:sp>
      <p:sp>
        <p:nvSpPr>
          <p:cNvPr id="19477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47700" y="1411376"/>
            <a:ext cx="7997825" cy="307975"/>
          </a:xfrm>
        </p:spPr>
        <p:txBody>
          <a:bodyPr/>
          <a:lstStyle/>
          <a:p>
            <a:r>
              <a:rPr lang="en-US" altLang="fr-FR" dirty="0"/>
              <a:t>Preform dedusting</a:t>
            </a:r>
          </a:p>
        </p:txBody>
      </p:sp>
      <p:sp>
        <p:nvSpPr>
          <p:cNvPr id="19478" name="Text Placeholder 2"/>
          <p:cNvSpPr txBox="1">
            <a:spLocks/>
          </p:cNvSpPr>
          <p:nvPr/>
        </p:nvSpPr>
        <p:spPr bwMode="auto">
          <a:xfrm>
            <a:off x="647700" y="5901302"/>
            <a:ext cx="7978775" cy="41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2563" indent="-182563">
              <a:spcBef>
                <a:spcPts val="12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57188" indent="-174625">
              <a:buClr>
                <a:srgbClr val="E64B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539750" indent="-182563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14375" indent="-174625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1715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287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0859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431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rgbClr val="000000"/>
                </a:solidFill>
              </a:rPr>
              <a:t>Value: Product Quality</a:t>
            </a:r>
          </a:p>
          <a:p>
            <a:r>
              <a:rPr lang="en-US" sz="800" dirty="0">
                <a:solidFill>
                  <a:srgbClr val="000000"/>
                </a:solidFill>
              </a:rPr>
              <a:t>Equipment: Series 2 blowers</a:t>
            </a:r>
          </a:p>
          <a:p>
            <a:r>
              <a:rPr lang="en-US" sz="800" dirty="0">
                <a:solidFill>
                  <a:srgbClr val="000000"/>
                </a:solidFill>
              </a:rPr>
              <a:t>Catalogue code: 506</a:t>
            </a:r>
          </a:p>
        </p:txBody>
      </p:sp>
      <p:sp>
        <p:nvSpPr>
          <p:cNvPr id="19479" name="BainBulletsConfiguration" hidden="1"/>
          <p:cNvSpPr txBox="1">
            <a:spLocks noChangeArrowheads="1"/>
          </p:cNvSpPr>
          <p:nvPr/>
        </p:nvSpPr>
        <p:spPr bwMode="auto">
          <a:xfrm>
            <a:off x="12700" y="12700"/>
            <a:ext cx="0" cy="1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endParaRPr kumimoji="0" lang="en-US" altLang="fr-FR" sz="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7256EA-F839-4DA1-AC19-4A5BF76CBDEB}"/>
              </a:ext>
            </a:extLst>
          </p:cNvPr>
          <p:cNvSpPr/>
          <p:nvPr/>
        </p:nvSpPr>
        <p:spPr>
          <a:xfrm>
            <a:off x="4756323" y="2119206"/>
            <a:ext cx="3884439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0" indent="-182563">
              <a:spcBef>
                <a:spcPts val="300"/>
              </a:spcBef>
              <a:buClr>
                <a:srgbClr val="E64B00"/>
              </a:buClr>
              <a:buFont typeface="Wingdings" pitchFamily="2" charset="2"/>
              <a:buChar char="§"/>
            </a:pPr>
            <a:r>
              <a:rPr lang="en-US" sz="1200" kern="0" dirty="0">
                <a:solidFill>
                  <a:srgbClr val="000000"/>
                </a:solidFill>
              </a:rPr>
              <a:t>The dedust wheel comprises 30 injectors which blow compressed air directly (at 2 bars' pressure) into the preforms, </a:t>
            </a:r>
            <a:r>
              <a:rPr lang="en-US" sz="1200" b="1" kern="0" dirty="0">
                <a:solidFill>
                  <a:srgbClr val="E64B00"/>
                </a:solidFill>
              </a:rPr>
              <a:t>eliminating any residual particles</a:t>
            </a:r>
            <a:endParaRPr lang="en-US" sz="1200" kern="0" dirty="0">
              <a:solidFill>
                <a:srgbClr val="000000"/>
              </a:solidFill>
            </a:endParaRPr>
          </a:p>
          <a:p>
            <a:pPr marL="182563" lvl="0" indent="-182563">
              <a:spcBef>
                <a:spcPts val="300"/>
              </a:spcBef>
              <a:buClr>
                <a:srgbClr val="E64B00"/>
              </a:buClr>
              <a:buFont typeface="Wingdings" pitchFamily="2" charset="2"/>
              <a:buChar char="§"/>
            </a:pPr>
            <a:r>
              <a:rPr lang="en-US" sz="1200" kern="0" dirty="0">
                <a:solidFill>
                  <a:srgbClr val="000000"/>
                </a:solidFill>
              </a:rPr>
              <a:t>The air suction hood comprises a turbine fan in a sealed housing, </a:t>
            </a:r>
            <a:r>
              <a:rPr lang="en-US" sz="1200" b="1" kern="0" dirty="0">
                <a:solidFill>
                  <a:srgbClr val="E64B00"/>
                </a:solidFill>
              </a:rPr>
              <a:t>a particle filter and two baffles</a:t>
            </a:r>
            <a:r>
              <a:rPr lang="en-US" sz="1200" kern="0" dirty="0">
                <a:solidFill>
                  <a:srgbClr val="000000"/>
                </a:solidFill>
              </a:rPr>
              <a:t> to channel air suction flow</a:t>
            </a:r>
          </a:p>
          <a:p>
            <a:pPr marL="182563" lvl="0" indent="-182563">
              <a:spcBef>
                <a:spcPts val="300"/>
              </a:spcBef>
              <a:buClr>
                <a:srgbClr val="E64B00"/>
              </a:buClr>
              <a:buFont typeface="Wingdings" pitchFamily="2" charset="2"/>
              <a:buChar char="§"/>
            </a:pPr>
            <a:r>
              <a:rPr lang="en-US" sz="1200" kern="0" dirty="0">
                <a:solidFill>
                  <a:srgbClr val="000000"/>
                </a:solidFill>
              </a:rPr>
              <a:t>The wheel comprises a slotted table an external guide and transfers the dedusted preforms to the oven wheel</a:t>
            </a:r>
          </a:p>
          <a:p>
            <a:pPr marL="182563" lvl="0" indent="-182563">
              <a:spcBef>
                <a:spcPts val="300"/>
              </a:spcBef>
              <a:buClr>
                <a:srgbClr val="E64B00"/>
              </a:buClr>
              <a:buFont typeface="Wingdings" pitchFamily="2" charset="2"/>
              <a:buChar char="§"/>
            </a:pPr>
            <a:r>
              <a:rPr lang="en-US" sz="1200" kern="0" dirty="0">
                <a:solidFill>
                  <a:srgbClr val="000000"/>
                </a:solidFill>
              </a:rPr>
              <a:t>Independently of the air supply for the machine air cylinders, the compressed air system provides a </a:t>
            </a:r>
            <a:r>
              <a:rPr lang="en-US" sz="1200" b="1" kern="0" dirty="0">
                <a:solidFill>
                  <a:srgbClr val="E64B00"/>
                </a:solidFill>
              </a:rPr>
              <a:t>high level of filtration </a:t>
            </a:r>
            <a:r>
              <a:rPr lang="en-US" sz="1200" kern="0" dirty="0">
                <a:solidFill>
                  <a:srgbClr val="000000"/>
                </a:solidFill>
              </a:rPr>
              <a:t>using a </a:t>
            </a:r>
            <a:r>
              <a:rPr lang="en-US" sz="1200" kern="0" dirty="0" err="1">
                <a:solidFill>
                  <a:srgbClr val="000000"/>
                </a:solidFill>
              </a:rPr>
              <a:t>prefilter</a:t>
            </a:r>
            <a:r>
              <a:rPr lang="en-US" sz="1200" kern="0" dirty="0">
                <a:solidFill>
                  <a:srgbClr val="000000"/>
                </a:solidFill>
              </a:rPr>
              <a:t>, a filter and an total filter. It also brings down air pressure from 7 bars to 2 bars</a:t>
            </a:r>
          </a:p>
          <a:p>
            <a:pPr marL="182563" lvl="0" indent="-182563">
              <a:spcBef>
                <a:spcPts val="300"/>
              </a:spcBef>
              <a:buClr>
                <a:srgbClr val="E64B00"/>
              </a:buClr>
              <a:buFont typeface="Wingdings" pitchFamily="2" charset="2"/>
              <a:buChar char="§"/>
            </a:pPr>
            <a:r>
              <a:rPr lang="en-US" sz="1200" kern="0" dirty="0">
                <a:solidFill>
                  <a:srgbClr val="000000"/>
                </a:solidFill>
              </a:rPr>
              <a:t>Drive for the rotation of the feed wheel, the dedust wheel and the transfer wheel is provided by a belt itself driven by the oven transmission shaft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B4DB32-4F22-4EB2-A4CC-766D4D9049DF}"/>
              </a:ext>
            </a:extLst>
          </p:cNvPr>
          <p:cNvSpPr/>
          <p:nvPr/>
        </p:nvSpPr>
        <p:spPr>
          <a:xfrm>
            <a:off x="648493" y="2176630"/>
            <a:ext cx="3890963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0" indent="-182563">
              <a:spcBef>
                <a:spcPts val="3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US" sz="1200" dirty="0">
                <a:solidFill>
                  <a:srgbClr val="000000"/>
                </a:solidFill>
              </a:rPr>
              <a:t>Enables preforms to be cleaned internally before blowing</a:t>
            </a:r>
          </a:p>
          <a:p>
            <a:pPr marL="182563" lvl="0" indent="-182563">
              <a:spcBef>
                <a:spcPts val="3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US" sz="1200" dirty="0">
                <a:solidFill>
                  <a:srgbClr val="000000"/>
                </a:solidFill>
              </a:rPr>
              <a:t>Filtered air (at 2 bars' pressure) is injected into the preforms, ensuring that any solid particles present are removed. </a:t>
            </a:r>
          </a:p>
        </p:txBody>
      </p:sp>
      <p:pic>
        <p:nvPicPr>
          <p:cNvPr id="18" name="Picture 14">
            <a:extLst>
              <a:ext uri="{FF2B5EF4-FFF2-40B4-BE49-F238E27FC236}">
                <a16:creationId xmlns:a16="http://schemas.microsoft.com/office/drawing/2014/main" id="{E0D4401A-4635-41C0-B527-7FAA596E5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647874"/>
            <a:ext cx="1800200" cy="169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7879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6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IOMT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AD38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-modele-new.potx" id="{63F86F24-1EED-41D3-90E6-59487835C019}" vid="{E4DD9F58-C7BE-4ED2-AAEB-88540AD62E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MS PGothic</vt:lpstr>
      <vt:lpstr>SimSun</vt:lpstr>
      <vt:lpstr>Arial</vt:lpstr>
      <vt:lpstr>Wingdings</vt:lpstr>
      <vt:lpstr>16_Sidel Template 2013</vt:lpstr>
      <vt:lpstr>LIOMT</vt:lpstr>
      <vt:lpstr>think-cell Folie</vt:lpstr>
      <vt:lpstr>Increase hygiene level</vt:lpstr>
    </vt:vector>
  </TitlesOfParts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Recover up to 40% of blowing air</dc:title>
  <dc:creator>Gouriou, Lydie</dc:creator>
  <cp:lastModifiedBy>Sorega, Dan</cp:lastModifiedBy>
  <cp:revision>3</cp:revision>
  <dcterms:created xsi:type="dcterms:W3CDTF">2014-07-16T09:56:13Z</dcterms:created>
  <dcterms:modified xsi:type="dcterms:W3CDTF">2018-08-16T14:48:14Z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35bb0a3-90cf-41a8-939e-500b35438edf_Enabled">
    <vt:lpwstr>True</vt:lpwstr>
  </property>
  <property fmtid="{D5CDD505-2E9C-101B-9397-08002B2CF9AE}" pid="3" name="MSIP_Label_e35bb0a3-90cf-41a8-939e-500b35438edf_SiteId">
    <vt:lpwstr>2390cbd1-e663-4321-bc93-ba298637ce52</vt:lpwstr>
  </property>
  <property fmtid="{D5CDD505-2E9C-101B-9397-08002B2CF9AE}" pid="4" name="MSIP_Label_e35bb0a3-90cf-41a8-939e-500b35438edf_Ref">
    <vt:lpwstr>https://api.informationprotection.azure.com/api/2390cbd1-e663-4321-bc93-ba298637ce52</vt:lpwstr>
  </property>
  <property fmtid="{D5CDD505-2E9C-101B-9397-08002B2CF9AE}" pid="5" name="MSIP_Label_e35bb0a3-90cf-41a8-939e-500b35438edf_Owner">
    <vt:lpwstr>107200@sidel.com</vt:lpwstr>
  </property>
  <property fmtid="{D5CDD505-2E9C-101B-9397-08002B2CF9AE}" pid="6" name="MSIP_Label_e35bb0a3-90cf-41a8-939e-500b35438edf_SetDate">
    <vt:lpwstr>2018-08-16T16:48:13.9693789+02:00</vt:lpwstr>
  </property>
  <property fmtid="{D5CDD505-2E9C-101B-9397-08002B2CF9AE}" pid="7" name="MSIP_Label_e35bb0a3-90cf-41a8-939e-500b35438edf_Name">
    <vt:lpwstr>Sidel-Confidential</vt:lpwstr>
  </property>
  <property fmtid="{D5CDD505-2E9C-101B-9397-08002B2CF9AE}" pid="8" name="MSIP_Label_e35bb0a3-90cf-41a8-939e-500b35438edf_Application">
    <vt:lpwstr>Microsoft Azure Information Protection</vt:lpwstr>
  </property>
  <property fmtid="{D5CDD505-2E9C-101B-9397-08002B2CF9AE}" pid="9" name="MSIP_Label_e35bb0a3-90cf-41a8-939e-500b35438edf_Extended_MSFT_Method">
    <vt:lpwstr>Automatic</vt:lpwstr>
  </property>
  <property fmtid="{D5CDD505-2E9C-101B-9397-08002B2CF9AE}" pid="10" name="MSIP_Label_06263584-a2fa-494a-b6ac-a3eeadb86bd0_Enabled">
    <vt:lpwstr>True</vt:lpwstr>
  </property>
  <property fmtid="{D5CDD505-2E9C-101B-9397-08002B2CF9AE}" pid="11" name="MSIP_Label_06263584-a2fa-494a-b6ac-a3eeadb86bd0_SiteId">
    <vt:lpwstr>2390cbd1-e663-4321-bc93-ba298637ce52</vt:lpwstr>
  </property>
  <property fmtid="{D5CDD505-2E9C-101B-9397-08002B2CF9AE}" pid="12" name="MSIP_Label_06263584-a2fa-494a-b6ac-a3eeadb86bd0_Ref">
    <vt:lpwstr>https://api.informationprotection.azure.com/api/2390cbd1-e663-4321-bc93-ba298637ce52</vt:lpwstr>
  </property>
  <property fmtid="{D5CDD505-2E9C-101B-9397-08002B2CF9AE}" pid="13" name="MSIP_Label_06263584-a2fa-494a-b6ac-a3eeadb86bd0_Owner">
    <vt:lpwstr>107200@sidel.com</vt:lpwstr>
  </property>
  <property fmtid="{D5CDD505-2E9C-101B-9397-08002B2CF9AE}" pid="14" name="MSIP_Label_06263584-a2fa-494a-b6ac-a3eeadb86bd0_SetDate">
    <vt:lpwstr>2018-08-16T16:48:13.9693789+02:00</vt:lpwstr>
  </property>
  <property fmtid="{D5CDD505-2E9C-101B-9397-08002B2CF9AE}" pid="15" name="MSIP_Label_06263584-a2fa-494a-b6ac-a3eeadb86bd0_Name">
    <vt:lpwstr>Internal</vt:lpwstr>
  </property>
  <property fmtid="{D5CDD505-2E9C-101B-9397-08002B2CF9AE}" pid="16" name="MSIP_Label_06263584-a2fa-494a-b6ac-a3eeadb86bd0_Application">
    <vt:lpwstr>Microsoft Azure Information Protection</vt:lpwstr>
  </property>
  <property fmtid="{D5CDD505-2E9C-101B-9397-08002B2CF9AE}" pid="17" name="MSIP_Label_06263584-a2fa-494a-b6ac-a3eeadb86bd0_Extended_MSFT_Method">
    <vt:lpwstr>Automatic</vt:lpwstr>
  </property>
  <property fmtid="{D5CDD505-2E9C-101B-9397-08002B2CF9AE}" pid="18" name="MSIP_Label_06263584-a2fa-494a-b6ac-a3eeadb86bd0_Parent">
    <vt:lpwstr>e35bb0a3-90cf-41a8-939e-500b35438edf</vt:lpwstr>
  </property>
  <property fmtid="{D5CDD505-2E9C-101B-9397-08002B2CF9AE}" pid="19" name="Sensitivity">
    <vt:lpwstr>Sidel-Confidential Internal</vt:lpwstr>
  </property>
</Properties>
</file>