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59758623-35FB-4164-BF8F-702DA2758E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1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59758623-35FB-4164-BF8F-702DA2758E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4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753532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35989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HS127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HMI Alarm Management (for Fillers)</a:t>
            </a: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 February 2021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1C0642F1-B198-4757-8ECB-57A9ADBDA7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79315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2857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2993" userDrawn="1">
          <p15:clr>
            <a:srgbClr val="F26B43"/>
          </p15:clr>
        </p15:guide>
        <p15:guide id="5" pos="5443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  <p15:guide id="9" pos="5556" userDrawn="1">
          <p15:clr>
            <a:srgbClr val="F26B43"/>
          </p15:clr>
        </p15:guide>
        <p15:guide id="10" orient="horz" pos="4020" userDrawn="1">
          <p15:clr>
            <a:srgbClr val="F26B43"/>
          </p15:clr>
        </p15:guide>
        <p15:guide id="11" pos="204" userDrawn="1">
          <p15:clr>
            <a:srgbClr val="F26B43"/>
          </p15:clr>
        </p15:guide>
        <p15:guide id="12" pos="29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88">
            <a:extLst>
              <a:ext uri="{FF2B5EF4-FFF2-40B4-BE49-F238E27FC236}">
                <a16:creationId xmlns:a16="http://schemas.microsoft.com/office/drawing/2014/main" id="{D263AD4F-587B-4867-A05C-09F06C48190F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06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E3A3CD7D-4034-4CC9-B980-6BEA5891A10C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lvl="0" indent="-190500" fontAlgn="base">
                <a:lnSpc>
                  <a:spcPct val="150000"/>
                </a:lnSpc>
                <a:spcBef>
                  <a:spcPct val="20000"/>
                </a:spcBef>
                <a:spcAft>
                  <a:spcPct val="10000"/>
                </a:spcAft>
                <a:buClr>
                  <a:schemeClr val="folHlink"/>
                </a:buClr>
              </a:pPr>
              <a:r>
                <a:rPr lang="en-GB" altLang="de-DE" sz="14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NUTZEN UND VORTEILE</a:t>
              </a: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088B958E-4C24-4DC0-AE0B-A8C3F6A3031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1">
              <a:extLst>
                <a:ext uri="{FF2B5EF4-FFF2-40B4-BE49-F238E27FC236}">
                  <a16:creationId xmlns:a16="http://schemas.microsoft.com/office/drawing/2014/main" id="{FF23687B-3FEA-4BD0-9B9A-16509C91493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Arial" charset="0"/>
                </a:rPr>
                <a:t>BESCHREIBUNG </a:t>
              </a: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hteck 12">
              <a:extLst>
                <a:ext uri="{FF2B5EF4-FFF2-40B4-BE49-F238E27FC236}">
                  <a16:creationId xmlns:a16="http://schemas.microsoft.com/office/drawing/2014/main" id="{F8451FFD-13CF-4A18-9269-3002962CB7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6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923330"/>
          </a:xfrm>
        </p:spPr>
        <p:txBody>
          <a:bodyPr/>
          <a:lstStyle/>
          <a:p>
            <a:r>
              <a:rPr lang="de-DE" noProof="1"/>
              <a:t>Steigern Sie die Effizienz Ihrer Geräte und sichern Sie die Produktqualität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9288" y="1491418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fr-FR" noProof="1"/>
              <a:t>Ofenwärmerückgewinnungssystem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159A1C1-3134-4A3E-87A8-76ED53AE67C3}"/>
              </a:ext>
            </a:extLst>
          </p:cNvPr>
          <p:cNvSpPr txBox="1">
            <a:spLocks/>
          </p:cNvSpPr>
          <p:nvPr/>
        </p:nvSpPr>
        <p:spPr>
          <a:xfrm>
            <a:off x="651885" y="5892978"/>
            <a:ext cx="7972425" cy="41857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Nutzen: Effizienz, </a:t>
            </a:r>
            <a:r>
              <a:rPr lang="en-GB" altLang="fr-FR" sz="800" dirty="0" err="1">
                <a:solidFill>
                  <a:srgbClr val="000000"/>
                </a:solidFill>
              </a:rPr>
              <a:t>Produktqualität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Ausstattung: </a:t>
            </a:r>
            <a:r>
              <a:rPr lang="fr-FR" sz="800" kern="0" dirty="0">
                <a:solidFill>
                  <a:srgbClr val="000000"/>
                </a:solidFill>
              </a:rPr>
              <a:t>S2 </a:t>
            </a:r>
            <a:r>
              <a:rPr lang="en-GB" altLang="fr-FR" sz="800" dirty="0">
                <a:solidFill>
                  <a:srgbClr val="000000"/>
                </a:solidFill>
              </a:rPr>
              <a:t>- </a:t>
            </a:r>
            <a:r>
              <a:rPr lang="en-GB" altLang="fr-FR" sz="800" dirty="0" err="1">
                <a:solidFill>
                  <a:srgbClr val="000000"/>
                </a:solidFill>
              </a:rPr>
              <a:t>Blasmaschinen</a:t>
            </a:r>
            <a:r>
              <a:rPr lang="fr-FR" sz="800" kern="0" dirty="0">
                <a:solidFill>
                  <a:srgbClr val="000000"/>
                </a:solidFill>
              </a:rPr>
              <a:t> </a:t>
            </a: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Katalog-Code: 518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8AFB7EA-0F98-4A36-BB23-40B03617BB0C}"/>
              </a:ext>
            </a:extLst>
          </p:cNvPr>
          <p:cNvSpPr/>
          <p:nvPr/>
        </p:nvSpPr>
        <p:spPr>
          <a:xfrm>
            <a:off x="642938" y="2233613"/>
            <a:ext cx="39624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de-DE" altLang="fr-FR" sz="1200" dirty="0"/>
              <a:t>Sichere Stabilität des Blasprozesses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de-DE" altLang="fr-FR" sz="1200" dirty="0"/>
              <a:t>Vermeiden Sie Probleme mit der Flaschenqualität aufgrund von Schwankungen der Umgebungstemperatur</a:t>
            </a:r>
            <a:endParaRPr lang="en-GB" altLang="fr-FR" sz="1200" b="1" dirty="0"/>
          </a:p>
        </p:txBody>
      </p:sp>
      <p:pic>
        <p:nvPicPr>
          <p:cNvPr id="17" name="Image 8">
            <a:extLst>
              <a:ext uri="{FF2B5EF4-FFF2-40B4-BE49-F238E27FC236}">
                <a16:creationId xmlns:a16="http://schemas.microsoft.com/office/drawing/2014/main" id="{64543A71-BA04-44E5-97AF-1A543997B6A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69" y="3608106"/>
            <a:ext cx="2605812" cy="209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15">
            <a:extLst>
              <a:ext uri="{FF2B5EF4-FFF2-40B4-BE49-F238E27FC236}">
                <a16:creationId xmlns:a16="http://schemas.microsoft.com/office/drawing/2014/main" id="{187A8EA3-33F8-41FE-B517-3DE96266B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810" y="2172551"/>
            <a:ext cx="3873500" cy="165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45000"/>
              </a:spcBef>
              <a:buClr>
                <a:srgbClr val="FF0000"/>
              </a:buClr>
              <a:buSzPct val="100000"/>
              <a:defRPr/>
            </a:pPr>
            <a:r>
              <a:rPr lang="de-DE" sz="1100" dirty="0">
                <a:solidFill>
                  <a:srgbClr val="000000"/>
                </a:solidFill>
              </a:rPr>
              <a:t>Die Komponenten des Ofenwärmerückgewinnungssystems: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1100" dirty="0">
                <a:solidFill>
                  <a:srgbClr val="000000"/>
                </a:solidFill>
              </a:rPr>
              <a:t>Neues Lufteinlassmodul (1, 2)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1100" dirty="0">
                <a:solidFill>
                  <a:srgbClr val="000000"/>
                </a:solidFill>
              </a:rPr>
              <a:t>Ein unteres Lüftungsmodul mit einem Lüfter (3, 4, 5)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1100" dirty="0">
                <a:solidFill>
                  <a:srgbClr val="000000"/>
                </a:solidFill>
              </a:rPr>
              <a:t>Ein oberes Lüftungsmodul (6,7)</a:t>
            </a:r>
            <a:endParaRPr lang="fr-FR" sz="1100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1100" dirty="0">
              <a:solidFill>
                <a:srgbClr val="000000"/>
              </a:solidFill>
            </a:endParaRPr>
          </a:p>
          <a:p>
            <a:pPr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altLang="fr-FR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7128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789</TotalTime>
  <Words>75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SimSun</vt:lpstr>
      <vt:lpstr>Arial</vt:lpstr>
      <vt:lpstr>Wingdings</vt:lpstr>
      <vt:lpstr>NewSidel_Template_4x3_with add layouts</vt:lpstr>
      <vt:lpstr>think-cell Folie</vt:lpstr>
      <vt:lpstr>Steigern Sie die Effizienz Ihrer Geräte und sichern Sie die Produktqualität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87</cp:revision>
  <dcterms:created xsi:type="dcterms:W3CDTF">2018-02-10T17:04:39Z</dcterms:created>
  <dcterms:modified xsi:type="dcterms:W3CDTF">2021-02-16T12:21:23Z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254545@sidel.com</vt:lpwstr>
  </property>
  <property fmtid="{D5CDD505-2E9C-101B-9397-08002B2CF9AE}" pid="7" name="MSIP_Label_94480757-a570-4f64-84e7-c5b3ffe9d573_SetDate">
    <vt:lpwstr>2019-12-17T17:48:52.9866123Z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