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0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E00"/>
    <a:srgbClr val="AF5400"/>
    <a:srgbClr val="FF9900"/>
    <a:srgbClr val="00FF00"/>
    <a:srgbClr val="7AFF7A"/>
    <a:srgbClr val="00FFFF"/>
    <a:srgbClr val="00B0F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10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2052" y="-34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16/02/2021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16/02/2021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2" hidden="1">
            <a:extLst>
              <a:ext uri="{FF2B5EF4-FFF2-40B4-BE49-F238E27FC236}">
                <a16:creationId xmlns:a16="http://schemas.microsoft.com/office/drawing/2014/main" id="{59758623-35FB-4164-BF8F-702DA2758E3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8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3" name="Objekt 82" hidden="1">
                        <a:extLst>
                          <a:ext uri="{FF2B5EF4-FFF2-40B4-BE49-F238E27FC236}">
                            <a16:creationId xmlns:a16="http://schemas.microsoft.com/office/drawing/2014/main" id="{59758623-35FB-4164-BF8F-702DA2758E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40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17535328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3359894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HS127 – </a:t>
            </a:r>
            <a:r>
              <a:rPr lang="en-US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HMI Alarm Management (for Fillers)</a:t>
            </a: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 February 2021</a:t>
            </a:fld>
            <a:endParaRPr lang="en-GB" sz="900" dirty="0">
              <a:solidFill>
                <a:schemeClr val="bg2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1C0642F1-B198-4757-8ECB-57A9ADBDA7B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en-GB" sz="900" dirty="0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5793152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2857" userDrawn="1">
          <p15:clr>
            <a:srgbClr val="F26B43"/>
          </p15:clr>
        </p15:guide>
        <p15:guide id="3" pos="408" userDrawn="1">
          <p15:clr>
            <a:srgbClr val="F26B43"/>
          </p15:clr>
        </p15:guide>
        <p15:guide id="4" pos="2993" userDrawn="1">
          <p15:clr>
            <a:srgbClr val="F26B43"/>
          </p15:clr>
        </p15:guide>
        <p15:guide id="5" pos="5443" userDrawn="1">
          <p15:clr>
            <a:srgbClr val="F26B43"/>
          </p15:clr>
        </p15:guide>
        <p15:guide id="6" orient="horz" pos="3770" userDrawn="1">
          <p15:clr>
            <a:srgbClr val="F26B43"/>
          </p15:clr>
        </p15:guide>
        <p15:guide id="9" pos="5556" userDrawn="1">
          <p15:clr>
            <a:srgbClr val="F26B43"/>
          </p15:clr>
        </p15:guide>
        <p15:guide id="10" orient="horz" pos="4020" userDrawn="1">
          <p15:clr>
            <a:srgbClr val="F26B43"/>
          </p15:clr>
        </p15:guide>
        <p15:guide id="11" pos="204" userDrawn="1">
          <p15:clr>
            <a:srgbClr val="F26B43"/>
          </p15:clr>
        </p15:guide>
        <p15:guide id="12" pos="29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88">
            <a:extLst>
              <a:ext uri="{FF2B5EF4-FFF2-40B4-BE49-F238E27FC236}">
                <a16:creationId xmlns:a16="http://schemas.microsoft.com/office/drawing/2014/main" id="{7C322709-79EC-4420-A653-DAA787308376}"/>
              </a:ext>
            </a:extLst>
          </p:cNvPr>
          <p:cNvGrpSpPr>
            <a:grpSpLocks/>
          </p:cNvGrpSpPr>
          <p:nvPr/>
        </p:nvGrpSpPr>
        <p:grpSpPr bwMode="auto">
          <a:xfrm>
            <a:off x="649288" y="1770063"/>
            <a:ext cx="7991475" cy="4041775"/>
            <a:chOff x="650875" y="1906524"/>
            <a:chExt cx="7991475" cy="4042232"/>
          </a:xfrm>
        </p:grpSpPr>
        <p:sp>
          <p:nvSpPr>
            <p:cNvPr id="11" name="Rechteck 3">
              <a:extLst>
                <a:ext uri="{FF2B5EF4-FFF2-40B4-BE49-F238E27FC236}">
                  <a16:creationId xmlns:a16="http://schemas.microsoft.com/office/drawing/2014/main" id="{83554FA6-1CA8-4423-BC65-4BC17DA7607B}"/>
                </a:ext>
              </a:extLst>
            </p:cNvPr>
            <p:cNvSpPr/>
            <p:nvPr/>
          </p:nvSpPr>
          <p:spPr>
            <a:xfrm>
              <a:off x="6508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eaLnBrk="1" fontAlgn="auto" hangingPunct="1">
                <a:spcBef>
                  <a:spcPts val="300"/>
                </a:spcBef>
                <a:spcAft>
                  <a:spcPts val="0"/>
                </a:spcAft>
                <a:buClr>
                  <a:srgbClr val="FF6600"/>
                </a:buClr>
                <a:defRPr/>
              </a:pPr>
              <a:r>
                <a:rPr lang="en-GB" sz="1400" b="1" dirty="0">
                  <a:solidFill>
                    <a:srgbClr val="FFFFFF"/>
                  </a:solidFill>
                  <a:ea typeface="MS PGothic" pitchFamily="34" charset="-128"/>
                </a:rPr>
                <a:t>VALUE AND BENEFITS</a:t>
              </a:r>
            </a:p>
          </p:txBody>
        </p:sp>
        <p:sp>
          <p:nvSpPr>
            <p:cNvPr id="12" name="Rechteck 4">
              <a:extLst>
                <a:ext uri="{FF2B5EF4-FFF2-40B4-BE49-F238E27FC236}">
                  <a16:creationId xmlns:a16="http://schemas.microsoft.com/office/drawing/2014/main" id="{98852760-FE1B-47CC-A76B-0EF2D0626295}"/>
                </a:ext>
              </a:extLst>
            </p:cNvPr>
            <p:cNvSpPr>
              <a:spLocks/>
            </p:cNvSpPr>
            <p:nvPr/>
          </p:nvSpPr>
          <p:spPr>
            <a:xfrm>
              <a:off x="6508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indent="-342900">
                <a:spcBef>
                  <a:spcPct val="20000"/>
                </a:spcBef>
                <a:buClr>
                  <a:srgbClr val="E64B00"/>
                </a:buClr>
                <a:buFont typeface="Wingdings" charset="2"/>
                <a:buChar char="§"/>
                <a:defRPr/>
              </a:pPr>
              <a:endParaRPr lang="en-US" altLang="fr-FR" sz="1200" dirty="0">
                <a:solidFill>
                  <a:srgbClr val="000000"/>
                </a:solidFill>
              </a:endParaRPr>
            </a:p>
          </p:txBody>
        </p:sp>
        <p:sp>
          <p:nvSpPr>
            <p:cNvPr id="13" name="Rechteck 11">
              <a:extLst>
                <a:ext uri="{FF2B5EF4-FFF2-40B4-BE49-F238E27FC236}">
                  <a16:creationId xmlns:a16="http://schemas.microsoft.com/office/drawing/2014/main" id="{C9FD9F04-1494-43F0-8169-D6C843748247}"/>
                </a:ext>
              </a:extLst>
            </p:cNvPr>
            <p:cNvSpPr/>
            <p:nvPr/>
          </p:nvSpPr>
          <p:spPr>
            <a:xfrm>
              <a:off x="47529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indent="-190500" eaLnBrk="1" hangingPunct="1">
                <a:spcBef>
                  <a:spcPts val="300"/>
                </a:spcBef>
                <a:spcAft>
                  <a:spcPts val="0"/>
                </a:spcAft>
                <a:buClr>
                  <a:srgbClr val="E64B00"/>
                </a:buClr>
                <a:defRPr/>
              </a:pPr>
              <a:r>
                <a:rPr lang="de-CH" altLang="de-DE" sz="1400" b="1" noProof="1">
                  <a:solidFill>
                    <a:srgbClr val="FFFFFF"/>
                  </a:solidFill>
                  <a:cs typeface="Arial" charset="0"/>
                </a:rPr>
                <a:t>DESCRIPTION </a:t>
              </a:r>
              <a:endParaRPr lang="en-GB" altLang="de-DE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" name="Rechteck 12">
              <a:extLst>
                <a:ext uri="{FF2B5EF4-FFF2-40B4-BE49-F238E27FC236}">
                  <a16:creationId xmlns:a16="http://schemas.microsoft.com/office/drawing/2014/main" id="{AE39DC09-1997-42EC-AA94-C05F4AF7D850}"/>
                </a:ext>
              </a:extLst>
            </p:cNvPr>
            <p:cNvSpPr>
              <a:spLocks/>
            </p:cNvSpPr>
            <p:nvPr/>
          </p:nvSpPr>
          <p:spPr>
            <a:xfrm>
              <a:off x="47529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E64B00"/>
                </a:buClr>
                <a:buFont typeface="Wingdings" panose="05000000000000000000" pitchFamily="2" charset="2"/>
                <a:buChar char="§"/>
                <a:defRPr/>
              </a:pPr>
              <a:endParaRPr lang="en-US" altLang="zh-CN" sz="1200">
                <a:solidFill>
                  <a:srgbClr val="000000"/>
                </a:solidFill>
                <a:ea typeface="SimSun" panose="02010600030101010101" pitchFamily="2" charset="-122"/>
              </a:endParaRPr>
            </a:p>
          </p:txBody>
        </p:sp>
      </p:grpSp>
      <p:graphicFrame>
        <p:nvGraphicFramePr>
          <p:cNvPr id="3075" name="Objekt 25" hidden="1">
            <a:extLst>
              <a:ext uri="{FF2B5EF4-FFF2-40B4-BE49-F238E27FC236}">
                <a16:creationId xmlns:a16="http://schemas.microsoft.com/office/drawing/2014/main" id="{86657518-959F-4ADD-A452-7970CC8DE38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9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3075" name="Objekt 25" hidden="1">
                        <a:extLst>
                          <a:ext uri="{FF2B5EF4-FFF2-40B4-BE49-F238E27FC236}">
                            <a16:creationId xmlns:a16="http://schemas.microsoft.com/office/drawing/2014/main" id="{86657518-959F-4ADD-A452-7970CC8DE3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itle 1">
            <a:extLst>
              <a:ext uri="{FF2B5EF4-FFF2-40B4-BE49-F238E27FC236}">
                <a16:creationId xmlns:a16="http://schemas.microsoft.com/office/drawing/2014/main" id="{0AEE97A8-B594-498D-8124-A5C621ED62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700" y="334963"/>
            <a:ext cx="7993063" cy="861774"/>
          </a:xfrm>
        </p:spPr>
        <p:txBody>
          <a:bodyPr/>
          <a:lstStyle/>
          <a:p>
            <a:pPr eaLnBrk="1" hangingPunct="1"/>
            <a:r>
              <a:rPr lang="fr-FR" altLang="fr-FR" sz="2800" dirty="0" err="1"/>
              <a:t>Increase</a:t>
            </a:r>
            <a:r>
              <a:rPr lang="fr-FR" altLang="fr-FR" sz="2800" dirty="0"/>
              <a:t> </a:t>
            </a:r>
            <a:r>
              <a:rPr lang="fr-FR" altLang="fr-FR" sz="2800" dirty="0" err="1"/>
              <a:t>your</a:t>
            </a:r>
            <a:r>
              <a:rPr lang="fr-FR" altLang="fr-FR" sz="2800" dirty="0"/>
              <a:t> </a:t>
            </a:r>
            <a:r>
              <a:rPr lang="fr-FR" altLang="fr-FR" sz="2800" dirty="0" err="1"/>
              <a:t>equipment</a:t>
            </a:r>
            <a:r>
              <a:rPr lang="fr-FR" altLang="fr-FR" sz="2800" dirty="0"/>
              <a:t> </a:t>
            </a:r>
            <a:r>
              <a:rPr lang="fr-FR" altLang="fr-FR" sz="2800" dirty="0" err="1"/>
              <a:t>efficiency</a:t>
            </a:r>
            <a:r>
              <a:rPr lang="fr-FR" altLang="fr-FR" sz="2800" dirty="0"/>
              <a:t> and </a:t>
            </a:r>
            <a:r>
              <a:rPr lang="fr-FR" altLang="fr-FR" sz="2800" dirty="0" err="1"/>
              <a:t>secure</a:t>
            </a:r>
            <a:r>
              <a:rPr lang="fr-FR" altLang="fr-FR" sz="2800" dirty="0"/>
              <a:t> </a:t>
            </a:r>
            <a:r>
              <a:rPr lang="fr-FR" altLang="fr-FR" sz="2800" dirty="0" err="1"/>
              <a:t>product</a:t>
            </a:r>
            <a:r>
              <a:rPr lang="fr-FR" altLang="fr-FR" sz="2800" dirty="0"/>
              <a:t> </a:t>
            </a:r>
            <a:r>
              <a:rPr lang="fr-FR" altLang="fr-FR" sz="2800" dirty="0" err="1"/>
              <a:t>quality</a:t>
            </a:r>
            <a:endParaRPr lang="en-GB" altLang="en-US" sz="2800" b="0" dirty="0">
              <a:solidFill>
                <a:srgbClr val="E64B00"/>
              </a:solidFill>
            </a:endParaRPr>
          </a:p>
        </p:txBody>
      </p:sp>
      <p:sp>
        <p:nvSpPr>
          <p:cNvPr id="3077" name="Text Placeholder 2">
            <a:extLst>
              <a:ext uri="{FF2B5EF4-FFF2-40B4-BE49-F238E27FC236}">
                <a16:creationId xmlns:a16="http://schemas.microsoft.com/office/drawing/2014/main" id="{A4E1CA19-3704-4490-B731-7FE6C4366878}"/>
              </a:ext>
            </a:extLst>
          </p:cNvPr>
          <p:cNvSpPr>
            <a:spLocks noGrp="1" noChangeArrowheads="1"/>
          </p:cNvSpPr>
          <p:nvPr>
            <p:ph type="body" sz="quarter" idx="4294967295"/>
          </p:nvPr>
        </p:nvSpPr>
        <p:spPr>
          <a:xfrm>
            <a:off x="649288" y="1493838"/>
            <a:ext cx="7997825" cy="276225"/>
          </a:xfrm>
        </p:spPr>
        <p:txBody>
          <a:bodyPr>
            <a:spAutoFit/>
          </a:bodyPr>
          <a:lstStyle/>
          <a:p>
            <a:r>
              <a:rPr lang="en-US" altLang="en-US" dirty="0"/>
              <a:t>Oven heat recovery system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22CB8C4-1510-4DE4-B27C-B6DF7B585CDD}"/>
              </a:ext>
            </a:extLst>
          </p:cNvPr>
          <p:cNvSpPr txBox="1">
            <a:spLocks/>
          </p:cNvSpPr>
          <p:nvPr/>
        </p:nvSpPr>
        <p:spPr>
          <a:xfrm>
            <a:off x="652463" y="5862638"/>
            <a:ext cx="7972425" cy="41857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>
              <a:spcAft>
                <a:spcPts val="0"/>
              </a:spcAft>
              <a:defRPr/>
            </a:pPr>
            <a:r>
              <a:rPr sz="800" kern="0" dirty="0">
                <a:solidFill>
                  <a:srgbClr val="000000"/>
                </a:solidFill>
              </a:rPr>
              <a:t>Value: </a:t>
            </a:r>
            <a:r>
              <a:rPr lang="en-GB" altLang="it-IT" sz="800" kern="0" dirty="0">
                <a:solidFill>
                  <a:srgbClr val="000000"/>
                </a:solidFill>
                <a:ea typeface="ＭＳ Ｐゴシック"/>
              </a:rPr>
              <a:t>Efficiency, Product quality</a:t>
            </a:r>
            <a:endParaRPr sz="800" kern="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sz="800" kern="0" dirty="0">
                <a:solidFill>
                  <a:srgbClr val="000000"/>
                </a:solidFill>
              </a:rPr>
              <a:t>Equipment: </a:t>
            </a:r>
            <a:r>
              <a:rPr lang="fr-FR" sz="800" kern="0">
                <a:solidFill>
                  <a:srgbClr val="000000"/>
                </a:solidFill>
              </a:rPr>
              <a:t>S2 </a:t>
            </a:r>
            <a:r>
              <a:rPr sz="800" kern="0" dirty="0">
                <a:solidFill>
                  <a:srgbClr val="000000"/>
                </a:solidFill>
              </a:rPr>
              <a:t>blowers</a:t>
            </a:r>
            <a:r>
              <a:rPr lang="fr-FR" sz="800" kern="0" dirty="0">
                <a:solidFill>
                  <a:srgbClr val="000000"/>
                </a:solidFill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sz="800" kern="0" dirty="0">
                <a:solidFill>
                  <a:srgbClr val="000000"/>
                </a:solidFill>
              </a:rPr>
              <a:t>Catalogue code: </a:t>
            </a:r>
            <a:r>
              <a:rPr lang="fr-FR" sz="800" kern="0" dirty="0">
                <a:solidFill>
                  <a:srgbClr val="000000"/>
                </a:solidFill>
              </a:rPr>
              <a:t>518</a:t>
            </a:r>
            <a:endParaRPr sz="800" kern="0" dirty="0">
              <a:solidFill>
                <a:srgbClr val="000000"/>
              </a:solidFill>
            </a:endParaRPr>
          </a:p>
        </p:txBody>
      </p:sp>
      <p:sp>
        <p:nvSpPr>
          <p:cNvPr id="3079" name="BainBulletsConfiguration" hidden="1">
            <a:extLst>
              <a:ext uri="{FF2B5EF4-FFF2-40B4-BE49-F238E27FC236}">
                <a16:creationId xmlns:a16="http://schemas.microsoft.com/office/drawing/2014/main" id="{38BD1571-B4DB-43E3-8A85-880BAE6F1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E64B00"/>
              </a:buClr>
            </a:pPr>
            <a:endParaRPr lang="en-US" altLang="en-US" sz="100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2EB6F4-E67D-4ED3-8D37-E1735075ACAD}"/>
              </a:ext>
            </a:extLst>
          </p:cNvPr>
          <p:cNvSpPr/>
          <p:nvPr/>
        </p:nvSpPr>
        <p:spPr>
          <a:xfrm>
            <a:off x="642938" y="2233613"/>
            <a:ext cx="38957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en-GB" altLang="fr-FR" sz="1200" dirty="0"/>
              <a:t>Secure blowing </a:t>
            </a:r>
            <a:r>
              <a:rPr lang="en-GB" altLang="fr-FR" sz="1200" b="1" dirty="0"/>
              <a:t>process stability </a:t>
            </a:r>
          </a:p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en-GB" altLang="fr-FR" sz="1200" dirty="0"/>
              <a:t>Avoid bottle quality issues due to ambient temperature variation</a:t>
            </a:r>
          </a:p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endParaRPr lang="en-GB" altLang="fr-FR" sz="1200" dirty="0"/>
          </a:p>
        </p:txBody>
      </p:sp>
      <p:sp>
        <p:nvSpPr>
          <p:cNvPr id="3082" name="Rectangle 15">
            <a:extLst>
              <a:ext uri="{FF2B5EF4-FFF2-40B4-BE49-F238E27FC236}">
                <a16:creationId xmlns:a16="http://schemas.microsoft.com/office/drawing/2014/main" id="{D27F4653-C0BB-47FE-A348-FB943529E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2236788"/>
            <a:ext cx="3873500" cy="1504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45000"/>
              </a:spcBef>
              <a:buSzPct val="55000"/>
              <a:defRPr/>
            </a:pPr>
            <a:r>
              <a:rPr lang="en-US" altLang="fr-FR" sz="1200" dirty="0">
                <a:solidFill>
                  <a:srgbClr val="000000"/>
                </a:solidFill>
              </a:rPr>
              <a:t>The oven heat recovery system components: 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1100" dirty="0">
                <a:solidFill>
                  <a:srgbClr val="000000"/>
                </a:solidFill>
              </a:rPr>
              <a:t>New air </a:t>
            </a:r>
            <a:r>
              <a:rPr lang="fr-FR" sz="1100" dirty="0" err="1">
                <a:solidFill>
                  <a:srgbClr val="000000"/>
                </a:solidFill>
              </a:rPr>
              <a:t>inlet</a:t>
            </a:r>
            <a:r>
              <a:rPr lang="fr-FR" sz="1100" dirty="0">
                <a:solidFill>
                  <a:srgbClr val="000000"/>
                </a:solidFill>
              </a:rPr>
              <a:t> module (1, 2)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1100" dirty="0">
                <a:solidFill>
                  <a:srgbClr val="000000"/>
                </a:solidFill>
              </a:rPr>
              <a:t>One </a:t>
            </a:r>
            <a:r>
              <a:rPr lang="fr-FR" sz="1100" dirty="0" err="1">
                <a:solidFill>
                  <a:srgbClr val="000000"/>
                </a:solidFill>
              </a:rPr>
              <a:t>bottom</a:t>
            </a:r>
            <a:r>
              <a:rPr lang="fr-FR" sz="1100" dirty="0">
                <a:solidFill>
                  <a:srgbClr val="000000"/>
                </a:solidFill>
              </a:rPr>
              <a:t> ventilation module </a:t>
            </a:r>
            <a:r>
              <a:rPr lang="fr-FR" sz="1100" dirty="0" err="1">
                <a:solidFill>
                  <a:srgbClr val="000000"/>
                </a:solidFill>
              </a:rPr>
              <a:t>including</a:t>
            </a:r>
            <a:r>
              <a:rPr lang="fr-FR" sz="1100" dirty="0">
                <a:solidFill>
                  <a:srgbClr val="000000"/>
                </a:solidFill>
              </a:rPr>
              <a:t> a fan (3, 4, 5)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1100" dirty="0">
                <a:solidFill>
                  <a:srgbClr val="000000"/>
                </a:solidFill>
              </a:rPr>
              <a:t>One top ventilation module (6,7)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sz="1100" dirty="0">
              <a:solidFill>
                <a:srgbClr val="000000"/>
              </a:solidFill>
            </a:endParaRPr>
          </a:p>
          <a:p>
            <a:pPr>
              <a:spcBef>
                <a:spcPct val="45000"/>
              </a:spcBef>
              <a:buClr>
                <a:schemeClr val="accent4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altLang="fr-FR" sz="1100" dirty="0">
              <a:solidFill>
                <a:srgbClr val="000000"/>
              </a:solidFill>
            </a:endParaRPr>
          </a:p>
        </p:txBody>
      </p:sp>
      <p:pic>
        <p:nvPicPr>
          <p:cNvPr id="17" name="Image 8">
            <a:extLst>
              <a:ext uri="{FF2B5EF4-FFF2-40B4-BE49-F238E27FC236}">
                <a16:creationId xmlns:a16="http://schemas.microsoft.com/office/drawing/2014/main" id="{B82E22BB-5144-4F2C-928A-BCD3F99C1E8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169" y="3608106"/>
            <a:ext cx="2605812" cy="209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E-modele" id="{16C6E12C-1E21-48B3-BC3B-A4C11BF45D07}" vid="{56CFF798-9613-40F9-8F33-2A66BF195C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790</TotalTime>
  <Words>80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MS PGothic</vt:lpstr>
      <vt:lpstr>SimSun</vt:lpstr>
      <vt:lpstr>Arial</vt:lpstr>
      <vt:lpstr>Wingdings</vt:lpstr>
      <vt:lpstr>NewSidel_Template_4x3_with add layouts</vt:lpstr>
      <vt:lpstr>think-cell Folie</vt:lpstr>
      <vt:lpstr>Increase your equipment efficiency and secure product quality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87</cp:revision>
  <dcterms:created xsi:type="dcterms:W3CDTF">2018-02-10T17:04:39Z</dcterms:created>
  <dcterms:modified xsi:type="dcterms:W3CDTF">2021-02-16T12:21:07Z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254545@sidel.com</vt:lpwstr>
  </property>
  <property fmtid="{D5CDD505-2E9C-101B-9397-08002B2CF9AE}" pid="7" name="MSIP_Label_94480757-a570-4f64-84e7-c5b3ffe9d573_SetDate">
    <vt:lpwstr>2019-12-17T17:48:52.9866123Z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2017-09-26T14:43:53.5499116+02:00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2017-09-26T14:43:53.5499116+02:00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