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44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41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208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12/02/2021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12/02/2021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3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2" hidden="1">
            <a:extLst>
              <a:ext uri="{FF2B5EF4-FFF2-40B4-BE49-F238E27FC236}">
                <a16:creationId xmlns:a16="http://schemas.microsoft.com/office/drawing/2014/main" id="{59758623-35FB-4164-BF8F-702DA2758E3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1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3" name="Objekt 82" hidden="1">
                        <a:extLst>
                          <a:ext uri="{FF2B5EF4-FFF2-40B4-BE49-F238E27FC236}">
                            <a16:creationId xmlns:a16="http://schemas.microsoft.com/office/drawing/2014/main" id="{59758623-35FB-4164-BF8F-702DA2758E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909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think-cell Folie" r:id="rId7" imgW="399" imgH="399" progId="TCLayout.ActiveDocument.1">
                  <p:embed/>
                </p:oleObj>
              </mc:Choice>
              <mc:Fallback>
                <p:oleObj name="think-cell Folie" r:id="rId7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12 February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61E91FC9-1430-4B64-88AC-C2D46F341D8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jpeg"/><Relationship Id="rId5" Type="http://schemas.openxmlformats.org/officeDocument/2006/relationships/image" Target="../media/image2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88">
            <a:extLst>
              <a:ext uri="{FF2B5EF4-FFF2-40B4-BE49-F238E27FC236}">
                <a16:creationId xmlns:a16="http://schemas.microsoft.com/office/drawing/2014/main" id="{D263AD4F-587B-4867-A05C-09F06C48190F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063"/>
            <a:ext cx="7991475" cy="4041775"/>
            <a:chOff x="650875" y="1906524"/>
            <a:chExt cx="7991475" cy="4042232"/>
          </a:xfrm>
        </p:grpSpPr>
        <p:sp>
          <p:nvSpPr>
            <p:cNvPr id="11" name="Rechteck 3">
              <a:extLst>
                <a:ext uri="{FF2B5EF4-FFF2-40B4-BE49-F238E27FC236}">
                  <a16:creationId xmlns:a16="http://schemas.microsoft.com/office/drawing/2014/main" id="{E3A3CD7D-4034-4CC9-B980-6BEA5891A10C}"/>
                </a:ext>
              </a:extLst>
            </p:cNvPr>
            <p:cNvSpPr/>
            <p:nvPr/>
          </p:nvSpPr>
          <p:spPr>
            <a:xfrm>
              <a:off x="6508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lvl="0">
                <a:spcBef>
                  <a:spcPts val="300"/>
                </a:spcBef>
                <a:buClr>
                  <a:srgbClr val="FF6600"/>
                </a:buClr>
                <a:defRPr/>
              </a:pPr>
              <a:r>
                <a:rPr lang="en-GB" sz="1400" b="1" dirty="0">
                  <a:solidFill>
                    <a:srgbClr val="FFFFFF"/>
                  </a:solidFill>
                </a:rPr>
                <a:t>VALOR Y VENTAJAS</a:t>
              </a:r>
              <a:endParaRPr lang="es-ES" sz="14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12" name="Rechteck 4">
              <a:extLst>
                <a:ext uri="{FF2B5EF4-FFF2-40B4-BE49-F238E27FC236}">
                  <a16:creationId xmlns:a16="http://schemas.microsoft.com/office/drawing/2014/main" id="{088B958E-4C24-4DC0-AE0B-A8C3F6A30311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indent="-342900">
                <a:spcBef>
                  <a:spcPct val="20000"/>
                </a:spcBef>
                <a:buClr>
                  <a:srgbClr val="E64B00"/>
                </a:buClr>
                <a:buFont typeface="Wingdings" charset="2"/>
                <a:buChar char="§"/>
                <a:defRPr/>
              </a:pPr>
              <a:endParaRPr lang="en-US" altLang="fr-FR" sz="1200" dirty="0">
                <a:solidFill>
                  <a:srgbClr val="000000"/>
                </a:solidFill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FF23687B-3FEA-4BD0-9B9A-16509C91493D}"/>
                </a:ext>
              </a:extLst>
            </p:cNvPr>
            <p:cNvSpPr/>
            <p:nvPr/>
          </p:nvSpPr>
          <p:spPr>
            <a:xfrm>
              <a:off x="4752975" y="1906524"/>
              <a:ext cx="3889375" cy="388981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indent="-190500">
                <a:spcBef>
                  <a:spcPts val="300"/>
                </a:spcBef>
                <a:buClr>
                  <a:srgbClr val="E64B00"/>
                </a:buClr>
                <a:defRPr/>
              </a:pPr>
              <a:r>
                <a:rPr lang="de-CH" altLang="de-DE" sz="1400" b="1" noProof="1">
                  <a:solidFill>
                    <a:srgbClr val="FFFFFF"/>
                  </a:solidFill>
                  <a:latin typeface="Arial" charset="0"/>
                </a:rPr>
                <a:t>DESCRIPCIÓN</a:t>
              </a:r>
              <a:r>
                <a:rPr lang="de-CH" altLang="de-DE" sz="1400" b="1" noProof="1">
                  <a:solidFill>
                    <a:srgbClr val="FFFFFF"/>
                  </a:solidFill>
                  <a:cs typeface="Arial" charset="0"/>
                </a:rPr>
                <a:t> </a:t>
              </a:r>
              <a:endParaRPr lang="en-GB" altLang="de-DE" sz="1400" dirty="0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F8451FFD-13CF-4A18-9269-3002962CB759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5"/>
              <a:ext cx="3889375" cy="3653251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>
              <a:lvl1pPr marL="342900" indent="-3429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buClr>
                  <a:srgbClr val="E64B00"/>
                </a:buClr>
                <a:buFont typeface="Wingdings" panose="05000000000000000000" pitchFamily="2" charset="2"/>
                <a:buChar char="§"/>
                <a:defRPr/>
              </a:pPr>
              <a:endParaRPr lang="en-US" altLang="zh-CN" sz="1200">
                <a:solidFill>
                  <a:srgbClr val="000000"/>
                </a:solidFill>
                <a:ea typeface="SimSun" panose="02010600030101010101" pitchFamily="2" charset="-122"/>
              </a:endParaRPr>
            </a:p>
          </p:txBody>
        </p:sp>
      </p:grpSp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79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26" name="Objekt 2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es-ES" dirty="0"/>
              <a:t>Mejorar la flexibilidad del proceso de la botella</a:t>
            </a:r>
            <a:endParaRPr lang="es-ES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4769" y="1435100"/>
            <a:ext cx="7997825" cy="276999"/>
          </a:xfrm>
        </p:spPr>
        <p:txBody>
          <a:bodyPr vert="horz" lIns="0" tIns="0" rIns="0" bIns="0" rtlCol="0">
            <a:spAutoFit/>
          </a:bodyPr>
          <a:lstStyle/>
          <a:p>
            <a:r>
              <a:rPr lang="es-ES" dirty="0"/>
              <a:t>Barras de cuarzo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35EBDE-D6DC-450C-922E-5D28FFDEAC59}"/>
              </a:ext>
            </a:extLst>
          </p:cNvPr>
          <p:cNvSpPr/>
          <p:nvPr/>
        </p:nvSpPr>
        <p:spPr>
          <a:xfrm>
            <a:off x="4760867" y="2160646"/>
            <a:ext cx="386344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es-ES" sz="1100" dirty="0"/>
              <a:t>Instalación de una varilla de cuarzo entre la lámpara calefactora y la preforma para concentrar / enfocar la radiación IR.</a:t>
            </a:r>
          </a:p>
          <a:p>
            <a:endParaRPr lang="es-ES" sz="1100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120302-4AEA-4E02-BDB4-7E2ADE9CC71E}"/>
              </a:ext>
            </a:extLst>
          </p:cNvPr>
          <p:cNvSpPr/>
          <p:nvPr/>
        </p:nvSpPr>
        <p:spPr>
          <a:xfrm>
            <a:off x="642939" y="2233613"/>
            <a:ext cx="38893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Contribuye a solucionar los problemas de calentamiento, especialmente en la preforma debajo del cuello.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Solo para la primera zona.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Recomendado para asegurar la producción de botellas de </a:t>
            </a:r>
            <a:r>
              <a:rPr lang="es-ES" altLang="fr-FR" sz="1200" dirty="0" err="1"/>
              <a:t>rPET</a:t>
            </a:r>
            <a:r>
              <a:rPr lang="es-ES" altLang="fr-FR" sz="1200" dirty="0"/>
              <a:t> para: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protección del cuello de la botella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robustez del proceso</a:t>
            </a:r>
          </a:p>
          <a:p>
            <a:pPr marL="628650" lvl="1" indent="-17145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s-ES" altLang="fr-FR" sz="1200" dirty="0"/>
              <a:t>asegurar una distribución óptima del material</a:t>
            </a:r>
            <a:endParaRPr lang="en-GB" altLang="fr-FR" sz="1200" b="1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FD6F1518-BBFE-45CE-A652-E51900C711DE}"/>
              </a:ext>
            </a:extLst>
          </p:cNvPr>
          <p:cNvSpPr txBox="1">
            <a:spLocks/>
          </p:cNvSpPr>
          <p:nvPr/>
        </p:nvSpPr>
        <p:spPr>
          <a:xfrm>
            <a:off x="642938" y="5874115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lvl="0"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Valor: </a:t>
            </a:r>
            <a:r>
              <a:rPr lang="en-US" sz="800" kern="0" dirty="0">
                <a:solidFill>
                  <a:srgbClr val="000000"/>
                </a:solidFill>
              </a:rPr>
              <a:t>C</a:t>
            </a:r>
            <a:r>
              <a:rPr lang="en-GB" altLang="fr-FR" sz="800" dirty="0" err="1">
                <a:solidFill>
                  <a:srgbClr val="000000"/>
                </a:solidFill>
              </a:rPr>
              <a:t>alidad</a:t>
            </a:r>
            <a:r>
              <a:rPr lang="en-GB" altLang="fr-FR" sz="800" dirty="0">
                <a:solidFill>
                  <a:srgbClr val="000000"/>
                </a:solidFill>
              </a:rPr>
              <a:t> del </a:t>
            </a:r>
            <a:r>
              <a:rPr lang="en-GB" altLang="fr-FR" sz="800" dirty="0" err="1">
                <a:solidFill>
                  <a:srgbClr val="000000"/>
                </a:solidFill>
              </a:rPr>
              <a:t>producto</a:t>
            </a:r>
            <a:endParaRPr kumimoji="0" lang="en-U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Equipo: sopladoras S2</a:t>
            </a:r>
            <a:endParaRPr kumimoji="0" lang="es-ES" sz="800" b="0" i="0" u="none" strike="noStrike" kern="0" cap="none" spc="0" normalizeH="0" baseline="0" noProof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Código de catálogo: 533</a:t>
            </a:r>
          </a:p>
        </p:txBody>
      </p:sp>
      <p:pic>
        <p:nvPicPr>
          <p:cNvPr id="17" name="Image 9">
            <a:extLst>
              <a:ext uri="{FF2B5EF4-FFF2-40B4-BE49-F238E27FC236}">
                <a16:creationId xmlns:a16="http://schemas.microsoft.com/office/drawing/2014/main" id="{A60B7FBB-FA71-4702-8BA4-3185203130E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9910" y="3436938"/>
            <a:ext cx="2239446" cy="223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6803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113</TotalTime>
  <Words>99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SimSun</vt:lpstr>
      <vt:lpstr>Arial</vt:lpstr>
      <vt:lpstr>Wingdings</vt:lpstr>
      <vt:lpstr>1_NewSidel_Template_4x3_with add layouts</vt:lpstr>
      <vt:lpstr>think-cell Folie</vt:lpstr>
      <vt:lpstr>Mejorar la flexibilidad del proceso de la botella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33</cp:revision>
  <dcterms:created xsi:type="dcterms:W3CDTF">2018-02-10T17:04:39Z</dcterms:created>
  <dcterms:modified xsi:type="dcterms:W3CDTF">2021-02-12T15:32:40Z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2020-01-28T09:57:48.3346342Z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2017-09-26T14:43:53.5499116+02:00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2017-09-26T14:43:53.5499116+02:00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