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1"/>
  </p:sldMasterIdLst>
  <p:sldIdLst>
    <p:sldId id="30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82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78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19664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82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SidelLogoRGB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36" y="6483578"/>
            <a:ext cx="938152" cy="256947"/>
          </a:xfrm>
          <a:prstGeom prst="rect">
            <a:avLst/>
          </a:prstGeom>
        </p:spPr>
      </p:pic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1378446" y="6471704"/>
            <a:ext cx="5509187" cy="13849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Title,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 January 2021</a:t>
            </a:fld>
            <a:r>
              <a:rPr lang="en-GB" sz="900" b="0" i="0" u="none" strike="noStrike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accent5"/>
                </a:solidFill>
                <a:latin typeface="+mn-lt"/>
              </a:rPr>
              <a:t>[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Public / Internal / Restricted / Highly confidential]</a:t>
            </a:r>
            <a:endParaRPr lang="en-GB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8440EF10-D629-4F2F-BFB6-AE76898A3CAB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11127185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45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latin typeface="FZZhunYuan-M02S"/>
                <a:cs typeface="FZZhunYuan-M02S"/>
              </a:rPr>
              <a:t>吹瓶空气回收量高达</a:t>
            </a:r>
            <a:r>
              <a:rPr dirty="0">
                <a:latin typeface="+mn-lt"/>
                <a:cs typeface="FZZhunYuan-M02S"/>
              </a:rPr>
              <a:t>40%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51885" y="1435100"/>
            <a:ext cx="7997825" cy="307975"/>
          </a:xfrm>
        </p:spPr>
        <p:txBody>
          <a:bodyPr vert="horz" lIns="0" tIns="0" rIns="0" bIns="0" rtlCol="0">
            <a:spAutoFit/>
          </a:bodyPr>
          <a:lstStyle/>
          <a:p>
            <a:r>
              <a:rPr lang="en-US" altLang="fr-FR" dirty="0">
                <a:cs typeface="FZZhunYuan-M02S"/>
              </a:rPr>
              <a:t>ARK</a:t>
            </a:r>
            <a:r>
              <a:rPr lang="en-US" altLang="fr-FR" dirty="0">
                <a:latin typeface="FZZhunYuan-M02S"/>
                <a:cs typeface="FZZhunYuan-M02S"/>
              </a:rPr>
              <a:t>：空气回收套件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1885" y="5862257"/>
            <a:ext cx="7978774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indent="0" eaLnBrk="1" hangingPunct="1">
              <a:spcBef>
                <a:spcPct val="20000"/>
              </a:spcBef>
              <a:buNone/>
              <a:defRPr sz="800" kern="0"/>
            </a:lvl1pPr>
            <a:lvl2pPr marL="182563" indent="-182563" eaLnBrk="1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</a:lvl2pPr>
            <a:lvl3pPr marL="357188" indent="-174625" eaLnBrk="1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sz="1600"/>
            </a:lvl3pPr>
            <a:lvl4pPr marL="539750" indent="-182563" eaLnBrk="1" hangingPunct="1">
              <a:spcBef>
                <a:spcPts val="0"/>
              </a:spcBef>
              <a:buFont typeface="Wingdings" pitchFamily="2" charset="2"/>
              <a:buChar char="§"/>
              <a:defRPr sz="1600"/>
            </a:lvl4pPr>
            <a:lvl5pPr marL="714375" indent="-174625" eaLnBrk="1" hangingPunct="1">
              <a:spcBef>
                <a:spcPts val="0"/>
              </a:spcBef>
              <a:buFont typeface="Wingdings" pitchFamily="2" charset="2"/>
              <a:buChar char="§"/>
              <a:defRPr sz="1600"/>
            </a:lvl5pPr>
            <a:lvl6pPr marL="2514600" indent="-228600" eaLnBrk="1" hangingPunct="1">
              <a:spcBef>
                <a:spcPct val="20000"/>
              </a:spcBef>
              <a:buChar char="•"/>
              <a:defRPr sz="2000"/>
            </a:lvl6pPr>
            <a:lvl7pPr marL="2971800" indent="-228600" eaLnBrk="1" hangingPunct="1">
              <a:spcBef>
                <a:spcPct val="20000"/>
              </a:spcBef>
              <a:buChar char="•"/>
              <a:defRPr sz="2000"/>
            </a:lvl7pPr>
            <a:lvl8pPr marL="3429000" indent="-228600" eaLnBrk="1" hangingPunct="1">
              <a:spcBef>
                <a:spcPct val="20000"/>
              </a:spcBef>
              <a:buChar char="•"/>
              <a:defRPr sz="2000"/>
            </a:lvl8pPr>
            <a:lvl9pPr marL="3886200" indent="-228600" eaLnBrk="1" hangingPunct="1">
              <a:spcBef>
                <a:spcPct val="20000"/>
              </a:spcBef>
              <a:buChar char="•"/>
              <a:defRPr sz="2000"/>
            </a:lvl9pPr>
            <a:extLst/>
          </a:lstStyle>
          <a:p>
            <a:pPr lvl="0">
              <a:defRPr/>
            </a:pPr>
            <a:r>
              <a:rPr kumimoji="0" sz="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ZZhunYuan-M02S"/>
                <a:ea typeface="+mn-ea"/>
                <a:cs typeface="FZZhunYuan-M02S"/>
              </a:rPr>
              <a:t>价值：优化成本</a:t>
            </a:r>
            <a:r>
              <a:rPr kumimoji="0" lang="fr-FR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ZZhunYuan-M02S"/>
                <a:ea typeface="+mn-ea"/>
                <a:cs typeface="FZZhunYuan-M02S"/>
              </a:rPr>
              <a:t>, </a:t>
            </a:r>
            <a:r>
              <a:rPr lang="ja-JP" altLang="fr-FR">
                <a:solidFill>
                  <a:srgbClr val="000000"/>
                </a:solidFill>
                <a:latin typeface="FZZhunYuan-M02S"/>
                <a:cs typeface="FZZhunYuan-M02S"/>
              </a:rPr>
              <a:t>可持续发展</a:t>
            </a:r>
            <a:endParaRPr kumimoji="0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ZZhunYuan-M02S"/>
              <a:ea typeface="+mn-ea"/>
              <a:cs typeface="FZZhunYuan-M02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ZZhunYuan-M02S"/>
                <a:ea typeface="+mn-ea"/>
                <a:cs typeface="FZZhunYuan-M02S"/>
              </a:rPr>
              <a:t>设备：</a:t>
            </a:r>
            <a:r>
              <a:rPr kumimoji="0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FZZhunYuan-M02S"/>
              </a:rPr>
              <a:t>Series 2</a:t>
            </a:r>
            <a:r>
              <a:rPr kumimoji="0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ZZhunYuan-M02S"/>
                <a:ea typeface="+mn-ea"/>
                <a:cs typeface="FZZhunYuan-M02S"/>
              </a:rPr>
              <a:t>吹瓶机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ZZhunYuan-M02S"/>
                <a:ea typeface="+mn-ea"/>
                <a:cs typeface="FZZhunYuan-M02S"/>
              </a:rPr>
              <a:t>产品目录代码：</a:t>
            </a:r>
            <a:r>
              <a:rPr kumimoji="0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FZZhunYuan-M02S"/>
              </a:rPr>
              <a:t>543</a:t>
            </a:r>
          </a:p>
        </p:txBody>
      </p:sp>
      <p:sp>
        <p:nvSpPr>
          <p:cNvPr id="5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8" name="Group 188"/>
          <p:cNvGraphicFramePr>
            <a:graphicFrameLocks noGrp="1"/>
          </p:cNvGraphicFramePr>
          <p:nvPr>
            <p:extLst/>
          </p:nvPr>
        </p:nvGraphicFramePr>
        <p:xfrm>
          <a:off x="651885" y="1743075"/>
          <a:ext cx="7997390" cy="3990181"/>
        </p:xfrm>
        <a:graphic>
          <a:graphicData uri="http://schemas.openxmlformats.org/drawingml/2006/table">
            <a:tbl>
              <a:tblPr/>
              <a:tblGrid>
                <a:gridCol w="38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302">
                <a:tc>
                  <a:txBody>
                    <a:bodyPr/>
                    <a:lstStyle>
                      <a:lvl1pPr marL="190500" indent="-190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价值和益处</a:t>
                      </a:r>
                      <a:endParaRPr kumimoji="0" lang="zh-CN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FZZhunYuan-M02S"/>
                        <a:ea typeface="FZZhunYuan-M02S"/>
                        <a:cs typeface="FZZhunYuan-M02S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FZZhunYuan-M02S"/>
                          <a:cs typeface="FZZhunYuan-M02S"/>
                        </a:rPr>
                        <a:t>描述</a:t>
                      </a:r>
                      <a:endParaRPr kumimoji="0" lang="zh-CN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ZZhunYuan-M02S"/>
                        <a:cs typeface="FZZhunYuan-M02S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>
                      <a:lvl1pPr marL="180975" indent="-180975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+mn-lt"/>
                          <a:cs typeface="FZZhunYuan-M02S"/>
                        </a:rPr>
                        <a:t>40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FZZhunYuan-M02S"/>
                          <a:cs typeface="FZZhunYuan-M02S"/>
                        </a:rPr>
                        <a:t>巴吹瓶空气压力下，节气达15%至40%，</a:t>
                      </a:r>
                      <a:r>
                        <a:rPr lang="en-US" sz="1200" b="0" dirty="0"/>
                        <a:t>具体取决于工艺参数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FZZhunYuan-M02S"/>
                          <a:cs typeface="FZZhunYuan-M02S"/>
                        </a:rPr>
                        <a:t>7巴吹瓶压力下，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+mn-lt"/>
                          <a:cs typeface="FZZhunYuan-M02S"/>
                        </a:rPr>
                        <a:t>95%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FZZhunYuan-M02S"/>
                          <a:cs typeface="FZZhunYuan-M02S"/>
                        </a:rPr>
                        <a:t>的情况下节气可达到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+mn-lt"/>
                          <a:cs typeface="FZZhunYuan-M02S"/>
                        </a:rPr>
                        <a:t>100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FZZhunYuan-M02S"/>
                          <a:cs typeface="FZZhunYuan-M02S"/>
                        </a:rPr>
                        <a:t>%</a:t>
                      </a:r>
                      <a:r>
                        <a:rPr lang="en-US" sz="1200" b="0" dirty="0"/>
                        <a:t>。启动主系统，仅需</a:t>
                      </a:r>
                      <a:r>
                        <a:rPr lang="en-US" sz="1200" b="0" dirty="0">
                          <a:latin typeface="+mn-lt"/>
                        </a:rPr>
                        <a:t>20</a:t>
                      </a:r>
                      <a:r>
                        <a:rPr lang="en-US" sz="1200" b="0" dirty="0"/>
                        <a:t>标准立方米/小时的空气流量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1" dirty="0" err="1">
                          <a:solidFill>
                            <a:schemeClr val="accent4"/>
                          </a:solidFill>
                          <a:latin typeface="FZZhunYuan-M02S"/>
                          <a:cs typeface="FZZhunYuan-M02S"/>
                        </a:rPr>
                        <a:t>保证始终如一的包装瓶质量</a:t>
                      </a:r>
                      <a:r>
                        <a:rPr dirty="0" err="1"/>
                        <a:t>（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+mn-cs"/>
                        </a:rPr>
                        <a:t>工艺参数不变的情况下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+mn-cs"/>
                        </a:rPr>
                        <a:t>）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 err="1"/>
                        <a:t>运行可靠</a:t>
                      </a:r>
                      <a:r>
                        <a:rPr lang="en-US" sz="1200" b="0" dirty="0"/>
                        <a:t>。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FZZhunYuan-M02S"/>
                          <a:cs typeface="FZZhunYuan-M02S"/>
                        </a:rPr>
                        <a:t>无需维护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FZZhunYuan-M02S"/>
                          <a:cs typeface="FZZhunYuan-M02S"/>
                        </a:rPr>
                        <a:t>减少投资</a:t>
                      </a:r>
                      <a:r>
                        <a:rPr lang="en-US" sz="1200" b="0" dirty="0"/>
                        <a:t>（可调整压缩机的规格，使其与生产完美契合）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de-DE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空气回收量与吹瓶机类型有关，另外还取决于生产条件</a:t>
                      </a:r>
                    </a:p>
                    <a:p>
                      <a:pPr marL="357188" marR="0" lvl="1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产出率、吹瓶站数量、预吹瓶气压和吹瓶气压、包装瓶容量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回收后的空气可重新使用，作为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FZZhunYuan-M02S"/>
                        <a:cs typeface="FZZhunYuan-M02S"/>
                      </a:endParaRP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zh-CN" alt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预吹瓶空气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zh-CN" alt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拉伸气缸和吹嘴气缸空气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zh-CN" alt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从机器出来的低压气体</a:t>
                      </a:r>
                      <a:br>
                        <a:rPr lang="zh-CN" altLang="fr-FR" sz="1200" dirty="0"/>
                      </a:br>
                      <a:r>
                        <a:rPr kumimoji="0" lang="zh-CN" alt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（吹瓶机相当于低压压缩机）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FZZhunYuan-M02S"/>
                        <a:cs typeface="FZZhunYuan-M02S"/>
                      </a:endParaRP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zh-CN" alt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要安装此</a:t>
                      </a:r>
                      <a:r>
                        <a:rPr kumimoji="0" lang="fr-FR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O&amp;U</a:t>
                      </a:r>
                      <a:r>
                        <a:rPr kumimoji="0" lang="zh-CN" alt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（选项与升级），</a:t>
                      </a:r>
                      <a:r>
                        <a:rPr kumimoji="0" lang="fr-FR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PCC</a:t>
                      </a:r>
                      <a:r>
                        <a:rPr kumimoji="0" lang="zh-CN" alt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版本不能低于</a:t>
                      </a:r>
                      <a:r>
                        <a:rPr kumimoji="0" lang="fr-FR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V2.02</a:t>
                      </a:r>
                      <a:r>
                        <a:rPr kumimoji="0" lang="zh-CN" alt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。如低于此版本，必须升级</a:t>
                      </a:r>
                      <a:r>
                        <a:rPr kumimoji="0" lang="fr-FR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PCC</a:t>
                      </a:r>
                      <a:r>
                        <a:rPr kumimoji="0" lang="zh-CN" alt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才能安装。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FZZhunYuan-M02S"/>
                        <a:cs typeface="FZZhunYuan-M02S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1" name="Picture 11" descr="543_serie 2_a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124" y="4361035"/>
            <a:ext cx="2056228" cy="126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hteck 11">
            <a:extLst>
              <a:ext uri="{FF2B5EF4-FFF2-40B4-BE49-F238E27FC236}">
                <a16:creationId xmlns:a16="http://schemas.microsoft.com/office/drawing/2014/main" id="{6C70E49D-6F5E-402D-8466-67165FDB2E6E}"/>
              </a:ext>
            </a:extLst>
          </p:cNvPr>
          <p:cNvSpPr/>
          <p:nvPr/>
        </p:nvSpPr>
        <p:spPr>
          <a:xfrm>
            <a:off x="4774281" y="1743075"/>
            <a:ext cx="3870354" cy="396123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>
            <a:lvl1pPr marL="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90500" marR="0" lvl="0" indent="-1905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de-CH" altLang="de-DE" sz="1400" b="1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ZZhunYuan-M02S"/>
                <a:ea typeface="+mn-ea"/>
                <a:cs typeface="FZZhunYuan-M02S"/>
              </a:rPr>
              <a:t>描述</a:t>
            </a:r>
            <a:endParaRPr kumimoji="0" lang="zh-CN" altLang="de-DE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ZZhunYuan-M02S"/>
              <a:ea typeface="+mn-ea"/>
              <a:cs typeface="FZZhunYuan-M02S"/>
            </a:endParaRPr>
          </a:p>
        </p:txBody>
      </p:sp>
    </p:spTree>
    <p:extLst>
      <p:ext uri="{BB962C8B-B14F-4D97-AF65-F5344CB8AC3E}">
        <p14:creationId xmlns:p14="http://schemas.microsoft.com/office/powerpoint/2010/main" val="4102319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LIOMT">
  <a:themeElements>
    <a:clrScheme name="Sidel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AD38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N-modele-new.potx" id="{63F86F24-1EED-41D3-90E6-59487835C019}" vid="{E4DD9F58-C7BE-4ED2-AAEB-88540AD62E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103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FZZhunYuan-M02S</vt:lpstr>
      <vt:lpstr>Wingdings</vt:lpstr>
      <vt:lpstr>LIOMT</vt:lpstr>
      <vt:lpstr>think-cell Folie</vt:lpstr>
      <vt:lpstr>吹瓶空气回收量高达40%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Improve production performance</dc:title>
  <dc:creator>Gouriou, Lydie</dc:creator>
  <cp:lastModifiedBy>Sorega, Dan</cp:lastModifiedBy>
  <cp:revision>55</cp:revision>
  <dcterms:created xsi:type="dcterms:W3CDTF">2014-05-22T13:23:46Z</dcterms:created>
  <dcterms:modified xsi:type="dcterms:W3CDTF">2021-01-04T16:01:53Z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4480757-a570-4f64-84e7-c5b3ffe9d573_Enabled">
    <vt:lpwstr>True</vt:lpwstr>
  </property>
  <property fmtid="{D5CDD505-2E9C-101B-9397-08002B2CF9AE}" pid="3" name="MSIP_Label_94480757-a570-4f64-84e7-c5b3ffe9d573_SiteId">
    <vt:lpwstr>2390cbd1-e663-4321-bc93-ba298637ce52</vt:lpwstr>
  </property>
  <property fmtid="{D5CDD505-2E9C-101B-9397-08002B2CF9AE}" pid="4" name="MSIP_Label_94480757-a570-4f64-84e7-c5b3ffe9d573_Owner">
    <vt:lpwstr>107200@sidel.com</vt:lpwstr>
  </property>
  <property fmtid="{D5CDD505-2E9C-101B-9397-08002B2CF9AE}" pid="5" name="MSIP_Label_94480757-a570-4f64-84e7-c5b3ffe9d573_SetDate">
    <vt:lpwstr>2019-10-10T12:37:24.6281672Z</vt:lpwstr>
  </property>
  <property fmtid="{D5CDD505-2E9C-101B-9397-08002B2CF9AE}" pid="6" name="MSIP_Label_94480757-a570-4f64-84e7-c5b3ffe9d573_Name">
    <vt:lpwstr>General</vt:lpwstr>
  </property>
  <property fmtid="{D5CDD505-2E9C-101B-9397-08002B2CF9AE}" pid="7" name="MSIP_Label_94480757-a570-4f64-84e7-c5b3ffe9d573_Application">
    <vt:lpwstr>Microsoft Azure Information Protection</vt:lpwstr>
  </property>
  <property fmtid="{D5CDD505-2E9C-101B-9397-08002B2CF9AE}" pid="8" name="MSIP_Label_94480757-a570-4f64-84e7-c5b3ffe9d573_Extended_MSFT_Method">
    <vt:lpwstr>Automatic</vt:lpwstr>
  </property>
  <property fmtid="{D5CDD505-2E9C-101B-9397-08002B2CF9AE}" pid="9" name="MSIP_Label_e35bb0a3-90cf-41a8-939e-500b35438edf_Enabled">
    <vt:lpwstr>True</vt:lpwstr>
  </property>
  <property fmtid="{D5CDD505-2E9C-101B-9397-08002B2CF9AE}" pid="10" name="MSIP_Label_e35bb0a3-90cf-41a8-939e-500b35438edf_SiteId">
    <vt:lpwstr>2390cbd1-e663-4321-bc93-ba298637ce52</vt:lpwstr>
  </property>
  <property fmtid="{D5CDD505-2E9C-101B-9397-08002B2CF9AE}" pid="11" name="MSIP_Label_e35bb0a3-90cf-41a8-939e-500b35438edf_Owner">
    <vt:lpwstr>107200@sidel.com</vt:lpwstr>
  </property>
  <property fmtid="{D5CDD505-2E9C-101B-9397-08002B2CF9AE}" pid="12" name="MSIP_Label_e35bb0a3-90cf-41a8-939e-500b35438edf_SetDate">
    <vt:lpwstr>2018-08-02T11:08:29.9724089+02:00</vt:lpwstr>
  </property>
  <property fmtid="{D5CDD505-2E9C-101B-9397-08002B2CF9AE}" pid="13" name="MSIP_Label_e35bb0a3-90cf-41a8-939e-500b35438edf_Name">
    <vt:lpwstr>Sidel-Confidential</vt:lpwstr>
  </property>
  <property fmtid="{D5CDD505-2E9C-101B-9397-08002B2CF9AE}" pid="14" name="MSIP_Label_e35bb0a3-90cf-41a8-939e-500b35438edf_Application">
    <vt:lpwstr>Microsoft Azure Information Protection</vt:lpwstr>
  </property>
  <property fmtid="{D5CDD505-2E9C-101B-9397-08002B2CF9AE}" pid="15" name="MSIP_Label_e35bb0a3-90cf-41a8-939e-500b35438edf_Extended_MSFT_Method">
    <vt:lpwstr>Automatic</vt:lpwstr>
  </property>
  <property fmtid="{D5CDD505-2E9C-101B-9397-08002B2CF9AE}" pid="16" name="MSIP_Label_06263584-a2fa-494a-b6ac-a3eeadb86bd0_Enabled">
    <vt:lpwstr>True</vt:lpwstr>
  </property>
  <property fmtid="{D5CDD505-2E9C-101B-9397-08002B2CF9AE}" pid="17" name="MSIP_Label_06263584-a2fa-494a-b6ac-a3eeadb86bd0_SiteId">
    <vt:lpwstr>2390cbd1-e663-4321-bc93-ba298637ce52</vt:lpwstr>
  </property>
  <property fmtid="{D5CDD505-2E9C-101B-9397-08002B2CF9AE}" pid="18" name="MSIP_Label_06263584-a2fa-494a-b6ac-a3eeadb86bd0_Owner">
    <vt:lpwstr>107200@sidel.com</vt:lpwstr>
  </property>
  <property fmtid="{D5CDD505-2E9C-101B-9397-08002B2CF9AE}" pid="19" name="MSIP_Label_06263584-a2fa-494a-b6ac-a3eeadb86bd0_SetDate">
    <vt:lpwstr>2018-08-02T11:08:29.9724089+02:00</vt:lpwstr>
  </property>
  <property fmtid="{D5CDD505-2E9C-101B-9397-08002B2CF9AE}" pid="20" name="MSIP_Label_06263584-a2fa-494a-b6ac-a3eeadb86bd0_Name">
    <vt:lpwstr>Internal</vt:lpwstr>
  </property>
  <property fmtid="{D5CDD505-2E9C-101B-9397-08002B2CF9AE}" pid="21" name="MSIP_Label_06263584-a2fa-494a-b6ac-a3eeadb86bd0_Application">
    <vt:lpwstr>Microsoft Azure Information Protection</vt:lpwstr>
  </property>
  <property fmtid="{D5CDD505-2E9C-101B-9397-08002B2CF9AE}" pid="22" name="MSIP_Label_06263584-a2fa-494a-b6ac-a3eeadb86bd0_Extended_MSFT_Method">
    <vt:lpwstr>Automatic</vt:lpwstr>
  </property>
  <property fmtid="{D5CDD505-2E9C-101B-9397-08002B2CF9AE}" pid="23" name="Sensitivity">
    <vt:lpwstr>General Sidel-Confidential Internal</vt:lpwstr>
  </property>
</Properties>
</file>