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</p:sldMasterIdLst>
  <p:sldIdLst>
    <p:sldId id="675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102" y="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oleObject" Target="../embeddings/oleObject6.bin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gradFill rotWithShape="1">
          <a:gsLst>
            <a:gs pos="0">
              <a:schemeClr val="bg1"/>
            </a:gs>
            <a:gs pos="100000">
              <a:srgbClr val="D9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83" hidden="1">
            <a:extLst>
              <a:ext uri="{FF2B5EF4-FFF2-40B4-BE49-F238E27FC236}">
                <a16:creationId xmlns:a16="http://schemas.microsoft.com/office/drawing/2014/main" id="{131960F6-CFEA-4330-8F32-C375C61B0E0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5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" name="Objekt 83" hidden="1">
                        <a:extLst>
                          <a:ext uri="{FF2B5EF4-FFF2-40B4-BE49-F238E27FC236}">
                            <a16:creationId xmlns:a16="http://schemas.microsoft.com/office/drawing/2014/main" id="{131960F6-CFEA-4330-8F32-C375C61B0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8AA09-1EFB-4A69-9545-809A9300EBDF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E64B00"/>
                </a:solidFill>
              </a:rPr>
              <a:t>sidel.com</a:t>
            </a:r>
          </a:p>
        </p:txBody>
      </p:sp>
      <p:pic>
        <p:nvPicPr>
          <p:cNvPr id="6" name="Picture 13">
            <a:extLst>
              <a:ext uri="{FF2B5EF4-FFF2-40B4-BE49-F238E27FC236}">
                <a16:creationId xmlns:a16="http://schemas.microsoft.com/office/drawing/2014/main" id="{8ADE0DC8-966B-40AD-A4BA-773A6E3723E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599647"/>
            <a:ext cx="8058150" cy="615553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47700" y="2156103"/>
            <a:ext cx="6408737" cy="1538883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20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015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FD26729E-9A2C-4CFC-BD94-9E8FF8D7FDC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0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FD26729E-9A2C-4CFC-BD94-9E8FF8D7FD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672EF-9D8D-476F-8498-FAC93F9706F2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23 April 2021</a:t>
            </a:fld>
            <a:endParaRPr lang="en-GB" b="0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E09AA-7ADD-4F57-8368-35F263BAEBBD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Page </a:t>
            </a:r>
            <a:fld id="{17428DE2-2D0E-41C0-98B4-3F2C8A3D3962}" type="slidenum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0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6895EE75-EE1A-49E2-8E6F-F01733111E15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35E41723-2A2E-4A5C-A9BE-CBCE82ECE4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758743CD-B9D9-4DA8-9DB1-444BADAE931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A5794EA-56A2-48AA-B4A2-00445256E3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D361968D-09C6-47CB-BBB8-F2890A9D0A77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1C9CC0A8-FD0E-41E6-8B71-6FB5D106FB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1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1C9CC0A8-FD0E-41E6-8B71-6FB5D106FB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74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1"/>
          </p:nvPr>
        </p:nvSpPr>
        <p:spPr>
          <a:xfrm>
            <a:off x="647700" y="1485901"/>
            <a:ext cx="7993063" cy="4498974"/>
          </a:xfrm>
        </p:spPr>
        <p:txBody>
          <a:bodyPr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7559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647701" y="864162"/>
            <a:ext cx="7993064" cy="338554"/>
          </a:xfrm>
        </p:spPr>
        <p:txBody>
          <a:bodyPr>
            <a:noAutofit/>
          </a:bodyPr>
          <a:lstStyle>
            <a:lvl1pPr>
              <a:defRPr sz="23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647701" y="1485901"/>
            <a:ext cx="7993064" cy="4498974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8130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>
            <a:extLst>
              <a:ext uri="{FF2B5EF4-FFF2-40B4-BE49-F238E27FC236}">
                <a16:creationId xmlns:a16="http://schemas.microsoft.com/office/drawing/2014/main" id="{7C60CC04-22B0-4367-BE53-81BAA34041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12" hidden="1">
            <a:extLst>
              <a:ext uri="{FF2B5EF4-FFF2-40B4-BE49-F238E27FC236}">
                <a16:creationId xmlns:a16="http://schemas.microsoft.com/office/drawing/2014/main" id="{5999A538-5835-4F87-A7B8-258677C0A2A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3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5" name="Object 12" hidden="1">
                        <a:extLst>
                          <a:ext uri="{FF2B5EF4-FFF2-40B4-BE49-F238E27FC236}">
                            <a16:creationId xmlns:a16="http://schemas.microsoft.com/office/drawing/2014/main" id="{5999A538-5835-4F87-A7B8-258677C0A2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47699" y="2507780"/>
            <a:ext cx="7993063" cy="12311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1"/>
              <a:t>Click to edit Master title style</a:t>
            </a:r>
            <a:endParaRPr lang="en-GB" noProof="0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647699" y="3856268"/>
            <a:ext cx="7993063" cy="30777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buSzTx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3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A94506E1-96C8-4FF2-952E-47C0199C138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kt 95" hidden="1">
            <a:extLst>
              <a:ext uri="{FF2B5EF4-FFF2-40B4-BE49-F238E27FC236}">
                <a16:creationId xmlns:a16="http://schemas.microsoft.com/office/drawing/2014/main" id="{676B1A2F-8D86-40A1-B2E8-2E39B01A2DC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7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95" hidden="1">
                        <a:extLst>
                          <a:ext uri="{FF2B5EF4-FFF2-40B4-BE49-F238E27FC236}">
                            <a16:creationId xmlns:a16="http://schemas.microsoft.com/office/drawing/2014/main" id="{676B1A2F-8D86-40A1-B2E8-2E39B01A2D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feld 100">
            <a:extLst>
              <a:ext uri="{FF2B5EF4-FFF2-40B4-BE49-F238E27FC236}">
                <a16:creationId xmlns:a16="http://schemas.microsoft.com/office/drawing/2014/main" id="{1FE6EF8D-D593-4140-B8E0-95AAB959CD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500" y="2106613"/>
            <a:ext cx="518636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800"/>
              </a:spcBef>
              <a:defRPr/>
            </a:pPr>
            <a:r>
              <a:rPr lang="en-GB" altLang="fr-FR" b="0">
                <a:solidFill>
                  <a:srgbClr val="FFFFFF"/>
                </a:solidFill>
              </a:rPr>
              <a:t>                                                             The Sidel Group is formed by the union of two strong brands, 		 Sidel and Gebo Cermex. Together, we are a leading provider of 	                           equipment and services for packaging liquid, food, home and 	                         personal care products in PET, can, glass and other materials.</a:t>
            </a:r>
          </a:p>
          <a:p>
            <a:pPr algn="just" eaLnBrk="1" hangingPunct="1">
              <a:spcBef>
                <a:spcPts val="800"/>
              </a:spcBef>
              <a:defRPr/>
            </a:pPr>
            <a:r>
              <a:rPr lang="en-GB" altLang="fr-FR" b="0">
                <a:solidFill>
                  <a:srgbClr val="FFFFFF"/>
                </a:solidFill>
              </a:rPr>
              <a:t>                                                  With over 37,000 machines installed in more than 190 countries, we 	                   have nearly 170 years of experience, with a strong focus on  	                advanced systems, line engineering and innovation. Our 5,000+ 	              employees worldwide are passionate about providing complete solutions 	            that fulfil customer needs and boost the </a:t>
            </a:r>
            <a:r>
              <a:rPr lang="en-GB" altLang="fr-FR">
                <a:solidFill>
                  <a:srgbClr val="FFFFFF"/>
                </a:solidFill>
              </a:rPr>
              <a:t>performance</a:t>
            </a:r>
            <a:r>
              <a:rPr lang="en-GB" altLang="fr-FR" b="0">
                <a:solidFill>
                  <a:srgbClr val="FFFFFF"/>
                </a:solidFill>
              </a:rPr>
              <a:t> of their lines, products	          and businesses. </a:t>
            </a:r>
          </a:p>
          <a:p>
            <a:pPr algn="just" eaLnBrk="1" hangingPunct="1">
              <a:spcBef>
                <a:spcPts val="800"/>
              </a:spcBef>
              <a:defRPr/>
            </a:pPr>
            <a:r>
              <a:rPr lang="en-GB" altLang="fr-FR" b="0">
                <a:solidFill>
                  <a:srgbClr val="FFFFFF"/>
                </a:solidFill>
              </a:rPr>
              <a:t>	       Delivering this level of performance requires that we continuously </a:t>
            </a:r>
            <a:r>
              <a:rPr lang="en-GB" altLang="fr-FR">
                <a:solidFill>
                  <a:srgbClr val="FFFFFF"/>
                </a:solidFill>
              </a:rPr>
              <a:t>understand</a:t>
            </a:r>
            <a:r>
              <a:rPr lang="en-GB" altLang="fr-FR" b="0">
                <a:solidFill>
                  <a:srgbClr val="FFFFFF"/>
                </a:solidFill>
              </a:rPr>
              <a:t> 	    our customers’ challenges and commit to meeting their unique goals. We do this	 through dialogue, and by understanding the needs of their markets, production and</a:t>
            </a:r>
            <a:br>
              <a:rPr lang="en-GB" altLang="fr-FR" b="0">
                <a:solidFill>
                  <a:srgbClr val="FFFFFF"/>
                </a:solidFill>
              </a:rPr>
            </a:br>
            <a:r>
              <a:rPr lang="en-GB" altLang="fr-FR" b="0">
                <a:solidFill>
                  <a:srgbClr val="FFFFFF"/>
                </a:solidFill>
              </a:rPr>
              <a:t>                           value chains. We complement this by applying our strong technical knowledge and</a:t>
            </a:r>
            <a:br>
              <a:rPr lang="en-GB" altLang="fr-FR" b="0">
                <a:solidFill>
                  <a:srgbClr val="FFFFFF"/>
                </a:solidFill>
              </a:rPr>
            </a:br>
            <a:r>
              <a:rPr lang="en-GB" altLang="fr-FR" b="0">
                <a:solidFill>
                  <a:srgbClr val="FFFFFF"/>
                </a:solidFill>
              </a:rPr>
              <a:t>                         smart data analytics to support maximum lifetime productivity to its full potential.</a:t>
            </a:r>
          </a:p>
        </p:txBody>
      </p:sp>
      <p:sp>
        <p:nvSpPr>
          <p:cNvPr id="5" name="Textfeld 110">
            <a:extLst>
              <a:ext uri="{FF2B5EF4-FFF2-40B4-BE49-F238E27FC236}">
                <a16:creationId xmlns:a16="http://schemas.microsoft.com/office/drawing/2014/main" id="{382BB065-1566-4B20-9EF0-A1FBDDDB64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500" y="4548188"/>
            <a:ext cx="51863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defRPr/>
            </a:pPr>
            <a:r>
              <a:rPr lang="en-GB" altLang="fr-FR" sz="1000">
                <a:solidFill>
                  <a:srgbClr val="FFFFFF"/>
                </a:solidFill>
              </a:rPr>
              <a:t>                </a:t>
            </a:r>
            <a:r>
              <a:rPr lang="en-GB" altLang="fr-FR" b="0">
                <a:solidFill>
                  <a:srgbClr val="FFFFFF"/>
                </a:solidFill>
              </a:rPr>
              <a:t>We call it </a:t>
            </a:r>
            <a:r>
              <a:rPr lang="en-GB" altLang="fr-FR" sz="1000">
                <a:solidFill>
                  <a:srgbClr val="FFFFFF"/>
                </a:solidFill>
              </a:rPr>
              <a:t>Performance through Understanding.</a:t>
            </a:r>
            <a:endParaRPr lang="en-GB" altLang="fr-FR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A69449-0B15-4226-B47D-1A93F17D4AF6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E64B00"/>
                </a:solidFill>
              </a:rPr>
              <a:t>sidel.com</a:t>
            </a:r>
          </a:p>
        </p:txBody>
      </p:sp>
    </p:spTree>
    <p:extLst>
      <p:ext uri="{BB962C8B-B14F-4D97-AF65-F5344CB8AC3E}">
        <p14:creationId xmlns:p14="http://schemas.microsoft.com/office/powerpoint/2010/main" val="228281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43A80DE0-9B03-4B85-BF15-ACB0EE0F81A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43A80DE0-9B03-4B85-BF15-ACB0EE0F81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B0634-21D7-4E2A-AB4A-E36129C9CAFD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23 April 2021</a:t>
            </a:fld>
            <a:endParaRPr lang="en-GB" b="0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CCB67-8C14-4BC6-97C0-EF44946E7351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Page </a:t>
            </a:r>
            <a:fld id="{672EBD7A-B2C4-4E3A-9002-1F86CA09F697}" type="slidenum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0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978A2A7D-2683-4420-8EF2-9EC7576EC5F6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751C1E9-40FC-4662-A258-4AFADBE099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91F15A5-1C3A-4CED-9060-2BD89D6D9C1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D70E748-1BFA-4D7D-A462-2B62DAFD8D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44E385EB-EAFF-4D1A-8995-EB415AD0F677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9205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ags" Target="../tags/tag6.xml"/><Relationship Id="rId5" Type="http://schemas.openxmlformats.org/officeDocument/2006/relationships/slideLayout" Target="../slideLayouts/slideLayout6.xml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5.xml"/><Relationship Id="rId9" Type="http://schemas.openxmlformats.org/officeDocument/2006/relationships/vmlDrawing" Target="../drawings/vmlDrawing3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April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9236160C-5FCD-4917-BFF5-AFFCC92170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34592177-1380-4164-965F-1790926D29BD}"/>
              </a:ext>
            </a:extLst>
          </p:cNvPr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1" name="think-cell Folie" r:id="rId12" imgW="360" imgH="360" progId="TCLayout.ActiveDocument.1">
                  <p:embed/>
                </p:oleObj>
              </mc:Choice>
              <mc:Fallback>
                <p:oleObj name="think-cell Folie" r:id="rId12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34592177-1380-4164-965F-1790926D29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EED5BD6A-6C79-4E5A-99FE-9AD127261F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33A5E67B-4B3C-49C2-9E20-7CC9EF888A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3474D42E-5821-4FE4-B6B2-31BEA1F31396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23 April 2021</a:t>
            </a:fld>
            <a:endParaRPr lang="en-GB" b="0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1616C46E-ABB0-46BA-95F4-D609F8BA1B7D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Page </a:t>
            </a:r>
            <a:fld id="{D395A55C-0C4F-42DD-ADE0-660B6F56F7D1}" type="slidenum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0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53A18989-BFCB-4976-9ADC-82EE47923DE5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A3661841-A35E-4E05-B5DE-F3E63676DC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B0CBE355-EA9E-4720-9607-CCA429ECE8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652D1F1A-222F-4708-AE89-9F2BEE7826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F91302C-9157-4175-80E7-9D9B93161A25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211282B6-AC9C-4D82-A2D9-71B085E7C4E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240213" y="6624638"/>
            <a:ext cx="663575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>
                <a:solidFill>
                  <a:srgbClr val="7F7F7F"/>
                </a:solidFill>
              </a:rPr>
              <a:t>General</a:t>
            </a:r>
          </a:p>
        </p:txBody>
      </p:sp>
    </p:spTree>
    <p:custDataLst>
      <p:tags r:id="rId10"/>
    </p:custDataLst>
    <p:extLst>
      <p:ext uri="{BB962C8B-B14F-4D97-AF65-F5344CB8AC3E}">
        <p14:creationId xmlns:p14="http://schemas.microsoft.com/office/powerpoint/2010/main" val="809860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9.png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jpe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kt 2" hidden="1">
            <a:extLst>
              <a:ext uri="{FF2B5EF4-FFF2-40B4-BE49-F238E27FC236}">
                <a16:creationId xmlns:a16="http://schemas.microsoft.com/office/drawing/2014/main" id="{38AA8AC7-DFD7-44CA-970C-2A6227DD9A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5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626" name="Objekt 2" hidden="1">
                        <a:extLst>
                          <a:ext uri="{FF2B5EF4-FFF2-40B4-BE49-F238E27FC236}">
                            <a16:creationId xmlns:a16="http://schemas.microsoft.com/office/drawing/2014/main" id="{38AA8AC7-DFD7-44CA-970C-2A6227DD9A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id="{4366D5EA-A7A6-416F-811A-8F5D1B2E7D64}"/>
              </a:ext>
            </a:extLst>
          </p:cNvPr>
          <p:cNvSpPr txBox="1">
            <a:spLocks noChangeArrowheads="1"/>
          </p:cNvSpPr>
          <p:nvPr/>
        </p:nvSpPr>
        <p:spPr>
          <a:xfrm>
            <a:off x="4795838" y="1458913"/>
            <a:ext cx="3844925" cy="360362"/>
          </a:xfrm>
          <a:prstGeom prst="rect">
            <a:avLst/>
          </a:prstGeom>
          <a:solidFill>
            <a:schemeClr val="accent4"/>
          </a:solidFill>
        </p:spPr>
        <p:txBody>
          <a:bodyPr lIns="108000" tIns="72000" rIns="108000" bIns="72000" anchor="ctr"/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DESCRIPTION</a:t>
            </a:r>
            <a:endParaRPr kumimoji="0" lang="en-GB" altLang="de-DE" sz="14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5A02A1D-6818-4B04-AD94-209BAB477A80}"/>
              </a:ext>
            </a:extLst>
          </p:cNvPr>
          <p:cNvSpPr/>
          <p:nvPr/>
        </p:nvSpPr>
        <p:spPr>
          <a:xfrm>
            <a:off x="647700" y="1485900"/>
            <a:ext cx="3876675" cy="4294188"/>
          </a:xfrm>
          <a:prstGeom prst="rect">
            <a:avLst/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811682E-BD7B-4766-ACB7-7B36CDBC3A34}"/>
              </a:ext>
            </a:extLst>
          </p:cNvPr>
          <p:cNvSpPr/>
          <p:nvPr/>
        </p:nvSpPr>
        <p:spPr>
          <a:xfrm>
            <a:off x="4795838" y="1485900"/>
            <a:ext cx="3844925" cy="429418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671D04C3-EE67-4951-B898-4B3E20644349}"/>
              </a:ext>
            </a:extLst>
          </p:cNvPr>
          <p:cNvSpPr txBox="1">
            <a:spLocks noChangeArrowheads="1"/>
          </p:cNvSpPr>
          <p:nvPr/>
        </p:nvSpPr>
        <p:spPr>
          <a:xfrm>
            <a:off x="647700" y="1460500"/>
            <a:ext cx="3876675" cy="360363"/>
          </a:xfrm>
          <a:prstGeom prst="rect">
            <a:avLst/>
          </a:prstGeom>
          <a:solidFill>
            <a:schemeClr val="accent4"/>
          </a:solidFill>
        </p:spPr>
        <p:txBody>
          <a:bodyPr lIns="108000" tIns="72000" rIns="108000" bIns="72000" anchor="ctr"/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MS PGothic" pitchFamily="34" charset="-128"/>
                <a:cs typeface="+mn-cs"/>
              </a:rPr>
              <a:t>VALUE AND BENEFITS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418B8C-9BF6-4108-AAA9-AA8E3A5AE08B}"/>
              </a:ext>
            </a:extLst>
          </p:cNvPr>
          <p:cNvSpPr/>
          <p:nvPr/>
        </p:nvSpPr>
        <p:spPr>
          <a:xfrm>
            <a:off x="647700" y="1919288"/>
            <a:ext cx="3876675" cy="379334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Savings in 40b air of at least 15% and up to 40%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depending on process parameters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Savings in 7b air of 100%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95% of the applications. Only 20 Nm3/h are necessary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start-up to prime system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Constant bottle quality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no variation in process parameters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Operating reliability.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 maintenance necessary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Reduced investment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 compressors are sized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perfect fit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200" dirty="0"/>
              <a:t>Yearly avoided </a:t>
            </a:r>
            <a:r>
              <a:rPr lang="en-US" sz="1200" b="1" dirty="0"/>
              <a:t>G</a:t>
            </a:r>
            <a:r>
              <a:rPr lang="en-US" sz="1200" dirty="0"/>
              <a:t>reen </a:t>
            </a:r>
            <a:r>
              <a:rPr lang="en-US" sz="1200" b="1" dirty="0"/>
              <a:t>H</a:t>
            </a:r>
            <a:r>
              <a:rPr lang="en-US" sz="1200" dirty="0"/>
              <a:t>ouse </a:t>
            </a:r>
            <a:r>
              <a:rPr lang="en-US" sz="1200" b="1" dirty="0"/>
              <a:t>G</a:t>
            </a:r>
            <a:r>
              <a:rPr lang="en-US" sz="1200" dirty="0"/>
              <a:t>as emissions </a:t>
            </a:r>
          </a:p>
          <a:p>
            <a:r>
              <a:rPr lang="en-US" sz="1200" dirty="0"/>
              <a:t>- Up to </a:t>
            </a:r>
            <a:r>
              <a:rPr lang="en-US" sz="1200" b="1" dirty="0">
                <a:solidFill>
                  <a:srgbClr val="FF0000"/>
                </a:solidFill>
              </a:rPr>
              <a:t>166t C</a:t>
            </a:r>
            <a:r>
              <a:rPr lang="en-GB" sz="1200" b="1" dirty="0">
                <a:solidFill>
                  <a:srgbClr val="FF0000"/>
                </a:solidFill>
              </a:rPr>
              <a:t>O</a:t>
            </a:r>
            <a:r>
              <a:rPr lang="en-GB" sz="1200" b="1" baseline="-25000" dirty="0">
                <a:solidFill>
                  <a:srgbClr val="FF0000"/>
                </a:solidFill>
              </a:rPr>
              <a:t>2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/>
              <a:t>(*)</a:t>
            </a:r>
            <a:endParaRPr lang="en-US" sz="1200" dirty="0"/>
          </a:p>
          <a:p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(*) Result for an SBO10 producing 1l bottle</a:t>
            </a:r>
          </a:p>
          <a:p>
            <a:r>
              <a:rPr lang="en-US" sz="1200" dirty="0"/>
              <a:t>     a. 35 bar blowing pressure</a:t>
            </a:r>
          </a:p>
          <a:p>
            <a:r>
              <a:rPr lang="en-US" sz="1200" dirty="0"/>
              <a:t>     b. 15000 bottle/h speed rate</a:t>
            </a:r>
          </a:p>
          <a:p>
            <a:r>
              <a:rPr lang="en-US" sz="1200" dirty="0"/>
              <a:t>     c. 6000h production time / year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FCB102-E4B7-4C09-8CA4-71AE095FE7DC}"/>
              </a:ext>
            </a:extLst>
          </p:cNvPr>
          <p:cNvSpPr/>
          <p:nvPr/>
        </p:nvSpPr>
        <p:spPr>
          <a:xfrm>
            <a:off x="4868863" y="1878013"/>
            <a:ext cx="3771900" cy="2600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amount of recovered air is linked to the type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 blowers and depends also on the production conditions</a:t>
            </a:r>
          </a:p>
          <a:p>
            <a:pPr marL="357188" marR="0" lvl="1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Machine rate, number of blowing stations,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preblow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blow pressure, bottle capacity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recovered air could be re-used to generate</a:t>
            </a:r>
          </a:p>
          <a:p>
            <a:pPr marL="3571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Preblow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air</a:t>
            </a:r>
          </a:p>
          <a:p>
            <a:pPr marL="3571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Stretching and nozzle cylinders air</a:t>
            </a:r>
          </a:p>
          <a:p>
            <a:pPr marL="3571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Low pressure air out of the machine </a:t>
            </a:r>
            <a:b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(the blower acts as a LP compressor)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minimum required PCC version to install this O&amp;U is V2.02; for prior versions, an update of the PCC is mandatory</a:t>
            </a:r>
          </a:p>
        </p:txBody>
      </p:sp>
      <p:pic>
        <p:nvPicPr>
          <p:cNvPr id="26633" name="Picture 11" descr="543_serie 2_a01">
            <a:extLst>
              <a:ext uri="{FF2B5EF4-FFF2-40B4-BE49-F238E27FC236}">
                <a16:creationId xmlns:a16="http://schemas.microsoft.com/office/drawing/2014/main" id="{A604AAEA-C019-4B4C-8C52-BC0C79810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52963"/>
            <a:ext cx="1625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Text Placeholder 2">
            <a:extLst>
              <a:ext uri="{FF2B5EF4-FFF2-40B4-BE49-F238E27FC236}">
                <a16:creationId xmlns:a16="http://schemas.microsoft.com/office/drawing/2014/main" id="{BE2E2D90-1CB5-4FF2-9DB3-376E046F3CE9}"/>
              </a:ext>
            </a:extLst>
          </p:cNvPr>
          <p:cNvSpPr txBox="1">
            <a:spLocks/>
          </p:cNvSpPr>
          <p:nvPr/>
        </p:nvSpPr>
        <p:spPr bwMode="auto">
          <a:xfrm>
            <a:off x="652463" y="5862638"/>
            <a:ext cx="797877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Value: Cost Optimisation, Sustainability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Equipment: Series 2 blowers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Catalogue code: 543</a:t>
            </a:r>
          </a:p>
        </p:txBody>
      </p:sp>
      <p:sp>
        <p:nvSpPr>
          <p:cNvPr id="26635" name="Title 1">
            <a:extLst>
              <a:ext uri="{FF2B5EF4-FFF2-40B4-BE49-F238E27FC236}">
                <a16:creationId xmlns:a16="http://schemas.microsoft.com/office/drawing/2014/main" id="{89B121EF-6597-48FE-B5D5-A8B3D7A2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936625"/>
          </a:xfrm>
        </p:spPr>
        <p:txBody>
          <a:bodyPr/>
          <a:lstStyle/>
          <a:p>
            <a:pPr eaLnBrk="1" hangingPunct="1"/>
            <a:r>
              <a:rPr lang="en-US" altLang="fr-FR"/>
              <a:t>Recover up to 40% of blowing air</a:t>
            </a:r>
          </a:p>
        </p:txBody>
      </p:sp>
      <p:sp>
        <p:nvSpPr>
          <p:cNvPr id="26636" name="Text Placeholder 2">
            <a:extLst>
              <a:ext uri="{FF2B5EF4-FFF2-40B4-BE49-F238E27FC236}">
                <a16:creationId xmlns:a16="http://schemas.microsoft.com/office/drawing/2014/main" id="{63101C57-0C8A-4691-A420-C93DC9813FE0}"/>
              </a:ext>
            </a:extLst>
          </p:cNvPr>
          <p:cNvSpPr txBox="1">
            <a:spLocks/>
          </p:cNvSpPr>
          <p:nvPr/>
        </p:nvSpPr>
        <p:spPr bwMode="auto">
          <a:xfrm>
            <a:off x="642938" y="1108075"/>
            <a:ext cx="799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7800" indent="-177800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9388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4988" indent="-177800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9388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ARK: Air Recovery Kit</a:t>
            </a:r>
          </a:p>
        </p:txBody>
      </p:sp>
      <p:pic>
        <p:nvPicPr>
          <p:cNvPr id="13" name="Image 9">
            <a:extLst>
              <a:ext uri="{FF2B5EF4-FFF2-40B4-BE49-F238E27FC236}">
                <a16:creationId xmlns:a16="http://schemas.microsoft.com/office/drawing/2014/main" id="{4D29F400-A3EF-4FAC-8FE6-CB090F71D9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3175"/>
            <a:ext cx="828233" cy="830974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Wingdings</vt:lpstr>
      <vt:lpstr>LIOMT</vt:lpstr>
      <vt:lpstr>2_NewSidel_Template_4x3_with add layouts</vt:lpstr>
      <vt:lpstr>think-cell Folie</vt:lpstr>
      <vt:lpstr>Recover up to 40% of blowing air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57</cp:revision>
  <dcterms:created xsi:type="dcterms:W3CDTF">2014-05-22T13:23:46Z</dcterms:created>
  <dcterms:modified xsi:type="dcterms:W3CDTF">2021-04-23T11:12:48Z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2019-10-10T12:36:50.4515095Z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