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46" r:id="rId2"/>
  </p:sldMasterIdLst>
  <p:sldIdLst>
    <p:sldId id="675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102" y="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oleObject" Target="../embeddings/oleObject6.bin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0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9664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bg>
      <p:bgPr>
        <a:gradFill rotWithShape="1">
          <a:gsLst>
            <a:gs pos="0">
              <a:schemeClr val="bg1"/>
            </a:gs>
            <a:gs pos="100000">
              <a:srgbClr val="D9D9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83" hidden="1">
            <a:extLst>
              <a:ext uri="{FF2B5EF4-FFF2-40B4-BE49-F238E27FC236}">
                <a16:creationId xmlns:a16="http://schemas.microsoft.com/office/drawing/2014/main" id="{131960F6-CFEA-4330-8F32-C375C61B0E0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35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4" name="Objekt 83" hidden="1">
                        <a:extLst>
                          <a:ext uri="{FF2B5EF4-FFF2-40B4-BE49-F238E27FC236}">
                            <a16:creationId xmlns:a16="http://schemas.microsoft.com/office/drawing/2014/main" id="{131960F6-CFEA-4330-8F32-C375C61B0E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58AA09-1EFB-4A69-9545-809A9300EBDF}"/>
              </a:ext>
            </a:extLst>
          </p:cNvPr>
          <p:cNvSpPr txBox="1">
            <a:spLocks/>
          </p:cNvSpPr>
          <p:nvPr userDrawn="1"/>
        </p:nvSpPr>
        <p:spPr>
          <a:xfrm>
            <a:off x="657225" y="6551613"/>
            <a:ext cx="5445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E64B00"/>
                </a:solidFill>
              </a:rPr>
              <a:t>sidel.com</a:t>
            </a:r>
          </a:p>
        </p:txBody>
      </p:sp>
      <p:pic>
        <p:nvPicPr>
          <p:cNvPr id="6" name="Picture 13">
            <a:extLst>
              <a:ext uri="{FF2B5EF4-FFF2-40B4-BE49-F238E27FC236}">
                <a16:creationId xmlns:a16="http://schemas.microsoft.com/office/drawing/2014/main" id="{8ADE0DC8-966B-40AD-A4BA-773A6E3723E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7700" y="599647"/>
            <a:ext cx="8058150" cy="615553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647700" y="2156103"/>
            <a:ext cx="6408737" cy="1538883"/>
          </a:xfrm>
        </p:spPr>
        <p:txBody>
          <a:bodyPr>
            <a:spAutoFit/>
          </a:bodyPr>
          <a:lstStyle>
            <a:lvl1pPr>
              <a:spcBef>
                <a:spcPts val="0"/>
              </a:spcBef>
              <a:defRPr sz="2000" b="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9015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4" hidden="1">
            <a:extLst>
              <a:ext uri="{FF2B5EF4-FFF2-40B4-BE49-F238E27FC236}">
                <a16:creationId xmlns:a16="http://schemas.microsoft.com/office/drawing/2014/main" id="{FD26729E-9A2C-4CFC-BD94-9E8FF8D7FDC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0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3" name="Objekt 84" hidden="1">
                        <a:extLst>
                          <a:ext uri="{FF2B5EF4-FFF2-40B4-BE49-F238E27FC236}">
                            <a16:creationId xmlns:a16="http://schemas.microsoft.com/office/drawing/2014/main" id="{FD26729E-9A2C-4CFC-BD94-9E8FF8D7FD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5672EF-9D8D-476F-8498-FAC93F9706F2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0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b="0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23 April 2021</a:t>
            </a:fld>
            <a:endParaRPr lang="en-GB" b="0" dirty="0">
              <a:solidFill>
                <a:srgbClr val="7F7F7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1E09AA-7ADD-4F57-8368-35F263BAEBBD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0" dirty="0">
                <a:solidFill>
                  <a:srgbClr val="7F7F7F"/>
                </a:solidFill>
              </a:rPr>
              <a:t>Page </a:t>
            </a:r>
            <a:fld id="{17428DE2-2D0E-41C0-98B4-3F2C8A3D3962}" type="slidenum">
              <a:rPr lang="en-GB" b="0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b="0" dirty="0">
              <a:solidFill>
                <a:srgbClr val="7F7F7F"/>
              </a:solidFill>
            </a:endParaRP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6895EE75-EE1A-49E2-8E6F-F01733111E15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35E41723-2A2E-4A5C-A9BE-CBCE82ECE4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758743CD-B9D9-4DA8-9DB1-444BADAE931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11162 w 501"/>
                <a:gd name="T1" fmla="*/ 9771 h 429"/>
                <a:gd name="T2" fmla="*/ 10531 w 501"/>
                <a:gd name="T3" fmla="*/ 8956 h 429"/>
                <a:gd name="T4" fmla="*/ 10298 w 501"/>
                <a:gd name="T5" fmla="*/ 8649 h 429"/>
                <a:gd name="T6" fmla="*/ 8954 w 501"/>
                <a:gd name="T7" fmla="*/ 8017 h 429"/>
                <a:gd name="T8" fmla="*/ 7214 w 501"/>
                <a:gd name="T9" fmla="*/ 9771 h 429"/>
                <a:gd name="T10" fmla="*/ 8954 w 501"/>
                <a:gd name="T11" fmla="*/ 11487 h 429"/>
                <a:gd name="T12" fmla="*/ 10298 w 501"/>
                <a:gd name="T13" fmla="*/ 10866 h 429"/>
                <a:gd name="T14" fmla="*/ 10531 w 501"/>
                <a:gd name="T15" fmla="*/ 10554 h 429"/>
                <a:gd name="T16" fmla="*/ 11162 w 501"/>
                <a:gd name="T17" fmla="*/ 9771 h 429"/>
                <a:gd name="T18" fmla="*/ 5041 w 501"/>
                <a:gd name="T19" fmla="*/ 9731 h 429"/>
                <a:gd name="T20" fmla="*/ 8954 w 501"/>
                <a:gd name="T21" fmla="*/ 5859 h 429"/>
                <a:gd name="T22" fmla="*/ 11943 w 501"/>
                <a:gd name="T23" fmla="*/ 7235 h 429"/>
                <a:gd name="T24" fmla="*/ 11965 w 501"/>
                <a:gd name="T25" fmla="*/ 7301 h 429"/>
                <a:gd name="T26" fmla="*/ 12033 w 501"/>
                <a:gd name="T27" fmla="*/ 7273 h 429"/>
                <a:gd name="T28" fmla="*/ 7766 w 501"/>
                <a:gd name="T29" fmla="*/ 0 h 429"/>
                <a:gd name="T30" fmla="*/ 0 w 501"/>
                <a:gd name="T31" fmla="*/ 13392 h 429"/>
                <a:gd name="T32" fmla="*/ 7582 w 501"/>
                <a:gd name="T33" fmla="*/ 13392 h 429"/>
                <a:gd name="T34" fmla="*/ 7622 w 501"/>
                <a:gd name="T35" fmla="*/ 13364 h 429"/>
                <a:gd name="T36" fmla="*/ 6836 w 501"/>
                <a:gd name="T37" fmla="*/ 13024 h 429"/>
                <a:gd name="T38" fmla="*/ 5041 w 501"/>
                <a:gd name="T39" fmla="*/ 9731 h 429"/>
                <a:gd name="T40" fmla="*/ 15417 w 501"/>
                <a:gd name="T41" fmla="*/ 13324 h 429"/>
                <a:gd name="T42" fmla="*/ 14614 w 501"/>
                <a:gd name="T43" fmla="*/ 13111 h 429"/>
                <a:gd name="T44" fmla="*/ 12583 w 501"/>
                <a:gd name="T45" fmla="*/ 11447 h 429"/>
                <a:gd name="T46" fmla="*/ 11809 w 501"/>
                <a:gd name="T47" fmla="*/ 12426 h 429"/>
                <a:gd name="T48" fmla="*/ 10349 w 501"/>
                <a:gd name="T49" fmla="*/ 13364 h 429"/>
                <a:gd name="T50" fmla="*/ 10349 w 501"/>
                <a:gd name="T51" fmla="*/ 13392 h 429"/>
                <a:gd name="T52" fmla="*/ 15573 w 501"/>
                <a:gd name="T53" fmla="*/ 13392 h 429"/>
                <a:gd name="T54" fmla="*/ 15573 w 501"/>
                <a:gd name="T55" fmla="*/ 13364 h 429"/>
                <a:gd name="T56" fmla="*/ 15417 w 501"/>
                <a:gd name="T57" fmla="*/ 13324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4A5794EA-56A2-48AA-B4A2-00445256E33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5333 w 937"/>
                <a:gd name="T1" fmla="*/ 4228 h 326"/>
                <a:gd name="T2" fmla="*/ 2429 w 937"/>
                <a:gd name="T3" fmla="*/ 2768 h 326"/>
                <a:gd name="T4" fmla="*/ 3892 w 937"/>
                <a:gd name="T5" fmla="*/ 1646 h 326"/>
                <a:gd name="T6" fmla="*/ 5789 w 937"/>
                <a:gd name="T7" fmla="*/ 3108 h 326"/>
                <a:gd name="T8" fmla="*/ 7890 w 937"/>
                <a:gd name="T9" fmla="*/ 3108 h 326"/>
                <a:gd name="T10" fmla="*/ 3986 w 937"/>
                <a:gd name="T11" fmla="*/ 0 h 326"/>
                <a:gd name="T12" fmla="*/ 369 w 937"/>
                <a:gd name="T13" fmla="*/ 2924 h 326"/>
                <a:gd name="T14" fmla="*/ 3244 w 937"/>
                <a:gd name="T15" fmla="*/ 5690 h 326"/>
                <a:gd name="T16" fmla="*/ 6136 w 937"/>
                <a:gd name="T17" fmla="*/ 7287 h 326"/>
                <a:gd name="T18" fmla="*/ 4232 w 937"/>
                <a:gd name="T19" fmla="*/ 8496 h 326"/>
                <a:gd name="T20" fmla="*/ 2082 w 937"/>
                <a:gd name="T21" fmla="*/ 6694 h 326"/>
                <a:gd name="T22" fmla="*/ 28 w 937"/>
                <a:gd name="T23" fmla="*/ 6694 h 326"/>
                <a:gd name="T24" fmla="*/ 4182 w 937"/>
                <a:gd name="T25" fmla="*/ 10147 h 326"/>
                <a:gd name="T26" fmla="*/ 8190 w 937"/>
                <a:gd name="T27" fmla="*/ 7034 h 326"/>
                <a:gd name="T28" fmla="*/ 5333 w 937"/>
                <a:gd name="T29" fmla="*/ 4228 h 326"/>
                <a:gd name="T30" fmla="*/ 16861 w 937"/>
                <a:gd name="T31" fmla="*/ 3772 h 326"/>
                <a:gd name="T32" fmla="*/ 16861 w 937"/>
                <a:gd name="T33" fmla="*/ 3772 h 326"/>
                <a:gd name="T34" fmla="*/ 14751 w 937"/>
                <a:gd name="T35" fmla="*/ 2700 h 326"/>
                <a:gd name="T36" fmla="*/ 11663 w 937"/>
                <a:gd name="T37" fmla="*/ 6349 h 326"/>
                <a:gd name="T38" fmla="*/ 14801 w 937"/>
                <a:gd name="T39" fmla="*/ 10121 h 326"/>
                <a:gd name="T40" fmla="*/ 16928 w 937"/>
                <a:gd name="T41" fmla="*/ 9027 h 326"/>
                <a:gd name="T42" fmla="*/ 16951 w 937"/>
                <a:gd name="T43" fmla="*/ 9027 h 326"/>
                <a:gd name="T44" fmla="*/ 16951 w 937"/>
                <a:gd name="T45" fmla="*/ 9925 h 326"/>
                <a:gd name="T46" fmla="*/ 18799 w 937"/>
                <a:gd name="T47" fmla="*/ 9925 h 326"/>
                <a:gd name="T48" fmla="*/ 18799 w 937"/>
                <a:gd name="T49" fmla="*/ 250 h 326"/>
                <a:gd name="T50" fmla="*/ 16861 w 937"/>
                <a:gd name="T51" fmla="*/ 250 h 326"/>
                <a:gd name="T52" fmla="*/ 16861 w 937"/>
                <a:gd name="T53" fmla="*/ 3772 h 326"/>
                <a:gd name="T54" fmla="*/ 15276 w 937"/>
                <a:gd name="T55" fmla="*/ 8659 h 326"/>
                <a:gd name="T56" fmla="*/ 13589 w 937"/>
                <a:gd name="T57" fmla="*/ 6415 h 326"/>
                <a:gd name="T58" fmla="*/ 15276 w 937"/>
                <a:gd name="T59" fmla="*/ 4178 h 326"/>
                <a:gd name="T60" fmla="*/ 16928 w 937"/>
                <a:gd name="T61" fmla="*/ 6377 h 326"/>
                <a:gd name="T62" fmla="*/ 15276 w 937"/>
                <a:gd name="T63" fmla="*/ 8659 h 326"/>
                <a:gd name="T64" fmla="*/ 23097 w 937"/>
                <a:gd name="T65" fmla="*/ 2700 h 326"/>
                <a:gd name="T66" fmla="*/ 19512 w 937"/>
                <a:gd name="T67" fmla="*/ 6415 h 326"/>
                <a:gd name="T68" fmla="*/ 23097 w 937"/>
                <a:gd name="T69" fmla="*/ 10121 h 326"/>
                <a:gd name="T70" fmla="*/ 26370 w 937"/>
                <a:gd name="T71" fmla="*/ 7750 h 326"/>
                <a:gd name="T72" fmla="*/ 24682 w 937"/>
                <a:gd name="T73" fmla="*/ 7750 h 326"/>
                <a:gd name="T74" fmla="*/ 23165 w 937"/>
                <a:gd name="T75" fmla="*/ 8659 h 326"/>
                <a:gd name="T76" fmla="*/ 21412 w 937"/>
                <a:gd name="T77" fmla="*/ 6878 h 326"/>
                <a:gd name="T78" fmla="*/ 26492 w 937"/>
                <a:gd name="T79" fmla="*/ 6878 h 326"/>
                <a:gd name="T80" fmla="*/ 23097 w 937"/>
                <a:gd name="T81" fmla="*/ 2700 h 326"/>
                <a:gd name="T82" fmla="*/ 21412 w 937"/>
                <a:gd name="T83" fmla="*/ 5669 h 326"/>
                <a:gd name="T84" fmla="*/ 23036 w 937"/>
                <a:gd name="T85" fmla="*/ 4178 h 326"/>
                <a:gd name="T86" fmla="*/ 24567 w 937"/>
                <a:gd name="T87" fmla="*/ 5669 h 326"/>
                <a:gd name="T88" fmla="*/ 21412 w 937"/>
                <a:gd name="T89" fmla="*/ 5669 h 326"/>
                <a:gd name="T90" fmla="*/ 27279 w 937"/>
                <a:gd name="T91" fmla="*/ 9925 h 326"/>
                <a:gd name="T92" fmla="*/ 29205 w 937"/>
                <a:gd name="T93" fmla="*/ 9925 h 326"/>
                <a:gd name="T94" fmla="*/ 29205 w 937"/>
                <a:gd name="T95" fmla="*/ 250 h 326"/>
                <a:gd name="T96" fmla="*/ 27279 w 937"/>
                <a:gd name="T97" fmla="*/ 250 h 326"/>
                <a:gd name="T98" fmla="*/ 27279 w 937"/>
                <a:gd name="T99" fmla="*/ 9925 h 326"/>
                <a:gd name="T100" fmla="*/ 8915 w 937"/>
                <a:gd name="T101" fmla="*/ 9925 h 326"/>
                <a:gd name="T102" fmla="*/ 10843 w 937"/>
                <a:gd name="T103" fmla="*/ 9925 h 326"/>
                <a:gd name="T104" fmla="*/ 10843 w 937"/>
                <a:gd name="T105" fmla="*/ 2900 h 326"/>
                <a:gd name="T106" fmla="*/ 8915 w 937"/>
                <a:gd name="T107" fmla="*/ 2900 h 326"/>
                <a:gd name="T108" fmla="*/ 8915 w 937"/>
                <a:gd name="T109" fmla="*/ 9925 h 326"/>
                <a:gd name="T110" fmla="*/ 8915 w 937"/>
                <a:gd name="T111" fmla="*/ 1831 h 326"/>
                <a:gd name="T112" fmla="*/ 10843 w 937"/>
                <a:gd name="T113" fmla="*/ 1831 h 326"/>
                <a:gd name="T114" fmla="*/ 10843 w 937"/>
                <a:gd name="T115" fmla="*/ 250 h 326"/>
                <a:gd name="T116" fmla="*/ 8915 w 937"/>
                <a:gd name="T117" fmla="*/ 250 h 326"/>
                <a:gd name="T118" fmla="*/ 8915 w 937"/>
                <a:gd name="T119" fmla="*/ 1831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10" name="Straight Connector 18">
            <a:extLst>
              <a:ext uri="{FF2B5EF4-FFF2-40B4-BE49-F238E27FC236}">
                <a16:creationId xmlns:a16="http://schemas.microsoft.com/office/drawing/2014/main" id="{D361968D-09C6-47CB-BBB8-F2890A9D0A77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kt 82" hidden="1">
            <a:extLst>
              <a:ext uri="{FF2B5EF4-FFF2-40B4-BE49-F238E27FC236}">
                <a16:creationId xmlns:a16="http://schemas.microsoft.com/office/drawing/2014/main" id="{1C9CC0A8-FD0E-41E6-8B71-6FB5D106FB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1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11" name="Objekt 82" hidden="1">
                        <a:extLst>
                          <a:ext uri="{FF2B5EF4-FFF2-40B4-BE49-F238E27FC236}">
                            <a16:creationId xmlns:a16="http://schemas.microsoft.com/office/drawing/2014/main" id="{1C9CC0A8-FD0E-41E6-8B71-6FB5D106FB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74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1"/>
          </p:nvPr>
        </p:nvSpPr>
        <p:spPr>
          <a:xfrm>
            <a:off x="647700" y="1485901"/>
            <a:ext cx="7993063" cy="4498974"/>
          </a:xfrm>
        </p:spPr>
        <p:txBody>
          <a:bodyPr/>
          <a:lstStyle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7559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647701" y="864162"/>
            <a:ext cx="7993064" cy="338554"/>
          </a:xfrm>
        </p:spPr>
        <p:txBody>
          <a:bodyPr>
            <a:noAutofit/>
          </a:bodyPr>
          <a:lstStyle>
            <a:lvl1pPr>
              <a:defRPr sz="23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>
          <a:xfrm>
            <a:off x="647701" y="1485901"/>
            <a:ext cx="7993064" cy="4498974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8130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>
            <a:extLst>
              <a:ext uri="{FF2B5EF4-FFF2-40B4-BE49-F238E27FC236}">
                <a16:creationId xmlns:a16="http://schemas.microsoft.com/office/drawing/2014/main" id="{7C60CC04-22B0-4367-BE53-81BAA34041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12" hidden="1">
            <a:extLst>
              <a:ext uri="{FF2B5EF4-FFF2-40B4-BE49-F238E27FC236}">
                <a16:creationId xmlns:a16="http://schemas.microsoft.com/office/drawing/2014/main" id="{5999A538-5835-4F87-A7B8-258677C0A2A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83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5" name="Object 12" hidden="1">
                        <a:extLst>
                          <a:ext uri="{FF2B5EF4-FFF2-40B4-BE49-F238E27FC236}">
                            <a16:creationId xmlns:a16="http://schemas.microsoft.com/office/drawing/2014/main" id="{5999A538-5835-4F87-A7B8-258677C0A2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647699" y="2507780"/>
            <a:ext cx="7993063" cy="123110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1"/>
              <a:t>Click to edit Master title style</a:t>
            </a:r>
            <a:endParaRPr lang="en-GB" noProof="0" dirty="0"/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647699" y="3856268"/>
            <a:ext cx="7993063" cy="30777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buSzTx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3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>
            <a:extLst>
              <a:ext uri="{FF2B5EF4-FFF2-40B4-BE49-F238E27FC236}">
                <a16:creationId xmlns:a16="http://schemas.microsoft.com/office/drawing/2014/main" id="{A94506E1-96C8-4FF2-952E-47C0199C138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kt 95" hidden="1">
            <a:extLst>
              <a:ext uri="{FF2B5EF4-FFF2-40B4-BE49-F238E27FC236}">
                <a16:creationId xmlns:a16="http://schemas.microsoft.com/office/drawing/2014/main" id="{676B1A2F-8D86-40A1-B2E8-2E39B01A2DC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07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3" name="Objekt 95" hidden="1">
                        <a:extLst>
                          <a:ext uri="{FF2B5EF4-FFF2-40B4-BE49-F238E27FC236}">
                            <a16:creationId xmlns:a16="http://schemas.microsoft.com/office/drawing/2014/main" id="{676B1A2F-8D86-40A1-B2E8-2E39B01A2D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feld 100">
            <a:extLst>
              <a:ext uri="{FF2B5EF4-FFF2-40B4-BE49-F238E27FC236}">
                <a16:creationId xmlns:a16="http://schemas.microsoft.com/office/drawing/2014/main" id="{1FE6EF8D-D593-4140-B8E0-95AAB959CD7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500" y="2106613"/>
            <a:ext cx="5186363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800"/>
              </a:spcBef>
              <a:defRPr/>
            </a:pPr>
            <a:r>
              <a:rPr lang="en-GB" altLang="fr-FR" b="0">
                <a:solidFill>
                  <a:srgbClr val="FFFFFF"/>
                </a:solidFill>
              </a:rPr>
              <a:t>                                                             The Sidel Group is formed by the union of two strong brands, 		 Sidel and Gebo Cermex. Together, we are a leading provider of 	                           equipment and services for packaging liquid, food, home and 	                         personal care products in PET, can, glass and other materials.</a:t>
            </a:r>
          </a:p>
          <a:p>
            <a:pPr algn="just" eaLnBrk="1" hangingPunct="1">
              <a:spcBef>
                <a:spcPts val="800"/>
              </a:spcBef>
              <a:defRPr/>
            </a:pPr>
            <a:r>
              <a:rPr lang="en-GB" altLang="fr-FR" b="0">
                <a:solidFill>
                  <a:srgbClr val="FFFFFF"/>
                </a:solidFill>
              </a:rPr>
              <a:t>                                                  With over 37,000 machines installed in more than 190 countries, we 	                   have nearly 170 years of experience, with a strong focus on  	                advanced systems, line engineering and innovation. Our 5,000+ 	              employees worldwide are passionate about providing complete solutions 	            that fulfil customer needs and boost the </a:t>
            </a:r>
            <a:r>
              <a:rPr lang="en-GB" altLang="fr-FR">
                <a:solidFill>
                  <a:srgbClr val="FFFFFF"/>
                </a:solidFill>
              </a:rPr>
              <a:t>performance</a:t>
            </a:r>
            <a:r>
              <a:rPr lang="en-GB" altLang="fr-FR" b="0">
                <a:solidFill>
                  <a:srgbClr val="FFFFFF"/>
                </a:solidFill>
              </a:rPr>
              <a:t> of their lines, products	          and businesses. </a:t>
            </a:r>
          </a:p>
          <a:p>
            <a:pPr algn="just" eaLnBrk="1" hangingPunct="1">
              <a:spcBef>
                <a:spcPts val="800"/>
              </a:spcBef>
              <a:defRPr/>
            </a:pPr>
            <a:r>
              <a:rPr lang="en-GB" altLang="fr-FR" b="0">
                <a:solidFill>
                  <a:srgbClr val="FFFFFF"/>
                </a:solidFill>
              </a:rPr>
              <a:t>	       Delivering this level of performance requires that we continuously </a:t>
            </a:r>
            <a:r>
              <a:rPr lang="en-GB" altLang="fr-FR">
                <a:solidFill>
                  <a:srgbClr val="FFFFFF"/>
                </a:solidFill>
              </a:rPr>
              <a:t>understand</a:t>
            </a:r>
            <a:r>
              <a:rPr lang="en-GB" altLang="fr-FR" b="0">
                <a:solidFill>
                  <a:srgbClr val="FFFFFF"/>
                </a:solidFill>
              </a:rPr>
              <a:t> 	    our customers’ challenges and commit to meeting their unique goals. We do this	 through dialogue, and by understanding the needs of their markets, production and</a:t>
            </a:r>
            <a:br>
              <a:rPr lang="en-GB" altLang="fr-FR" b="0">
                <a:solidFill>
                  <a:srgbClr val="FFFFFF"/>
                </a:solidFill>
              </a:rPr>
            </a:br>
            <a:r>
              <a:rPr lang="en-GB" altLang="fr-FR" b="0">
                <a:solidFill>
                  <a:srgbClr val="FFFFFF"/>
                </a:solidFill>
              </a:rPr>
              <a:t>                           value chains. We complement this by applying our strong technical knowledge and</a:t>
            </a:r>
            <a:br>
              <a:rPr lang="en-GB" altLang="fr-FR" b="0">
                <a:solidFill>
                  <a:srgbClr val="FFFFFF"/>
                </a:solidFill>
              </a:rPr>
            </a:br>
            <a:r>
              <a:rPr lang="en-GB" altLang="fr-FR" b="0">
                <a:solidFill>
                  <a:srgbClr val="FFFFFF"/>
                </a:solidFill>
              </a:rPr>
              <a:t>                         smart data analytics to support maximum lifetime productivity to its full potential.</a:t>
            </a:r>
          </a:p>
        </p:txBody>
      </p:sp>
      <p:sp>
        <p:nvSpPr>
          <p:cNvPr id="5" name="Textfeld 110">
            <a:extLst>
              <a:ext uri="{FF2B5EF4-FFF2-40B4-BE49-F238E27FC236}">
                <a16:creationId xmlns:a16="http://schemas.microsoft.com/office/drawing/2014/main" id="{382BB065-1566-4B20-9EF0-A1FBDDDB642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500" y="4548188"/>
            <a:ext cx="51863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defRPr/>
            </a:pPr>
            <a:r>
              <a:rPr lang="en-GB" altLang="fr-FR" sz="1000">
                <a:solidFill>
                  <a:srgbClr val="FFFFFF"/>
                </a:solidFill>
              </a:rPr>
              <a:t>                </a:t>
            </a:r>
            <a:r>
              <a:rPr lang="en-GB" altLang="fr-FR" b="0">
                <a:solidFill>
                  <a:srgbClr val="FFFFFF"/>
                </a:solidFill>
              </a:rPr>
              <a:t>We call it </a:t>
            </a:r>
            <a:r>
              <a:rPr lang="en-GB" altLang="fr-FR" sz="1000">
                <a:solidFill>
                  <a:srgbClr val="FFFFFF"/>
                </a:solidFill>
              </a:rPr>
              <a:t>Performance through Understanding.</a:t>
            </a:r>
            <a:endParaRPr lang="en-GB" altLang="fr-FR" sz="1800">
              <a:solidFill>
                <a:srgbClr val="FFFFFF"/>
              </a:solidFill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5A69449-0B15-4226-B47D-1A93F17D4AF6}"/>
              </a:ext>
            </a:extLst>
          </p:cNvPr>
          <p:cNvSpPr txBox="1">
            <a:spLocks/>
          </p:cNvSpPr>
          <p:nvPr userDrawn="1"/>
        </p:nvSpPr>
        <p:spPr>
          <a:xfrm>
            <a:off x="657225" y="6551613"/>
            <a:ext cx="5445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E64B00"/>
                </a:solidFill>
              </a:rPr>
              <a:t>sidel.com</a:t>
            </a:r>
          </a:p>
        </p:txBody>
      </p:sp>
    </p:spTree>
    <p:extLst>
      <p:ext uri="{BB962C8B-B14F-4D97-AF65-F5344CB8AC3E}">
        <p14:creationId xmlns:p14="http://schemas.microsoft.com/office/powerpoint/2010/main" val="228281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4" hidden="1">
            <a:extLst>
              <a:ext uri="{FF2B5EF4-FFF2-40B4-BE49-F238E27FC236}">
                <a16:creationId xmlns:a16="http://schemas.microsoft.com/office/drawing/2014/main" id="{43A80DE0-9B03-4B85-BF15-ACB0EE0F81A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1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4" hidden="1">
                        <a:extLst>
                          <a:ext uri="{FF2B5EF4-FFF2-40B4-BE49-F238E27FC236}">
                            <a16:creationId xmlns:a16="http://schemas.microsoft.com/office/drawing/2014/main" id="{43A80DE0-9B03-4B85-BF15-ACB0EE0F81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1B0634-21D7-4E2A-AB4A-E36129C9CAFD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0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b="0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23 April 2021</a:t>
            </a:fld>
            <a:endParaRPr lang="en-GB" b="0" dirty="0">
              <a:solidFill>
                <a:srgbClr val="7F7F7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DCCB67-8C14-4BC6-97C0-EF44946E7351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0" dirty="0">
                <a:solidFill>
                  <a:srgbClr val="7F7F7F"/>
                </a:solidFill>
              </a:rPr>
              <a:t>Page </a:t>
            </a:r>
            <a:fld id="{672EBD7A-B2C4-4E3A-9002-1F86CA09F697}" type="slidenum">
              <a:rPr lang="en-GB" b="0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b="0" dirty="0">
              <a:solidFill>
                <a:srgbClr val="7F7F7F"/>
              </a:solidFill>
            </a:endParaRP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978A2A7D-2683-4420-8EF2-9EC7576EC5F6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9751C1E9-40FC-4662-A258-4AFADBE099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591F15A5-1C3A-4CED-9060-2BD89D6D9C1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11162 w 501"/>
                <a:gd name="T1" fmla="*/ 9771 h 429"/>
                <a:gd name="T2" fmla="*/ 10531 w 501"/>
                <a:gd name="T3" fmla="*/ 8956 h 429"/>
                <a:gd name="T4" fmla="*/ 10298 w 501"/>
                <a:gd name="T5" fmla="*/ 8649 h 429"/>
                <a:gd name="T6" fmla="*/ 8954 w 501"/>
                <a:gd name="T7" fmla="*/ 8017 h 429"/>
                <a:gd name="T8" fmla="*/ 7214 w 501"/>
                <a:gd name="T9" fmla="*/ 9771 h 429"/>
                <a:gd name="T10" fmla="*/ 8954 w 501"/>
                <a:gd name="T11" fmla="*/ 11487 h 429"/>
                <a:gd name="T12" fmla="*/ 10298 w 501"/>
                <a:gd name="T13" fmla="*/ 10866 h 429"/>
                <a:gd name="T14" fmla="*/ 10531 w 501"/>
                <a:gd name="T15" fmla="*/ 10554 h 429"/>
                <a:gd name="T16" fmla="*/ 11162 w 501"/>
                <a:gd name="T17" fmla="*/ 9771 h 429"/>
                <a:gd name="T18" fmla="*/ 5041 w 501"/>
                <a:gd name="T19" fmla="*/ 9731 h 429"/>
                <a:gd name="T20" fmla="*/ 8954 w 501"/>
                <a:gd name="T21" fmla="*/ 5859 h 429"/>
                <a:gd name="T22" fmla="*/ 11943 w 501"/>
                <a:gd name="T23" fmla="*/ 7235 h 429"/>
                <a:gd name="T24" fmla="*/ 11965 w 501"/>
                <a:gd name="T25" fmla="*/ 7301 h 429"/>
                <a:gd name="T26" fmla="*/ 12033 w 501"/>
                <a:gd name="T27" fmla="*/ 7273 h 429"/>
                <a:gd name="T28" fmla="*/ 7766 w 501"/>
                <a:gd name="T29" fmla="*/ 0 h 429"/>
                <a:gd name="T30" fmla="*/ 0 w 501"/>
                <a:gd name="T31" fmla="*/ 13392 h 429"/>
                <a:gd name="T32" fmla="*/ 7582 w 501"/>
                <a:gd name="T33" fmla="*/ 13392 h 429"/>
                <a:gd name="T34" fmla="*/ 7622 w 501"/>
                <a:gd name="T35" fmla="*/ 13364 h 429"/>
                <a:gd name="T36" fmla="*/ 6836 w 501"/>
                <a:gd name="T37" fmla="*/ 13024 h 429"/>
                <a:gd name="T38" fmla="*/ 5041 w 501"/>
                <a:gd name="T39" fmla="*/ 9731 h 429"/>
                <a:gd name="T40" fmla="*/ 15417 w 501"/>
                <a:gd name="T41" fmla="*/ 13324 h 429"/>
                <a:gd name="T42" fmla="*/ 14614 w 501"/>
                <a:gd name="T43" fmla="*/ 13111 h 429"/>
                <a:gd name="T44" fmla="*/ 12583 w 501"/>
                <a:gd name="T45" fmla="*/ 11447 h 429"/>
                <a:gd name="T46" fmla="*/ 11809 w 501"/>
                <a:gd name="T47" fmla="*/ 12426 h 429"/>
                <a:gd name="T48" fmla="*/ 10349 w 501"/>
                <a:gd name="T49" fmla="*/ 13364 h 429"/>
                <a:gd name="T50" fmla="*/ 10349 w 501"/>
                <a:gd name="T51" fmla="*/ 13392 h 429"/>
                <a:gd name="T52" fmla="*/ 15573 w 501"/>
                <a:gd name="T53" fmla="*/ 13392 h 429"/>
                <a:gd name="T54" fmla="*/ 15573 w 501"/>
                <a:gd name="T55" fmla="*/ 13364 h 429"/>
                <a:gd name="T56" fmla="*/ 15417 w 501"/>
                <a:gd name="T57" fmla="*/ 13324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D70E748-1BFA-4D7D-A462-2B62DAFD8DB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5333 w 937"/>
                <a:gd name="T1" fmla="*/ 4228 h 326"/>
                <a:gd name="T2" fmla="*/ 2429 w 937"/>
                <a:gd name="T3" fmla="*/ 2768 h 326"/>
                <a:gd name="T4" fmla="*/ 3892 w 937"/>
                <a:gd name="T5" fmla="*/ 1646 h 326"/>
                <a:gd name="T6" fmla="*/ 5789 w 937"/>
                <a:gd name="T7" fmla="*/ 3108 h 326"/>
                <a:gd name="T8" fmla="*/ 7890 w 937"/>
                <a:gd name="T9" fmla="*/ 3108 h 326"/>
                <a:gd name="T10" fmla="*/ 3986 w 937"/>
                <a:gd name="T11" fmla="*/ 0 h 326"/>
                <a:gd name="T12" fmla="*/ 369 w 937"/>
                <a:gd name="T13" fmla="*/ 2924 h 326"/>
                <a:gd name="T14" fmla="*/ 3244 w 937"/>
                <a:gd name="T15" fmla="*/ 5690 h 326"/>
                <a:gd name="T16" fmla="*/ 6136 w 937"/>
                <a:gd name="T17" fmla="*/ 7287 h 326"/>
                <a:gd name="T18" fmla="*/ 4232 w 937"/>
                <a:gd name="T19" fmla="*/ 8496 h 326"/>
                <a:gd name="T20" fmla="*/ 2082 w 937"/>
                <a:gd name="T21" fmla="*/ 6694 h 326"/>
                <a:gd name="T22" fmla="*/ 28 w 937"/>
                <a:gd name="T23" fmla="*/ 6694 h 326"/>
                <a:gd name="T24" fmla="*/ 4182 w 937"/>
                <a:gd name="T25" fmla="*/ 10147 h 326"/>
                <a:gd name="T26" fmla="*/ 8190 w 937"/>
                <a:gd name="T27" fmla="*/ 7034 h 326"/>
                <a:gd name="T28" fmla="*/ 5333 w 937"/>
                <a:gd name="T29" fmla="*/ 4228 h 326"/>
                <a:gd name="T30" fmla="*/ 16861 w 937"/>
                <a:gd name="T31" fmla="*/ 3772 h 326"/>
                <a:gd name="T32" fmla="*/ 16861 w 937"/>
                <a:gd name="T33" fmla="*/ 3772 h 326"/>
                <a:gd name="T34" fmla="*/ 14751 w 937"/>
                <a:gd name="T35" fmla="*/ 2700 h 326"/>
                <a:gd name="T36" fmla="*/ 11663 w 937"/>
                <a:gd name="T37" fmla="*/ 6349 h 326"/>
                <a:gd name="T38" fmla="*/ 14801 w 937"/>
                <a:gd name="T39" fmla="*/ 10121 h 326"/>
                <a:gd name="T40" fmla="*/ 16928 w 937"/>
                <a:gd name="T41" fmla="*/ 9027 h 326"/>
                <a:gd name="T42" fmla="*/ 16951 w 937"/>
                <a:gd name="T43" fmla="*/ 9027 h 326"/>
                <a:gd name="T44" fmla="*/ 16951 w 937"/>
                <a:gd name="T45" fmla="*/ 9925 h 326"/>
                <a:gd name="T46" fmla="*/ 18799 w 937"/>
                <a:gd name="T47" fmla="*/ 9925 h 326"/>
                <a:gd name="T48" fmla="*/ 18799 w 937"/>
                <a:gd name="T49" fmla="*/ 250 h 326"/>
                <a:gd name="T50" fmla="*/ 16861 w 937"/>
                <a:gd name="T51" fmla="*/ 250 h 326"/>
                <a:gd name="T52" fmla="*/ 16861 w 937"/>
                <a:gd name="T53" fmla="*/ 3772 h 326"/>
                <a:gd name="T54" fmla="*/ 15276 w 937"/>
                <a:gd name="T55" fmla="*/ 8659 h 326"/>
                <a:gd name="T56" fmla="*/ 13589 w 937"/>
                <a:gd name="T57" fmla="*/ 6415 h 326"/>
                <a:gd name="T58" fmla="*/ 15276 w 937"/>
                <a:gd name="T59" fmla="*/ 4178 h 326"/>
                <a:gd name="T60" fmla="*/ 16928 w 937"/>
                <a:gd name="T61" fmla="*/ 6377 h 326"/>
                <a:gd name="T62" fmla="*/ 15276 w 937"/>
                <a:gd name="T63" fmla="*/ 8659 h 326"/>
                <a:gd name="T64" fmla="*/ 23097 w 937"/>
                <a:gd name="T65" fmla="*/ 2700 h 326"/>
                <a:gd name="T66" fmla="*/ 19512 w 937"/>
                <a:gd name="T67" fmla="*/ 6415 h 326"/>
                <a:gd name="T68" fmla="*/ 23097 w 937"/>
                <a:gd name="T69" fmla="*/ 10121 h 326"/>
                <a:gd name="T70" fmla="*/ 26370 w 937"/>
                <a:gd name="T71" fmla="*/ 7750 h 326"/>
                <a:gd name="T72" fmla="*/ 24682 w 937"/>
                <a:gd name="T73" fmla="*/ 7750 h 326"/>
                <a:gd name="T74" fmla="*/ 23165 w 937"/>
                <a:gd name="T75" fmla="*/ 8659 h 326"/>
                <a:gd name="T76" fmla="*/ 21412 w 937"/>
                <a:gd name="T77" fmla="*/ 6878 h 326"/>
                <a:gd name="T78" fmla="*/ 26492 w 937"/>
                <a:gd name="T79" fmla="*/ 6878 h 326"/>
                <a:gd name="T80" fmla="*/ 23097 w 937"/>
                <a:gd name="T81" fmla="*/ 2700 h 326"/>
                <a:gd name="T82" fmla="*/ 21412 w 937"/>
                <a:gd name="T83" fmla="*/ 5669 h 326"/>
                <a:gd name="T84" fmla="*/ 23036 w 937"/>
                <a:gd name="T85" fmla="*/ 4178 h 326"/>
                <a:gd name="T86" fmla="*/ 24567 w 937"/>
                <a:gd name="T87" fmla="*/ 5669 h 326"/>
                <a:gd name="T88" fmla="*/ 21412 w 937"/>
                <a:gd name="T89" fmla="*/ 5669 h 326"/>
                <a:gd name="T90" fmla="*/ 27279 w 937"/>
                <a:gd name="T91" fmla="*/ 9925 h 326"/>
                <a:gd name="T92" fmla="*/ 29205 w 937"/>
                <a:gd name="T93" fmla="*/ 9925 h 326"/>
                <a:gd name="T94" fmla="*/ 29205 w 937"/>
                <a:gd name="T95" fmla="*/ 250 h 326"/>
                <a:gd name="T96" fmla="*/ 27279 w 937"/>
                <a:gd name="T97" fmla="*/ 250 h 326"/>
                <a:gd name="T98" fmla="*/ 27279 w 937"/>
                <a:gd name="T99" fmla="*/ 9925 h 326"/>
                <a:gd name="T100" fmla="*/ 8915 w 937"/>
                <a:gd name="T101" fmla="*/ 9925 h 326"/>
                <a:gd name="T102" fmla="*/ 10843 w 937"/>
                <a:gd name="T103" fmla="*/ 9925 h 326"/>
                <a:gd name="T104" fmla="*/ 10843 w 937"/>
                <a:gd name="T105" fmla="*/ 2900 h 326"/>
                <a:gd name="T106" fmla="*/ 8915 w 937"/>
                <a:gd name="T107" fmla="*/ 2900 h 326"/>
                <a:gd name="T108" fmla="*/ 8915 w 937"/>
                <a:gd name="T109" fmla="*/ 9925 h 326"/>
                <a:gd name="T110" fmla="*/ 8915 w 937"/>
                <a:gd name="T111" fmla="*/ 1831 h 326"/>
                <a:gd name="T112" fmla="*/ 10843 w 937"/>
                <a:gd name="T113" fmla="*/ 1831 h 326"/>
                <a:gd name="T114" fmla="*/ 10843 w 937"/>
                <a:gd name="T115" fmla="*/ 250 h 326"/>
                <a:gd name="T116" fmla="*/ 8915 w 937"/>
                <a:gd name="T117" fmla="*/ 250 h 326"/>
                <a:gd name="T118" fmla="*/ 8915 w 937"/>
                <a:gd name="T119" fmla="*/ 1831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10" name="Straight Connector 18">
            <a:extLst>
              <a:ext uri="{FF2B5EF4-FFF2-40B4-BE49-F238E27FC236}">
                <a16:creationId xmlns:a16="http://schemas.microsoft.com/office/drawing/2014/main" id="{44E385EB-EAFF-4D1A-8995-EB415AD0F677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92058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ags" Target="../tags/tag6.xml"/><Relationship Id="rId5" Type="http://schemas.openxmlformats.org/officeDocument/2006/relationships/slideLayout" Target="../slideLayouts/slideLayout6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5.xml"/><Relationship Id="rId9" Type="http://schemas.openxmlformats.org/officeDocument/2006/relationships/vmlDrawing" Target="../drawings/vmlDrawing3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84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 April 2021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9236160C-5FCD-4917-BFF5-AFFCC92170B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1127185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kt 84" hidden="1">
            <a:extLst>
              <a:ext uri="{FF2B5EF4-FFF2-40B4-BE49-F238E27FC236}">
                <a16:creationId xmlns:a16="http://schemas.microsoft.com/office/drawing/2014/main" id="{34592177-1380-4164-965F-1790926D29BD}"/>
              </a:ext>
            </a:extLst>
          </p:cNvPr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1" name="think-cell Folie" r:id="rId12" imgW="360" imgH="360" progId="TCLayout.ActiveDocument.1">
                  <p:embed/>
                </p:oleObj>
              </mc:Choice>
              <mc:Fallback>
                <p:oleObj name="think-cell Folie" r:id="rId12" imgW="360" imgH="360" progId="TCLayout.ActiveDocument.1">
                  <p:embed/>
                  <p:pic>
                    <p:nvPicPr>
                      <p:cNvPr id="3074" name="Objekt 84" hidden="1">
                        <a:extLst>
                          <a:ext uri="{FF2B5EF4-FFF2-40B4-BE49-F238E27FC236}">
                            <a16:creationId xmlns:a16="http://schemas.microsoft.com/office/drawing/2014/main" id="{34592177-1380-4164-965F-1790926D29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itelplatzhalter 1">
            <a:extLst>
              <a:ext uri="{FF2B5EF4-FFF2-40B4-BE49-F238E27FC236}">
                <a16:creationId xmlns:a16="http://schemas.microsoft.com/office/drawing/2014/main" id="{EED5BD6A-6C79-4E5A-99FE-9AD127261FD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334963"/>
            <a:ext cx="7994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noProof="1"/>
              <a:t>Titelmasterformat durch Klicken bearbeiten</a:t>
            </a:r>
            <a:endParaRPr lang="en-GB" altLang="fr-FR"/>
          </a:p>
        </p:txBody>
      </p:sp>
      <p:sp>
        <p:nvSpPr>
          <p:cNvPr id="3076" name="Textplatzhalter 2">
            <a:extLst>
              <a:ext uri="{FF2B5EF4-FFF2-40B4-BE49-F238E27FC236}">
                <a16:creationId xmlns:a16="http://schemas.microsoft.com/office/drawing/2014/main" id="{33A5E67B-4B3C-49C2-9E20-7CC9EF888A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85900"/>
            <a:ext cx="7993063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1"/>
              <a:t>Click to edit text style</a:t>
            </a:r>
          </a:p>
          <a:p>
            <a:pPr lvl="1"/>
            <a:r>
              <a:rPr lang="en-GB" altLang="fr-FR"/>
              <a:t>Second level</a:t>
            </a:r>
          </a:p>
          <a:p>
            <a:pPr lvl="2"/>
            <a:r>
              <a:rPr lang="en-GB" altLang="fr-FR"/>
              <a:t>Third level</a:t>
            </a:r>
          </a:p>
          <a:p>
            <a:pPr lvl="3"/>
            <a:r>
              <a:rPr lang="en-GB" altLang="fr-FR"/>
              <a:t>Forth level</a:t>
            </a:r>
          </a:p>
          <a:p>
            <a:pPr lvl="4"/>
            <a:r>
              <a:rPr lang="en-GB" altLang="fr-FR"/>
              <a:t>Fifth level</a:t>
            </a:r>
          </a:p>
        </p:txBody>
      </p:sp>
      <p:sp>
        <p:nvSpPr>
          <p:cNvPr id="86" name="Footer Placeholder 3">
            <a:extLst>
              <a:ext uri="{FF2B5EF4-FFF2-40B4-BE49-F238E27FC236}">
                <a16:creationId xmlns:a16="http://schemas.microsoft.com/office/drawing/2014/main" id="{3474D42E-5821-4FE4-B6B2-31BEA1F31396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0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b="0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23 April 2021</a:t>
            </a:fld>
            <a:endParaRPr lang="en-GB" b="0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>
            <a:extLst>
              <a:ext uri="{FF2B5EF4-FFF2-40B4-BE49-F238E27FC236}">
                <a16:creationId xmlns:a16="http://schemas.microsoft.com/office/drawing/2014/main" id="{1616C46E-ABB0-46BA-95F4-D609F8BA1B7D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0" dirty="0">
                <a:solidFill>
                  <a:srgbClr val="7F7F7F"/>
                </a:solidFill>
              </a:rPr>
              <a:t>Page </a:t>
            </a:r>
            <a:fld id="{D395A55C-0C4F-42DD-ADE0-660B6F56F7D1}" type="slidenum">
              <a:rPr lang="en-GB" b="0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b="0" dirty="0">
              <a:solidFill>
                <a:srgbClr val="7F7F7F"/>
              </a:solidFill>
            </a:endParaRPr>
          </a:p>
        </p:txBody>
      </p:sp>
      <p:grpSp>
        <p:nvGrpSpPr>
          <p:cNvPr id="3079" name="Group 7">
            <a:extLst>
              <a:ext uri="{FF2B5EF4-FFF2-40B4-BE49-F238E27FC236}">
                <a16:creationId xmlns:a16="http://schemas.microsoft.com/office/drawing/2014/main" id="{53A18989-BFCB-4976-9ADC-82EE47923DE5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3082" name="Freeform 8">
              <a:extLst>
                <a:ext uri="{FF2B5EF4-FFF2-40B4-BE49-F238E27FC236}">
                  <a16:creationId xmlns:a16="http://schemas.microsoft.com/office/drawing/2014/main" id="{A3661841-A35E-4E05-B5DE-F3E63676DC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Freeform 9">
              <a:extLst>
                <a:ext uri="{FF2B5EF4-FFF2-40B4-BE49-F238E27FC236}">
                  <a16:creationId xmlns:a16="http://schemas.microsoft.com/office/drawing/2014/main" id="{B0CBE355-EA9E-4720-9607-CCA429ECE87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11162 w 501"/>
                <a:gd name="T1" fmla="*/ 9771 h 429"/>
                <a:gd name="T2" fmla="*/ 10531 w 501"/>
                <a:gd name="T3" fmla="*/ 8956 h 429"/>
                <a:gd name="T4" fmla="*/ 10298 w 501"/>
                <a:gd name="T5" fmla="*/ 8649 h 429"/>
                <a:gd name="T6" fmla="*/ 8954 w 501"/>
                <a:gd name="T7" fmla="*/ 8017 h 429"/>
                <a:gd name="T8" fmla="*/ 7214 w 501"/>
                <a:gd name="T9" fmla="*/ 9771 h 429"/>
                <a:gd name="T10" fmla="*/ 8954 w 501"/>
                <a:gd name="T11" fmla="*/ 11487 h 429"/>
                <a:gd name="T12" fmla="*/ 10298 w 501"/>
                <a:gd name="T13" fmla="*/ 10866 h 429"/>
                <a:gd name="T14" fmla="*/ 10531 w 501"/>
                <a:gd name="T15" fmla="*/ 10554 h 429"/>
                <a:gd name="T16" fmla="*/ 11162 w 501"/>
                <a:gd name="T17" fmla="*/ 9771 h 429"/>
                <a:gd name="T18" fmla="*/ 5041 w 501"/>
                <a:gd name="T19" fmla="*/ 9731 h 429"/>
                <a:gd name="T20" fmla="*/ 8954 w 501"/>
                <a:gd name="T21" fmla="*/ 5859 h 429"/>
                <a:gd name="T22" fmla="*/ 11943 w 501"/>
                <a:gd name="T23" fmla="*/ 7235 h 429"/>
                <a:gd name="T24" fmla="*/ 11965 w 501"/>
                <a:gd name="T25" fmla="*/ 7301 h 429"/>
                <a:gd name="T26" fmla="*/ 12033 w 501"/>
                <a:gd name="T27" fmla="*/ 7273 h 429"/>
                <a:gd name="T28" fmla="*/ 7766 w 501"/>
                <a:gd name="T29" fmla="*/ 0 h 429"/>
                <a:gd name="T30" fmla="*/ 0 w 501"/>
                <a:gd name="T31" fmla="*/ 13392 h 429"/>
                <a:gd name="T32" fmla="*/ 7582 w 501"/>
                <a:gd name="T33" fmla="*/ 13392 h 429"/>
                <a:gd name="T34" fmla="*/ 7622 w 501"/>
                <a:gd name="T35" fmla="*/ 13364 h 429"/>
                <a:gd name="T36" fmla="*/ 6836 w 501"/>
                <a:gd name="T37" fmla="*/ 13024 h 429"/>
                <a:gd name="T38" fmla="*/ 5041 w 501"/>
                <a:gd name="T39" fmla="*/ 9731 h 429"/>
                <a:gd name="T40" fmla="*/ 15417 w 501"/>
                <a:gd name="T41" fmla="*/ 13324 h 429"/>
                <a:gd name="T42" fmla="*/ 14614 w 501"/>
                <a:gd name="T43" fmla="*/ 13111 h 429"/>
                <a:gd name="T44" fmla="*/ 12583 w 501"/>
                <a:gd name="T45" fmla="*/ 11447 h 429"/>
                <a:gd name="T46" fmla="*/ 11809 w 501"/>
                <a:gd name="T47" fmla="*/ 12426 h 429"/>
                <a:gd name="T48" fmla="*/ 10349 w 501"/>
                <a:gd name="T49" fmla="*/ 13364 h 429"/>
                <a:gd name="T50" fmla="*/ 10349 w 501"/>
                <a:gd name="T51" fmla="*/ 13392 h 429"/>
                <a:gd name="T52" fmla="*/ 15573 w 501"/>
                <a:gd name="T53" fmla="*/ 13392 h 429"/>
                <a:gd name="T54" fmla="*/ 15573 w 501"/>
                <a:gd name="T55" fmla="*/ 13364 h 429"/>
                <a:gd name="T56" fmla="*/ 15417 w 501"/>
                <a:gd name="T57" fmla="*/ 13324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Freeform 10">
              <a:extLst>
                <a:ext uri="{FF2B5EF4-FFF2-40B4-BE49-F238E27FC236}">
                  <a16:creationId xmlns:a16="http://schemas.microsoft.com/office/drawing/2014/main" id="{652D1F1A-222F-4708-AE89-9F2BEE7826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5333 w 937"/>
                <a:gd name="T1" fmla="*/ 4228 h 326"/>
                <a:gd name="T2" fmla="*/ 2429 w 937"/>
                <a:gd name="T3" fmla="*/ 2768 h 326"/>
                <a:gd name="T4" fmla="*/ 3892 w 937"/>
                <a:gd name="T5" fmla="*/ 1646 h 326"/>
                <a:gd name="T6" fmla="*/ 5789 w 937"/>
                <a:gd name="T7" fmla="*/ 3108 h 326"/>
                <a:gd name="T8" fmla="*/ 7890 w 937"/>
                <a:gd name="T9" fmla="*/ 3108 h 326"/>
                <a:gd name="T10" fmla="*/ 3986 w 937"/>
                <a:gd name="T11" fmla="*/ 0 h 326"/>
                <a:gd name="T12" fmla="*/ 369 w 937"/>
                <a:gd name="T13" fmla="*/ 2924 h 326"/>
                <a:gd name="T14" fmla="*/ 3244 w 937"/>
                <a:gd name="T15" fmla="*/ 5690 h 326"/>
                <a:gd name="T16" fmla="*/ 6136 w 937"/>
                <a:gd name="T17" fmla="*/ 7287 h 326"/>
                <a:gd name="T18" fmla="*/ 4232 w 937"/>
                <a:gd name="T19" fmla="*/ 8496 h 326"/>
                <a:gd name="T20" fmla="*/ 2082 w 937"/>
                <a:gd name="T21" fmla="*/ 6694 h 326"/>
                <a:gd name="T22" fmla="*/ 28 w 937"/>
                <a:gd name="T23" fmla="*/ 6694 h 326"/>
                <a:gd name="T24" fmla="*/ 4182 w 937"/>
                <a:gd name="T25" fmla="*/ 10147 h 326"/>
                <a:gd name="T26" fmla="*/ 8190 w 937"/>
                <a:gd name="T27" fmla="*/ 7034 h 326"/>
                <a:gd name="T28" fmla="*/ 5333 w 937"/>
                <a:gd name="T29" fmla="*/ 4228 h 326"/>
                <a:gd name="T30" fmla="*/ 16861 w 937"/>
                <a:gd name="T31" fmla="*/ 3772 h 326"/>
                <a:gd name="T32" fmla="*/ 16861 w 937"/>
                <a:gd name="T33" fmla="*/ 3772 h 326"/>
                <a:gd name="T34" fmla="*/ 14751 w 937"/>
                <a:gd name="T35" fmla="*/ 2700 h 326"/>
                <a:gd name="T36" fmla="*/ 11663 w 937"/>
                <a:gd name="T37" fmla="*/ 6349 h 326"/>
                <a:gd name="T38" fmla="*/ 14801 w 937"/>
                <a:gd name="T39" fmla="*/ 10121 h 326"/>
                <a:gd name="T40" fmla="*/ 16928 w 937"/>
                <a:gd name="T41" fmla="*/ 9027 h 326"/>
                <a:gd name="T42" fmla="*/ 16951 w 937"/>
                <a:gd name="T43" fmla="*/ 9027 h 326"/>
                <a:gd name="T44" fmla="*/ 16951 w 937"/>
                <a:gd name="T45" fmla="*/ 9925 h 326"/>
                <a:gd name="T46" fmla="*/ 18799 w 937"/>
                <a:gd name="T47" fmla="*/ 9925 h 326"/>
                <a:gd name="T48" fmla="*/ 18799 w 937"/>
                <a:gd name="T49" fmla="*/ 250 h 326"/>
                <a:gd name="T50" fmla="*/ 16861 w 937"/>
                <a:gd name="T51" fmla="*/ 250 h 326"/>
                <a:gd name="T52" fmla="*/ 16861 w 937"/>
                <a:gd name="T53" fmla="*/ 3772 h 326"/>
                <a:gd name="T54" fmla="*/ 15276 w 937"/>
                <a:gd name="T55" fmla="*/ 8659 h 326"/>
                <a:gd name="T56" fmla="*/ 13589 w 937"/>
                <a:gd name="T57" fmla="*/ 6415 h 326"/>
                <a:gd name="T58" fmla="*/ 15276 w 937"/>
                <a:gd name="T59" fmla="*/ 4178 h 326"/>
                <a:gd name="T60" fmla="*/ 16928 w 937"/>
                <a:gd name="T61" fmla="*/ 6377 h 326"/>
                <a:gd name="T62" fmla="*/ 15276 w 937"/>
                <a:gd name="T63" fmla="*/ 8659 h 326"/>
                <a:gd name="T64" fmla="*/ 23097 w 937"/>
                <a:gd name="T65" fmla="*/ 2700 h 326"/>
                <a:gd name="T66" fmla="*/ 19512 w 937"/>
                <a:gd name="T67" fmla="*/ 6415 h 326"/>
                <a:gd name="T68" fmla="*/ 23097 w 937"/>
                <a:gd name="T69" fmla="*/ 10121 h 326"/>
                <a:gd name="T70" fmla="*/ 26370 w 937"/>
                <a:gd name="T71" fmla="*/ 7750 h 326"/>
                <a:gd name="T72" fmla="*/ 24682 w 937"/>
                <a:gd name="T73" fmla="*/ 7750 h 326"/>
                <a:gd name="T74" fmla="*/ 23165 w 937"/>
                <a:gd name="T75" fmla="*/ 8659 h 326"/>
                <a:gd name="T76" fmla="*/ 21412 w 937"/>
                <a:gd name="T77" fmla="*/ 6878 h 326"/>
                <a:gd name="T78" fmla="*/ 26492 w 937"/>
                <a:gd name="T79" fmla="*/ 6878 h 326"/>
                <a:gd name="T80" fmla="*/ 23097 w 937"/>
                <a:gd name="T81" fmla="*/ 2700 h 326"/>
                <a:gd name="T82" fmla="*/ 21412 w 937"/>
                <a:gd name="T83" fmla="*/ 5669 h 326"/>
                <a:gd name="T84" fmla="*/ 23036 w 937"/>
                <a:gd name="T85" fmla="*/ 4178 h 326"/>
                <a:gd name="T86" fmla="*/ 24567 w 937"/>
                <a:gd name="T87" fmla="*/ 5669 h 326"/>
                <a:gd name="T88" fmla="*/ 21412 w 937"/>
                <a:gd name="T89" fmla="*/ 5669 h 326"/>
                <a:gd name="T90" fmla="*/ 27279 w 937"/>
                <a:gd name="T91" fmla="*/ 9925 h 326"/>
                <a:gd name="T92" fmla="*/ 29205 w 937"/>
                <a:gd name="T93" fmla="*/ 9925 h 326"/>
                <a:gd name="T94" fmla="*/ 29205 w 937"/>
                <a:gd name="T95" fmla="*/ 250 h 326"/>
                <a:gd name="T96" fmla="*/ 27279 w 937"/>
                <a:gd name="T97" fmla="*/ 250 h 326"/>
                <a:gd name="T98" fmla="*/ 27279 w 937"/>
                <a:gd name="T99" fmla="*/ 9925 h 326"/>
                <a:gd name="T100" fmla="*/ 8915 w 937"/>
                <a:gd name="T101" fmla="*/ 9925 h 326"/>
                <a:gd name="T102" fmla="*/ 10843 w 937"/>
                <a:gd name="T103" fmla="*/ 9925 h 326"/>
                <a:gd name="T104" fmla="*/ 10843 w 937"/>
                <a:gd name="T105" fmla="*/ 2900 h 326"/>
                <a:gd name="T106" fmla="*/ 8915 w 937"/>
                <a:gd name="T107" fmla="*/ 2900 h 326"/>
                <a:gd name="T108" fmla="*/ 8915 w 937"/>
                <a:gd name="T109" fmla="*/ 9925 h 326"/>
                <a:gd name="T110" fmla="*/ 8915 w 937"/>
                <a:gd name="T111" fmla="*/ 1831 h 326"/>
                <a:gd name="T112" fmla="*/ 10843 w 937"/>
                <a:gd name="T113" fmla="*/ 1831 h 326"/>
                <a:gd name="T114" fmla="*/ 10843 w 937"/>
                <a:gd name="T115" fmla="*/ 250 h 326"/>
                <a:gd name="T116" fmla="*/ 8915 w 937"/>
                <a:gd name="T117" fmla="*/ 250 h 326"/>
                <a:gd name="T118" fmla="*/ 8915 w 937"/>
                <a:gd name="T119" fmla="*/ 1831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F91302C-9157-4175-80E7-9D9B93161A25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211282B6-AC9C-4D82-A2D9-71B085E7C4E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240213" y="6624638"/>
            <a:ext cx="663575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>
            <a:lvl1pPr>
              <a:defRPr sz="900" b="1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defRPr sz="900" b="1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defRPr sz="900" b="1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defRPr sz="900" b="1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defRPr sz="900" b="1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fr-FR">
                <a:solidFill>
                  <a:srgbClr val="7F7F7F"/>
                </a:solidFill>
              </a:rPr>
              <a:t>General</a:t>
            </a:r>
          </a:p>
        </p:txBody>
      </p:sp>
    </p:spTree>
    <p:custDataLst>
      <p:tags r:id="rId10"/>
    </p:custDataLst>
    <p:extLst>
      <p:ext uri="{BB962C8B-B14F-4D97-AF65-F5344CB8AC3E}">
        <p14:creationId xmlns:p14="http://schemas.microsoft.com/office/powerpoint/2010/main" val="8098602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E64B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9.png"/><Relationship Id="rId2" Type="http://schemas.openxmlformats.org/officeDocument/2006/relationships/tags" Target="../tags/tag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kt 2" hidden="1">
            <a:extLst>
              <a:ext uri="{FF2B5EF4-FFF2-40B4-BE49-F238E27FC236}">
                <a16:creationId xmlns:a16="http://schemas.microsoft.com/office/drawing/2014/main" id="{38AA8AC7-DFD7-44CA-970C-2A6227DD9AD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55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26626" name="Objekt 2" hidden="1">
                        <a:extLst>
                          <a:ext uri="{FF2B5EF4-FFF2-40B4-BE49-F238E27FC236}">
                            <a16:creationId xmlns:a16="http://schemas.microsoft.com/office/drawing/2014/main" id="{38AA8AC7-DFD7-44CA-970C-2A6227DD9A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4">
            <a:extLst>
              <a:ext uri="{FF2B5EF4-FFF2-40B4-BE49-F238E27FC236}">
                <a16:creationId xmlns:a16="http://schemas.microsoft.com/office/drawing/2014/main" id="{4366D5EA-A7A6-416F-811A-8F5D1B2E7D64}"/>
              </a:ext>
            </a:extLst>
          </p:cNvPr>
          <p:cNvSpPr txBox="1">
            <a:spLocks noChangeArrowheads="1"/>
          </p:cNvSpPr>
          <p:nvPr/>
        </p:nvSpPr>
        <p:spPr>
          <a:xfrm>
            <a:off x="4795838" y="1458913"/>
            <a:ext cx="3844925" cy="360362"/>
          </a:xfrm>
          <a:prstGeom prst="rect">
            <a:avLst/>
          </a:prstGeom>
          <a:solidFill>
            <a:schemeClr val="accent4"/>
          </a:solidFill>
        </p:spPr>
        <p:txBody>
          <a:bodyPr lIns="108000" tIns="72000" rIns="108000" bIns="72000" anchor="ctr"/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DESCRIPTION</a:t>
            </a:r>
            <a:endParaRPr kumimoji="0" lang="en-GB" altLang="de-DE" sz="14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5A02A1D-6818-4B04-AD94-209BAB477A80}"/>
              </a:ext>
            </a:extLst>
          </p:cNvPr>
          <p:cNvSpPr/>
          <p:nvPr/>
        </p:nvSpPr>
        <p:spPr>
          <a:xfrm>
            <a:off x="647700" y="1485900"/>
            <a:ext cx="3876675" cy="4294188"/>
          </a:xfrm>
          <a:prstGeom prst="rect">
            <a:avLst/>
          </a:prstGeom>
          <a:noFill/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D811682E-BD7B-4766-ACB7-7B36CDBC3A34}"/>
              </a:ext>
            </a:extLst>
          </p:cNvPr>
          <p:cNvSpPr/>
          <p:nvPr/>
        </p:nvSpPr>
        <p:spPr>
          <a:xfrm>
            <a:off x="4795838" y="1485900"/>
            <a:ext cx="3844925" cy="4294188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671D04C3-EE67-4951-B898-4B3E20644349}"/>
              </a:ext>
            </a:extLst>
          </p:cNvPr>
          <p:cNvSpPr txBox="1">
            <a:spLocks noChangeArrowheads="1"/>
          </p:cNvSpPr>
          <p:nvPr/>
        </p:nvSpPr>
        <p:spPr>
          <a:xfrm>
            <a:off x="647700" y="1460500"/>
            <a:ext cx="3876675" cy="360363"/>
          </a:xfrm>
          <a:prstGeom prst="rect">
            <a:avLst/>
          </a:prstGeom>
          <a:solidFill>
            <a:schemeClr val="accent4"/>
          </a:solidFill>
        </p:spPr>
        <p:txBody>
          <a:bodyPr lIns="108000" tIns="72000" rIns="108000" bIns="72000" anchor="ctr"/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MS PGothic" pitchFamily="34" charset="-128"/>
                <a:cs typeface="+mn-cs"/>
              </a:rPr>
              <a:t>VALUE AND BENEFITS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418B8C-9BF6-4108-AAA9-AA8E3A5AE08B}"/>
              </a:ext>
            </a:extLst>
          </p:cNvPr>
          <p:cNvSpPr/>
          <p:nvPr/>
        </p:nvSpPr>
        <p:spPr>
          <a:xfrm>
            <a:off x="647700" y="1919288"/>
            <a:ext cx="3876675" cy="379334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64B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Savings in 40b air of at least 15% and up to 40%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depending on process parameters</a:t>
            </a: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64B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Savings in 7b air of 100%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on 95% of the applications. Only 20 Nm3/h are necessary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on start-up to prime system</a:t>
            </a: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64B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Constant bottle quality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with no variation in process parameters</a:t>
            </a: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Operating reliability.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64B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 maintenance necessary</a:t>
            </a: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E64B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Reduced investment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 compressors are sized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 perfect fit</a:t>
            </a:r>
          </a:p>
          <a:p>
            <a:pPr marL="182563" marR="0" lvl="0" indent="-182563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endParaRPr 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200" dirty="0"/>
              <a:t>Yearly avoided </a:t>
            </a:r>
            <a:r>
              <a:rPr lang="en-US" sz="1200" b="1" dirty="0"/>
              <a:t>G</a:t>
            </a:r>
            <a:r>
              <a:rPr lang="en-US" sz="1200" dirty="0"/>
              <a:t>reen </a:t>
            </a:r>
            <a:r>
              <a:rPr lang="en-US" sz="1200" b="1" dirty="0"/>
              <a:t>H</a:t>
            </a:r>
            <a:r>
              <a:rPr lang="en-US" sz="1200" dirty="0"/>
              <a:t>ouse </a:t>
            </a:r>
            <a:r>
              <a:rPr lang="en-US" sz="1200" b="1" dirty="0"/>
              <a:t>G</a:t>
            </a:r>
            <a:r>
              <a:rPr lang="en-US" sz="1200" dirty="0"/>
              <a:t>as emissions </a:t>
            </a:r>
          </a:p>
          <a:p>
            <a:r>
              <a:rPr lang="en-US" sz="1200" dirty="0"/>
              <a:t>- Up to </a:t>
            </a:r>
            <a:r>
              <a:rPr lang="en-US" sz="1200" b="1" dirty="0">
                <a:solidFill>
                  <a:srgbClr val="FF0000"/>
                </a:solidFill>
              </a:rPr>
              <a:t>166t C</a:t>
            </a:r>
            <a:r>
              <a:rPr lang="en-GB" sz="1200" b="1" dirty="0">
                <a:solidFill>
                  <a:srgbClr val="FF0000"/>
                </a:solidFill>
              </a:rPr>
              <a:t>O</a:t>
            </a:r>
            <a:r>
              <a:rPr lang="en-GB" sz="1200" b="1" baseline="-25000" dirty="0">
                <a:solidFill>
                  <a:srgbClr val="FF0000"/>
                </a:solidFill>
              </a:rPr>
              <a:t>2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/>
              <a:t>(*)</a:t>
            </a:r>
            <a:endParaRPr lang="en-US" sz="1200" dirty="0"/>
          </a:p>
          <a:p>
            <a:br>
              <a:rPr lang="en-US" sz="1200" dirty="0"/>
            </a:br>
            <a:endParaRPr lang="en-US" sz="1200" dirty="0"/>
          </a:p>
          <a:p>
            <a:r>
              <a:rPr lang="en-US" sz="1200" dirty="0"/>
              <a:t>(*) Result for an SBO10 producing 1l bottle</a:t>
            </a:r>
          </a:p>
          <a:p>
            <a:r>
              <a:rPr lang="en-US" sz="1200" dirty="0"/>
              <a:t>     a. 35 bar blowing pressure</a:t>
            </a:r>
          </a:p>
          <a:p>
            <a:r>
              <a:rPr lang="en-US" sz="1200" dirty="0"/>
              <a:t>     b. 15000 bottle/h speed rate</a:t>
            </a:r>
          </a:p>
          <a:p>
            <a:r>
              <a:rPr lang="en-US" sz="1200" dirty="0"/>
              <a:t>     c. 6000h production time / year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FCB102-E4B7-4C09-8CA4-71AE095FE7DC}"/>
              </a:ext>
            </a:extLst>
          </p:cNvPr>
          <p:cNvSpPr/>
          <p:nvPr/>
        </p:nvSpPr>
        <p:spPr>
          <a:xfrm>
            <a:off x="4868863" y="1878013"/>
            <a:ext cx="3771900" cy="2600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amount of recovered air is linked to the type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of blowers and depends also on the production conditions</a:t>
            </a:r>
          </a:p>
          <a:p>
            <a:pPr marL="357188" marR="0" lvl="1" indent="-17462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Machine rate, number of blowing stations,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preblow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and blow pressure, bottle capacity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recovered air could be re-used to generate</a:t>
            </a:r>
          </a:p>
          <a:p>
            <a:pPr marL="357188" marR="0" lvl="0" indent="-17462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Preblow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air</a:t>
            </a:r>
          </a:p>
          <a:p>
            <a:pPr marL="357188" marR="0" lvl="0" indent="-17462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Stretching and nozzle cylinders air</a:t>
            </a:r>
          </a:p>
          <a:p>
            <a:pPr marL="357188" marR="0" lvl="0" indent="-17462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Low pressure air out of the machine </a:t>
            </a:r>
            <a:b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(the blower acts as a LP compressor)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minimum required PCC version to install this O&amp;U is V2.02; for prior versions, an update of the PCC is mandatory</a:t>
            </a:r>
          </a:p>
        </p:txBody>
      </p:sp>
      <p:pic>
        <p:nvPicPr>
          <p:cNvPr id="26633" name="Picture 11" descr="543_serie 2_a01">
            <a:extLst>
              <a:ext uri="{FF2B5EF4-FFF2-40B4-BE49-F238E27FC236}">
                <a16:creationId xmlns:a16="http://schemas.microsoft.com/office/drawing/2014/main" id="{A604AAEA-C019-4B4C-8C52-BC0C79810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52963"/>
            <a:ext cx="16256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4" name="Text Placeholder 2">
            <a:extLst>
              <a:ext uri="{FF2B5EF4-FFF2-40B4-BE49-F238E27FC236}">
                <a16:creationId xmlns:a16="http://schemas.microsoft.com/office/drawing/2014/main" id="{BE2E2D90-1CB5-4FF2-9DB3-376E046F3CE9}"/>
              </a:ext>
            </a:extLst>
          </p:cNvPr>
          <p:cNvSpPr txBox="1">
            <a:spLocks/>
          </p:cNvSpPr>
          <p:nvPr/>
        </p:nvSpPr>
        <p:spPr bwMode="auto">
          <a:xfrm>
            <a:off x="652463" y="5862638"/>
            <a:ext cx="7978775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Value: Cost Optimisation, Sustainability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Equipment: Series 2 blowers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Catalogue code: 543</a:t>
            </a:r>
          </a:p>
        </p:txBody>
      </p:sp>
      <p:sp>
        <p:nvSpPr>
          <p:cNvPr id="26635" name="Title 1">
            <a:extLst>
              <a:ext uri="{FF2B5EF4-FFF2-40B4-BE49-F238E27FC236}">
                <a16:creationId xmlns:a16="http://schemas.microsoft.com/office/drawing/2014/main" id="{89B121EF-6597-48FE-B5D5-A8B3D7A25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34963"/>
            <a:ext cx="7993063" cy="936625"/>
          </a:xfrm>
        </p:spPr>
        <p:txBody>
          <a:bodyPr/>
          <a:lstStyle/>
          <a:p>
            <a:pPr eaLnBrk="1" hangingPunct="1"/>
            <a:r>
              <a:rPr lang="en-US" altLang="fr-FR"/>
              <a:t>Recover up to 40% of blowing air</a:t>
            </a:r>
          </a:p>
        </p:txBody>
      </p:sp>
      <p:sp>
        <p:nvSpPr>
          <p:cNvPr id="26636" name="Text Placeholder 2">
            <a:extLst>
              <a:ext uri="{FF2B5EF4-FFF2-40B4-BE49-F238E27FC236}">
                <a16:creationId xmlns:a16="http://schemas.microsoft.com/office/drawing/2014/main" id="{63101C57-0C8A-4691-A420-C93DC9813FE0}"/>
              </a:ext>
            </a:extLst>
          </p:cNvPr>
          <p:cNvSpPr txBox="1">
            <a:spLocks/>
          </p:cNvSpPr>
          <p:nvPr/>
        </p:nvSpPr>
        <p:spPr bwMode="auto">
          <a:xfrm>
            <a:off x="642938" y="1108075"/>
            <a:ext cx="799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77800" indent="-177800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9388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4988" indent="-177800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9388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93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93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93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9388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ARK: Air Recovery Kit</a:t>
            </a:r>
          </a:p>
        </p:txBody>
      </p:sp>
      <p:pic>
        <p:nvPicPr>
          <p:cNvPr id="13" name="Image 9">
            <a:extLst>
              <a:ext uri="{FF2B5EF4-FFF2-40B4-BE49-F238E27FC236}">
                <a16:creationId xmlns:a16="http://schemas.microsoft.com/office/drawing/2014/main" id="{4D29F400-A3EF-4FAC-8FE6-CB090F71D98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767" y="3175"/>
            <a:ext cx="828233" cy="830974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2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81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Wingdings</vt:lpstr>
      <vt:lpstr>LIOMT</vt:lpstr>
      <vt:lpstr>2_NewSidel_Template_4x3_with add layouts</vt:lpstr>
      <vt:lpstr>think-cell Folie</vt:lpstr>
      <vt:lpstr>Recover up to 40% of blowing air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 production performance</dc:title>
  <dc:creator>Gouriou, Lydie</dc:creator>
  <cp:lastModifiedBy>Sorega, Dan</cp:lastModifiedBy>
  <cp:revision>57</cp:revision>
  <dcterms:created xsi:type="dcterms:W3CDTF">2014-05-22T13:23:46Z</dcterms:created>
  <dcterms:modified xsi:type="dcterms:W3CDTF">2021-04-23T11:12:48Z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2019-10-10T12:36:50.4515095Z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MSIP_Label_e35bb0a3-90cf-41a8-939e-500b35438edf_Enabled">
    <vt:lpwstr>True</vt:lpwstr>
  </property>
  <property fmtid="{D5CDD505-2E9C-101B-9397-08002B2CF9AE}" pid="10" name="MSIP_Label_e35bb0a3-90cf-41a8-939e-500b35438edf_SiteId">
    <vt:lpwstr>2390cbd1-e663-4321-bc93-ba298637ce52</vt:lpwstr>
  </property>
  <property fmtid="{D5CDD505-2E9C-101B-9397-08002B2CF9AE}" pid="11" name="MSIP_Label_e35bb0a3-90cf-41a8-939e-500b35438edf_Owner">
    <vt:lpwstr>107200@sidel.com</vt:lpwstr>
  </property>
  <property fmtid="{D5CDD505-2E9C-101B-9397-08002B2CF9AE}" pid="12" name="MSIP_Label_e35bb0a3-90cf-41a8-939e-500b35438edf_SetDate">
    <vt:lpwstr>2018-08-02T11:08:29.9724089+02:00</vt:lpwstr>
  </property>
  <property fmtid="{D5CDD505-2E9C-101B-9397-08002B2CF9AE}" pid="13" name="MSIP_Label_e35bb0a3-90cf-41a8-939e-500b35438edf_Name">
    <vt:lpwstr>Sidel-Confidential</vt:lpwstr>
  </property>
  <property fmtid="{D5CDD505-2E9C-101B-9397-08002B2CF9AE}" pid="14" name="MSIP_Label_e35bb0a3-90cf-41a8-939e-500b35438edf_Application">
    <vt:lpwstr>Microsoft Azure Information Protection</vt:lpwstr>
  </property>
  <property fmtid="{D5CDD505-2E9C-101B-9397-08002B2CF9AE}" pid="15" name="MSIP_Label_e35bb0a3-90cf-41a8-939e-500b35438edf_Extended_MSFT_Method">
    <vt:lpwstr>Automatic</vt:lpwstr>
  </property>
  <property fmtid="{D5CDD505-2E9C-101B-9397-08002B2CF9AE}" pid="16" name="MSIP_Label_06263584-a2fa-494a-b6ac-a3eeadb86bd0_Enabled">
    <vt:lpwstr>True</vt:lpwstr>
  </property>
  <property fmtid="{D5CDD505-2E9C-101B-9397-08002B2CF9AE}" pid="17" name="MSIP_Label_06263584-a2fa-494a-b6ac-a3eeadb86bd0_SiteId">
    <vt:lpwstr>2390cbd1-e663-4321-bc93-ba298637ce52</vt:lpwstr>
  </property>
  <property fmtid="{D5CDD505-2E9C-101B-9397-08002B2CF9AE}" pid="18" name="MSIP_Label_06263584-a2fa-494a-b6ac-a3eeadb86bd0_Owner">
    <vt:lpwstr>107200@sidel.com</vt:lpwstr>
  </property>
  <property fmtid="{D5CDD505-2E9C-101B-9397-08002B2CF9AE}" pid="19" name="MSIP_Label_06263584-a2fa-494a-b6ac-a3eeadb86bd0_SetDate">
    <vt:lpwstr>2018-08-02T11:08:29.9724089+02:00</vt:lpwstr>
  </property>
  <property fmtid="{D5CDD505-2E9C-101B-9397-08002B2CF9AE}" pid="20" name="MSIP_Label_06263584-a2fa-494a-b6ac-a3eeadb86bd0_Name">
    <vt:lpwstr>Internal</vt:lpwstr>
  </property>
  <property fmtid="{D5CDD505-2E9C-101B-9397-08002B2CF9AE}" pid="21" name="MSIP_Label_06263584-a2fa-494a-b6ac-a3eeadb86bd0_Application">
    <vt:lpwstr>Microsoft Azure Information Protection</vt:lpwstr>
  </property>
  <property fmtid="{D5CDD505-2E9C-101B-9397-08002B2CF9AE}" pid="22" name="MSIP_Label_06263584-a2fa-494a-b6ac-a3eeadb86bd0_Extended_MSFT_Method">
    <vt:lpwstr>Automatic</vt:lpwstr>
  </property>
  <property fmtid="{D5CDD505-2E9C-101B-9397-08002B2CF9AE}" pid="23" name="Sensitivity">
    <vt:lpwstr>General Sidel-Confidential Internal</vt:lpwstr>
  </property>
</Properties>
</file>