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1" r:id="rId1"/>
  </p:sldMasterIdLst>
  <p:sldIdLst>
    <p:sldId id="305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3" d="100"/>
          <a:sy n="93" d="100"/>
        </p:scale>
        <p:origin x="78" y="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" name="Objekt 82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78" name="think-cell Folie" r:id="rId5" imgW="399" imgH="399" progId="TCLayout.ActiveDocument.1">
                  <p:embed/>
                </p:oleObj>
              </mc:Choice>
              <mc:Fallback>
                <p:oleObj name="think-cell Folie" r:id="rId5" imgW="399" imgH="399" progId="TCLayout.ActiveDocument.1">
                  <p:embed/>
                  <p:pic>
                    <p:nvPicPr>
                      <p:cNvPr id="83" name="Objekt 8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 hasCustomPrompt="1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GB" noProof="1"/>
              <a:t>Click to edit master title style</a:t>
            </a:r>
            <a:endParaRPr lang="en-GB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196641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vmlDrawing" Target="../drawings/vmlDrawing1.vml"/><Relationship Id="rId7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2.xml"/><Relationship Id="rId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Objekt 84" hidden="1"/>
          <p:cNvGraphicFramePr>
            <a:graphicFrameLocks noChangeAspect="1"/>
          </p:cNvGraphicFramePr>
          <p:nvPr>
            <p:custDataLst>
              <p:tags r:id="rId5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682" name="think-cell Folie" r:id="rId6" imgW="399" imgH="399" progId="TCLayout.ActiveDocument.1">
                  <p:embed/>
                </p:oleObj>
              </mc:Choice>
              <mc:Fallback>
                <p:oleObj name="think-cell Folie" r:id="rId6" imgW="399" imgH="399" progId="TCLayout.ActiveDocument.1">
                  <p:embed/>
                  <p:pic>
                    <p:nvPicPr>
                      <p:cNvPr id="85" name="Objekt 84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4650" cy="46166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noProof="1"/>
              <a:t>Click to edit Master title style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7700" y="1485901"/>
            <a:ext cx="7993063" cy="44989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7" name="Slide Number Placeholder 4"/>
          <p:cNvSpPr txBox="1">
            <a:spLocks/>
          </p:cNvSpPr>
          <p:nvPr/>
        </p:nvSpPr>
        <p:spPr>
          <a:xfrm>
            <a:off x="647700" y="6471704"/>
            <a:ext cx="442429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GB" sz="900" dirty="0">
                <a:solidFill>
                  <a:schemeClr val="bg2"/>
                </a:solidFill>
              </a:rPr>
              <a:t>Page </a:t>
            </a:r>
            <a:fld id="{7873E190-40CF-412D-9604-1EFCEB1508B2}" type="slidenum">
              <a:rPr lang="en-GB" sz="900" smtClean="0">
                <a:solidFill>
                  <a:schemeClr val="bg2"/>
                </a:solidFill>
              </a:rPr>
              <a:pPr/>
              <a:t>‹#›</a:t>
            </a:fld>
            <a:endParaRPr lang="en-GB" sz="900" dirty="0">
              <a:solidFill>
                <a:schemeClr val="bg2"/>
              </a:solidFill>
            </a:endParaRPr>
          </a:p>
        </p:txBody>
      </p:sp>
      <p:cxnSp>
        <p:nvCxnSpPr>
          <p:cNvPr id="49" name="Straight Connector 48"/>
          <p:cNvCxnSpPr/>
          <p:nvPr userDrawn="1"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magine 11" descr="SidelLogoRGB.pn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4836" y="6483578"/>
            <a:ext cx="938152" cy="256947"/>
          </a:xfrm>
          <a:prstGeom prst="rect">
            <a:avLst/>
          </a:prstGeom>
        </p:spPr>
      </p:pic>
      <p:sp>
        <p:nvSpPr>
          <p:cNvPr id="9" name="Footer Placeholder 3"/>
          <p:cNvSpPr txBox="1">
            <a:spLocks/>
          </p:cNvSpPr>
          <p:nvPr userDrawn="1"/>
        </p:nvSpPr>
        <p:spPr>
          <a:xfrm>
            <a:off x="1378446" y="6471704"/>
            <a:ext cx="5509187" cy="138499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Title, </a:t>
            </a:r>
            <a:fld id="{AF6A7A01-F0BB-4441-BAB9-3E7CB064C4A1}" type="datetime4">
              <a:rPr lang="en-GB" sz="900" b="0" i="0" u="none" strike="noStrike" kern="1200" baseline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 January 2021</a:t>
            </a:fld>
            <a:r>
              <a:rPr lang="en-GB" sz="900" b="0" i="0" u="none" strike="noStrike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dirty="0">
                <a:solidFill>
                  <a:schemeClr val="accent5"/>
                </a:solidFill>
                <a:latin typeface="+mn-lt"/>
              </a:rPr>
              <a:t>[</a:t>
            </a:r>
            <a:r>
              <a:rPr lang="en-US" dirty="0">
                <a:solidFill>
                  <a:schemeClr val="accent5"/>
                </a:solidFill>
                <a:latin typeface="+mn-lt"/>
              </a:rPr>
              <a:t>Public / Internal / Restricted / Highly confidential]</a:t>
            </a:r>
            <a:endParaRPr lang="en-GB" sz="9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4" name="MSIPCMContentMarking" descr="{&quot;HashCode&quot;:238713050,&quot;Placement&quot;:&quot;Footer&quot;}">
            <a:extLst>
              <a:ext uri="{FF2B5EF4-FFF2-40B4-BE49-F238E27FC236}">
                <a16:creationId xmlns:a16="http://schemas.microsoft.com/office/drawing/2014/main" id="{8BE6265D-390D-43FF-9B95-97A37807AB62}"/>
              </a:ext>
            </a:extLst>
          </p:cNvPr>
          <p:cNvSpPr txBox="1"/>
          <p:nvPr userDrawn="1"/>
        </p:nvSpPr>
        <p:spPr>
          <a:xfrm>
            <a:off x="4240679" y="6624578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fr-FR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fr-FR" sz="900" dirty="0" err="1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11127185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45" r:id="rId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2857">
          <p15:clr>
            <a:srgbClr val="F26B43"/>
          </p15:clr>
        </p15:guide>
        <p15:guide id="3" pos="408">
          <p15:clr>
            <a:srgbClr val="F26B43"/>
          </p15:clr>
        </p15:guide>
        <p15:guide id="4" pos="2993">
          <p15:clr>
            <a:srgbClr val="F26B43"/>
          </p15:clr>
        </p15:guide>
        <p15:guide id="5" pos="5443">
          <p15:clr>
            <a:srgbClr val="F26B43"/>
          </p15:clr>
        </p15:guide>
        <p15:guide id="6" orient="horz" pos="3770">
          <p15:clr>
            <a:srgbClr val="F26B43"/>
          </p15:clr>
        </p15:guide>
        <p15:guide id="7" pos="5556">
          <p15:clr>
            <a:srgbClr val="F26B43"/>
          </p15:clr>
        </p15:guide>
        <p15:guide id="8" orient="horz" pos="4020">
          <p15:clr>
            <a:srgbClr val="F26B43"/>
          </p15:clr>
        </p15:guide>
        <p15:guide id="9" pos="204">
          <p15:clr>
            <a:srgbClr val="F26B43"/>
          </p15:clr>
        </p15:guide>
        <p15:guide id="10" pos="292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Recupere hasta 40 % del aire de soplado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651885" y="1428578"/>
            <a:ext cx="7997825" cy="276225"/>
          </a:xfrm>
        </p:spPr>
        <p:txBody>
          <a:bodyPr vert="horz" lIns="0" tIns="0" rIns="0" bIns="0" rtlCol="0">
            <a:spAutoFit/>
          </a:bodyPr>
          <a:lstStyle/>
          <a:p>
            <a:r>
              <a:rPr lang="en-US" altLang="fr-FR" dirty="0"/>
              <a:t>ARK: Air Recovery Kit (kit de recuperación de aire)</a:t>
            </a: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651885" y="5862257"/>
            <a:ext cx="7978774" cy="4185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indent="0" eaLnBrk="1" hangingPunct="1">
              <a:spcBef>
                <a:spcPct val="20000"/>
              </a:spcBef>
              <a:buNone/>
              <a:defRPr sz="800" kern="0"/>
            </a:lvl1pPr>
            <a:lvl2pPr marL="182563" indent="-182563" eaLnBrk="1" hangingPunct="1">
              <a:spcBef>
                <a:spcPts val="1200"/>
              </a:spcBef>
              <a:buClr>
                <a:schemeClr val="accent4"/>
              </a:buClr>
              <a:buFont typeface="Wingdings" pitchFamily="2" charset="2"/>
              <a:buChar char="§"/>
            </a:lvl2pPr>
            <a:lvl3pPr marL="357188" indent="-174625" eaLnBrk="1" hangingPunct="1">
              <a:spcBef>
                <a:spcPts val="0"/>
              </a:spcBef>
              <a:buClr>
                <a:schemeClr val="accent4"/>
              </a:buClr>
              <a:buFont typeface="Wingdings" pitchFamily="2" charset="2"/>
              <a:buChar char="§"/>
              <a:defRPr sz="1600"/>
            </a:lvl3pPr>
            <a:lvl4pPr marL="539750" indent="-182563" eaLnBrk="1" hangingPunct="1">
              <a:spcBef>
                <a:spcPts val="0"/>
              </a:spcBef>
              <a:buFont typeface="Wingdings" pitchFamily="2" charset="2"/>
              <a:buChar char="§"/>
              <a:defRPr sz="1600"/>
            </a:lvl4pPr>
            <a:lvl5pPr marL="714375" indent="-174625" eaLnBrk="1" hangingPunct="1">
              <a:spcBef>
                <a:spcPts val="0"/>
              </a:spcBef>
              <a:buFont typeface="Wingdings" pitchFamily="2" charset="2"/>
              <a:buChar char="§"/>
              <a:defRPr sz="1600"/>
            </a:lvl5pPr>
            <a:lvl6pPr marL="2514600" indent="-228600" eaLnBrk="1" hangingPunct="1">
              <a:spcBef>
                <a:spcPct val="20000"/>
              </a:spcBef>
              <a:buChar char="•"/>
              <a:defRPr sz="2000"/>
            </a:lvl6pPr>
            <a:lvl7pPr marL="2971800" indent="-228600" eaLnBrk="1" hangingPunct="1">
              <a:spcBef>
                <a:spcPct val="20000"/>
              </a:spcBef>
              <a:buChar char="•"/>
              <a:defRPr sz="2000"/>
            </a:lvl7pPr>
            <a:lvl8pPr marL="3429000" indent="-228600" eaLnBrk="1" hangingPunct="1">
              <a:spcBef>
                <a:spcPct val="20000"/>
              </a:spcBef>
              <a:buChar char="•"/>
              <a:defRPr sz="2000"/>
            </a:lvl8pPr>
            <a:lvl9pPr marL="3886200" indent="-228600" eaLnBrk="1" hangingPunct="1">
              <a:spcBef>
                <a:spcPct val="20000"/>
              </a:spcBef>
              <a:buChar char="•"/>
              <a:defRPr sz="2000"/>
            </a:lvl9pPr>
            <a:extLst/>
          </a:lstStyle>
          <a:p>
            <a:pPr lvl="0">
              <a:defRPr/>
            </a:pPr>
            <a:r>
              <a:rPr kumimoji="0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Valor: Optimización de </a:t>
            </a:r>
            <a:r>
              <a:rPr kumimoji="0" sz="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costos</a:t>
            </a:r>
            <a:r>
              <a:rPr lang="fr-FR" dirty="0">
                <a:solidFill>
                  <a:srgbClr val="000000"/>
                </a:solidFill>
              </a:rPr>
              <a:t>, </a:t>
            </a:r>
            <a:r>
              <a:rPr lang="fr-FR">
                <a:solidFill>
                  <a:srgbClr val="000000"/>
                </a:solidFill>
              </a:rPr>
              <a:t>Sostenibilidad</a:t>
            </a:r>
            <a:endParaRPr kumimoji="0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Equipo: sopladoras Series 2.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Código de catálogo: 543</a:t>
            </a:r>
          </a:p>
        </p:txBody>
      </p:sp>
      <p:sp>
        <p:nvSpPr>
          <p:cNvPr id="5" name="BainBulletsConfiguration" hidden="1"/>
          <p:cNvSpPr txBox="1"/>
          <p:nvPr/>
        </p:nvSpPr>
        <p:spPr>
          <a:xfrm>
            <a:off x="12700" y="12700"/>
            <a:ext cx="65" cy="1538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endParaRPr kumimoji="0" lang="en-US" sz="100" b="0" i="0" u="none" strike="noStrike" kern="120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8" name="Group 188"/>
          <p:cNvGraphicFramePr>
            <a:graphicFrameLocks noGrp="1"/>
          </p:cNvGraphicFramePr>
          <p:nvPr>
            <p:extLst/>
          </p:nvPr>
        </p:nvGraphicFramePr>
        <p:xfrm>
          <a:off x="651885" y="1743075"/>
          <a:ext cx="7997390" cy="3990181"/>
        </p:xfrm>
        <a:graphic>
          <a:graphicData uri="http://schemas.openxmlformats.org/drawingml/2006/table">
            <a:tbl>
              <a:tblPr/>
              <a:tblGrid>
                <a:gridCol w="3875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4302">
                <a:tc>
                  <a:txBody>
                    <a:bodyPr/>
                    <a:lstStyle>
                      <a:lvl1pPr marL="190500" indent="-1905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ts val="1200"/>
                        </a:spcBef>
                        <a:buClr>
                          <a:srgbClr val="E64B00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buClr>
                          <a:srgbClr val="E64B00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FF66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</a:rPr>
                        <a:t>VALOR Y VENTAJAS</a:t>
                      </a:r>
                      <a:endParaRPr kumimoji="0" lang="es-E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n-lt"/>
                        <a:ea typeface="MS PGothic" pitchFamily="34" charset="-128"/>
                        <a:cs typeface="+mn-cs"/>
                      </a:endParaRPr>
                    </a:p>
                  </a:txBody>
                  <a:tcPr marL="108011" marR="108011" marT="72000" marB="72000" anchor="ctr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4B00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alt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altLang="de-DE" sz="14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DESCRIPCIÓN</a:t>
                      </a:r>
                      <a:endParaRPr kumimoji="0" lang="es-ES" alt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8011" marR="108011" marT="72000" marB="72000" anchor="ctr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2341">
                <a:tc>
                  <a:txBody>
                    <a:bodyPr/>
                    <a:lstStyle>
                      <a:lvl1pPr marL="180975" indent="-180975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ts val="1200"/>
                        </a:spcBef>
                        <a:buClr>
                          <a:srgbClr val="E64B00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buClr>
                          <a:srgbClr val="E64B00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b="1" dirty="0">
                          <a:solidFill>
                            <a:schemeClr val="accent4"/>
                          </a:solidFill>
                          <a:latin typeface="+mn-lt"/>
                        </a:rPr>
                        <a:t>Ahorros de al menos 15 % y hasta un 40 % en 40 bares de aire </a:t>
                      </a:r>
                      <a:r>
                        <a:rPr lang="en-US" sz="1200" b="0" dirty="0"/>
                        <a:t>según los parámetros del proceso.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b="1" dirty="0">
                          <a:solidFill>
                            <a:schemeClr val="accent4"/>
                          </a:solidFill>
                          <a:latin typeface="+mn-lt"/>
                        </a:rPr>
                        <a:t>Ahorros del 100 % en 7 bares de aire </a:t>
                      </a:r>
                      <a:r>
                        <a:rPr lang="en-US" sz="1200" b="0" dirty="0"/>
                        <a:t>en un 95 % de las aplicaciones. Solo se requieren 20 Nm3/h</a:t>
                      </a:r>
                      <a:br/>
                      <a:r>
                        <a:rPr lang="en-US" sz="1200" b="0" dirty="0"/>
                        <a:t>durante el arranque para cebar el sistema.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b="1" dirty="0">
                          <a:solidFill>
                            <a:schemeClr val="accent4"/>
                          </a:solidFill>
                          <a:latin typeface="+mn-lt"/>
                        </a:rPr>
                        <a:t>Calidad uniforme de botellas </a:t>
                      </a:r>
                      <a:r>
                        <a:rPr lang="en-US" sz="1200" b="0" dirty="0"/>
                        <a:t>sin variación en los parámetros del proceso.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b="0" dirty="0"/>
                        <a:t>Confiabilidad operacional: </a:t>
                      </a:r>
                      <a:r>
                        <a:rPr lang="en-US" sz="1200" b="1" dirty="0">
                          <a:solidFill>
                            <a:schemeClr val="accent4"/>
                          </a:solidFill>
                          <a:latin typeface="+mn-lt"/>
                        </a:rPr>
                        <a:t>no se requiere mantenimiento.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b="1" dirty="0">
                          <a:solidFill>
                            <a:schemeClr val="accent4"/>
                          </a:solidFill>
                          <a:latin typeface="+mn-lt"/>
                        </a:rPr>
                        <a:t>Menor inversión: </a:t>
                      </a:r>
                      <a:r>
                        <a:rPr lang="en-US" sz="1200" b="0" dirty="0"/>
                        <a:t>los compresores están dimensionados para una perfecta adaptación.</a:t>
                      </a: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6000" marR="0" lvl="0" indent="-126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Char char="§"/>
                        <a:tabLst>
                          <a:tab pos="2974975" algn="l"/>
                          <a:tab pos="3151188" algn="l"/>
                        </a:tabLst>
                        <a:defRPr/>
                      </a:pPr>
                      <a:endParaRPr kumimoji="0" lang="de-DE" altLang="de-DE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La cantidad de aire recuperado está vinculada al tipo de sopladoras y también depende de las condiciones de producción.</a:t>
                      </a:r>
                    </a:p>
                    <a:p>
                      <a:pPr marL="357188" marR="0" lvl="1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Velocidad de la máquina, número de puestos de soplado, presión de presoplado y soplado, capacidad de la botella.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El aire recuperado podría ser reutilizado para generar:</a:t>
                      </a:r>
                    </a:p>
                    <a:p>
                      <a:pPr marL="357188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aire de presoplado;</a:t>
                      </a:r>
                    </a:p>
                    <a:p>
                      <a:pPr marL="357188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aire para los cilindros de alargamiento y de tobera;</a:t>
                      </a:r>
                    </a:p>
                    <a:p>
                      <a:pPr marL="357188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aire de baja presión en el exterior de la máquina (la sopladora actúa como un compresor de baja </a:t>
                      </a: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presión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).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s-E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Para instalar esta O&amp;U se requiere como mínimo la versión de PCC (puesto de mando) V2.02. En el caso de las versiones más antiguas, es necesario actualizar el PCC.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1" name="Picture 11" descr="543_serie 2_a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4662" y="4994888"/>
            <a:ext cx="1139083" cy="700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hteck 11">
            <a:extLst>
              <a:ext uri="{FF2B5EF4-FFF2-40B4-BE49-F238E27FC236}">
                <a16:creationId xmlns:a16="http://schemas.microsoft.com/office/drawing/2014/main" id="{1A37D6ED-B78E-4600-9AEF-FC6B360E1489}"/>
              </a:ext>
            </a:extLst>
          </p:cNvPr>
          <p:cNvSpPr/>
          <p:nvPr/>
        </p:nvSpPr>
        <p:spPr>
          <a:xfrm>
            <a:off x="4771170" y="1743075"/>
            <a:ext cx="3878540" cy="400049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 anchor="ctr"/>
          <a:lstStyle>
            <a:lvl1pPr marL="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90500" marR="0" lvl="0" indent="-19050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r>
              <a:rPr kumimoji="0" lang="de-CH" altLang="de-DE" sz="1400" b="1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DESCRIPCIÓN</a:t>
            </a:r>
            <a:endParaRPr kumimoji="0" lang="es-ES" altLang="de-DE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51566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LIOMT">
  <a:themeElements>
    <a:clrScheme name="Sidel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AD38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N-modele-new.potx" id="{63F86F24-1EED-41D3-90E6-59487835C019}" vid="{E4DD9F58-C7BE-4ED2-AAEB-88540AD62E8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165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MS PGothic</vt:lpstr>
      <vt:lpstr>Arial</vt:lpstr>
      <vt:lpstr>Wingdings</vt:lpstr>
      <vt:lpstr>LIOMT</vt:lpstr>
      <vt:lpstr>think-cell Folie</vt:lpstr>
      <vt:lpstr>Recupere hasta 40 % del aire de soplado</vt:lpstr>
    </vt:vector>
  </TitlesOfParts>
  <Company>Sidel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Improve production performance</dc:title>
  <dc:creator>Gouriou, Lydie</dc:creator>
  <cp:lastModifiedBy>Sorega, Dan</cp:lastModifiedBy>
  <cp:revision>55</cp:revision>
  <dcterms:created xsi:type="dcterms:W3CDTF">2014-05-22T13:23:46Z</dcterms:created>
  <dcterms:modified xsi:type="dcterms:W3CDTF">2021-01-04T16:02:47Z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4480757-a570-4f64-84e7-c5b3ffe9d573_Enabled">
    <vt:lpwstr>True</vt:lpwstr>
  </property>
  <property fmtid="{D5CDD505-2E9C-101B-9397-08002B2CF9AE}" pid="3" name="MSIP_Label_94480757-a570-4f64-84e7-c5b3ffe9d573_SiteId">
    <vt:lpwstr>2390cbd1-e663-4321-bc93-ba298637ce52</vt:lpwstr>
  </property>
  <property fmtid="{D5CDD505-2E9C-101B-9397-08002B2CF9AE}" pid="4" name="MSIP_Label_94480757-a570-4f64-84e7-c5b3ffe9d573_Owner">
    <vt:lpwstr>107200@sidel.com</vt:lpwstr>
  </property>
  <property fmtid="{D5CDD505-2E9C-101B-9397-08002B2CF9AE}" pid="5" name="MSIP_Label_94480757-a570-4f64-84e7-c5b3ffe9d573_SetDate">
    <vt:lpwstr>2019-10-10T12:36:32.1993181Z</vt:lpwstr>
  </property>
  <property fmtid="{D5CDD505-2E9C-101B-9397-08002B2CF9AE}" pid="6" name="MSIP_Label_94480757-a570-4f64-84e7-c5b3ffe9d573_Name">
    <vt:lpwstr>General</vt:lpwstr>
  </property>
  <property fmtid="{D5CDD505-2E9C-101B-9397-08002B2CF9AE}" pid="7" name="MSIP_Label_94480757-a570-4f64-84e7-c5b3ffe9d573_Application">
    <vt:lpwstr>Microsoft Azure Information Protection</vt:lpwstr>
  </property>
  <property fmtid="{D5CDD505-2E9C-101B-9397-08002B2CF9AE}" pid="8" name="MSIP_Label_94480757-a570-4f64-84e7-c5b3ffe9d573_Extended_MSFT_Method">
    <vt:lpwstr>Automatic</vt:lpwstr>
  </property>
  <property fmtid="{D5CDD505-2E9C-101B-9397-08002B2CF9AE}" pid="9" name="MSIP_Label_e35bb0a3-90cf-41a8-939e-500b35438edf_Enabled">
    <vt:lpwstr>True</vt:lpwstr>
  </property>
  <property fmtid="{D5CDD505-2E9C-101B-9397-08002B2CF9AE}" pid="10" name="MSIP_Label_e35bb0a3-90cf-41a8-939e-500b35438edf_SiteId">
    <vt:lpwstr>2390cbd1-e663-4321-bc93-ba298637ce52</vt:lpwstr>
  </property>
  <property fmtid="{D5CDD505-2E9C-101B-9397-08002B2CF9AE}" pid="11" name="MSIP_Label_e35bb0a3-90cf-41a8-939e-500b35438edf_Owner">
    <vt:lpwstr>107200@sidel.com</vt:lpwstr>
  </property>
  <property fmtid="{D5CDD505-2E9C-101B-9397-08002B2CF9AE}" pid="12" name="MSIP_Label_e35bb0a3-90cf-41a8-939e-500b35438edf_SetDate">
    <vt:lpwstr>2018-08-02T11:08:29.9724089+02:00</vt:lpwstr>
  </property>
  <property fmtid="{D5CDD505-2E9C-101B-9397-08002B2CF9AE}" pid="13" name="MSIP_Label_e35bb0a3-90cf-41a8-939e-500b35438edf_Name">
    <vt:lpwstr>Sidel-Confidential</vt:lpwstr>
  </property>
  <property fmtid="{D5CDD505-2E9C-101B-9397-08002B2CF9AE}" pid="14" name="MSIP_Label_e35bb0a3-90cf-41a8-939e-500b35438edf_Application">
    <vt:lpwstr>Microsoft Azure Information Protection</vt:lpwstr>
  </property>
  <property fmtid="{D5CDD505-2E9C-101B-9397-08002B2CF9AE}" pid="15" name="MSIP_Label_e35bb0a3-90cf-41a8-939e-500b35438edf_Extended_MSFT_Method">
    <vt:lpwstr>Automatic</vt:lpwstr>
  </property>
  <property fmtid="{D5CDD505-2E9C-101B-9397-08002B2CF9AE}" pid="16" name="MSIP_Label_06263584-a2fa-494a-b6ac-a3eeadb86bd0_Enabled">
    <vt:lpwstr>True</vt:lpwstr>
  </property>
  <property fmtid="{D5CDD505-2E9C-101B-9397-08002B2CF9AE}" pid="17" name="MSIP_Label_06263584-a2fa-494a-b6ac-a3eeadb86bd0_SiteId">
    <vt:lpwstr>2390cbd1-e663-4321-bc93-ba298637ce52</vt:lpwstr>
  </property>
  <property fmtid="{D5CDD505-2E9C-101B-9397-08002B2CF9AE}" pid="18" name="MSIP_Label_06263584-a2fa-494a-b6ac-a3eeadb86bd0_Owner">
    <vt:lpwstr>107200@sidel.com</vt:lpwstr>
  </property>
  <property fmtid="{D5CDD505-2E9C-101B-9397-08002B2CF9AE}" pid="19" name="MSIP_Label_06263584-a2fa-494a-b6ac-a3eeadb86bd0_SetDate">
    <vt:lpwstr>2018-08-02T11:08:29.9724089+02:00</vt:lpwstr>
  </property>
  <property fmtid="{D5CDD505-2E9C-101B-9397-08002B2CF9AE}" pid="20" name="MSIP_Label_06263584-a2fa-494a-b6ac-a3eeadb86bd0_Name">
    <vt:lpwstr>Internal</vt:lpwstr>
  </property>
  <property fmtid="{D5CDD505-2E9C-101B-9397-08002B2CF9AE}" pid="21" name="MSIP_Label_06263584-a2fa-494a-b6ac-a3eeadb86bd0_Application">
    <vt:lpwstr>Microsoft Azure Information Protection</vt:lpwstr>
  </property>
  <property fmtid="{D5CDD505-2E9C-101B-9397-08002B2CF9AE}" pid="22" name="MSIP_Label_06263584-a2fa-494a-b6ac-a3eeadb86bd0_Extended_MSFT_Method">
    <vt:lpwstr>Automatic</vt:lpwstr>
  </property>
  <property fmtid="{D5CDD505-2E9C-101B-9397-08002B2CF9AE}" pid="23" name="Sensitivity">
    <vt:lpwstr>General Sidel-Confidential Internal</vt:lpwstr>
  </property>
</Properties>
</file>