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</p:sldMasterIdLst>
  <p:sldIdLst>
    <p:sldId id="310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79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19664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83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1"/>
              <a:t>Click to edit Master title style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SidelLogoRGB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836" y="6483578"/>
            <a:ext cx="938152" cy="256947"/>
          </a:xfrm>
          <a:prstGeom prst="rect">
            <a:avLst/>
          </a:prstGeom>
        </p:spPr>
      </p:pic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1378446" y="6471704"/>
            <a:ext cx="5509187" cy="1384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Title,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 November 2020</a:t>
            </a:fld>
            <a:r>
              <a:rPr lang="en-GB" sz="9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>
                <a:solidFill>
                  <a:schemeClr val="accent5"/>
                </a:solidFill>
                <a:latin typeface="+mn-lt"/>
              </a:rPr>
              <a:t>[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Public / Internal / Restricted / Highly confidential]</a:t>
            </a:r>
            <a:endParaRPr lang="en-GB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D32FC72B-D93E-45CE-AC85-C605B216FE87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11127185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45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 up to 60% of blowing air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51885" y="1435100"/>
            <a:ext cx="7997825" cy="307975"/>
          </a:xfrm>
        </p:spPr>
        <p:txBody>
          <a:bodyPr vert="horz" lIns="0" tIns="0" rIns="0" bIns="0" rtlCol="0">
            <a:spAutoFit/>
          </a:bodyPr>
          <a:lstStyle/>
          <a:p>
            <a:r>
              <a:rPr lang="en-US" altLang="fr-FR" dirty="0"/>
              <a:t>ARK: Air Recovery Kit for Heat Resistant Process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51885" y="5862257"/>
            <a:ext cx="7978774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indent="0" eaLnBrk="1" hangingPunct="1">
              <a:spcBef>
                <a:spcPct val="20000"/>
              </a:spcBef>
              <a:buNone/>
              <a:defRPr sz="800" kern="0"/>
            </a:lvl1pPr>
            <a:lvl2pPr marL="182563" indent="-182563" eaLnBrk="1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</a:lvl2pPr>
            <a:lvl3pPr marL="357188" indent="-174625" eaLnBrk="1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sz="1600"/>
            </a:lvl3pPr>
            <a:lvl4pPr marL="539750" indent="-182563" eaLnBrk="1" hangingPunct="1">
              <a:spcBef>
                <a:spcPts val="0"/>
              </a:spcBef>
              <a:buFont typeface="Wingdings" pitchFamily="2" charset="2"/>
              <a:buChar char="§"/>
              <a:defRPr sz="1600"/>
            </a:lvl4pPr>
            <a:lvl5pPr marL="714375" indent="-174625" eaLnBrk="1" hangingPunct="1">
              <a:spcBef>
                <a:spcPts val="0"/>
              </a:spcBef>
              <a:buFont typeface="Wingdings" pitchFamily="2" charset="2"/>
              <a:buChar char="§"/>
              <a:defRPr sz="1600"/>
            </a:lvl5pPr>
            <a:lvl6pPr marL="2514600" indent="-228600" eaLnBrk="1" hangingPunct="1">
              <a:spcBef>
                <a:spcPct val="20000"/>
              </a:spcBef>
              <a:buChar char="•"/>
              <a:defRPr sz="2000"/>
            </a:lvl6pPr>
            <a:lvl7pPr marL="2971800" indent="-228600" eaLnBrk="1" hangingPunct="1">
              <a:spcBef>
                <a:spcPct val="20000"/>
              </a:spcBef>
              <a:buChar char="•"/>
              <a:defRPr sz="2000"/>
            </a:lvl7pPr>
            <a:lvl8pPr marL="3429000" indent="-228600" eaLnBrk="1" hangingPunct="1">
              <a:spcBef>
                <a:spcPct val="20000"/>
              </a:spcBef>
              <a:buChar char="•"/>
              <a:defRPr sz="2000"/>
            </a:lvl8pPr>
            <a:lvl9pPr marL="3886200" indent="-228600" eaLnBrk="1" hangingPunct="1">
              <a:spcBef>
                <a:spcPct val="20000"/>
              </a:spcBef>
              <a:buChar char="•"/>
              <a:defRPr sz="2000"/>
            </a:lvl9pPr>
            <a:extLst/>
          </a:lstStyle>
          <a:p>
            <a:pPr lvl="0"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Value: Cost </a:t>
            </a:r>
            <a:r>
              <a:rPr kumimoji="0" lang="en-US" sz="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Optimisation</a:t>
            </a:r>
            <a:r>
              <a:rPr lang="en-US">
                <a:solidFill>
                  <a:srgbClr val="000000"/>
                </a:solidFill>
              </a:rPr>
              <a:t>, Sustainability</a:t>
            </a: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Equipment: Series 2 blowers with HR process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Catalogue code: 576</a:t>
            </a:r>
          </a:p>
        </p:txBody>
      </p:sp>
      <p:sp>
        <p:nvSpPr>
          <p:cNvPr id="5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8" name="Group 188"/>
          <p:cNvGraphicFramePr>
            <a:graphicFrameLocks noGrp="1"/>
          </p:cNvGraphicFramePr>
          <p:nvPr>
            <p:extLst/>
          </p:nvPr>
        </p:nvGraphicFramePr>
        <p:xfrm>
          <a:off x="651885" y="1743075"/>
          <a:ext cx="7997390" cy="3990181"/>
        </p:xfrm>
        <a:graphic>
          <a:graphicData uri="http://schemas.openxmlformats.org/drawingml/2006/table">
            <a:tbl>
              <a:tblPr/>
              <a:tblGrid>
                <a:gridCol w="3875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302">
                <a:tc>
                  <a:txBody>
                    <a:bodyPr/>
                    <a:lstStyle>
                      <a:lvl1pPr marL="190500" indent="-190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+mn-cs"/>
                        </a:rPr>
                        <a:t>VALUE AND BENEFITS</a:t>
                      </a: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altLang="de-DE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DESCRIPTION</a:t>
                      </a:r>
                      <a:endParaRPr kumimoji="0" lang="en-GB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341">
                <a:tc>
                  <a:txBody>
                    <a:bodyPr/>
                    <a:lstStyle>
                      <a:lvl1pPr marL="180975" indent="-180975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With the air recovery option, </a:t>
                      </a: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more than half of the used air is collected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converted into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preblow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service air and used to generate air for the factory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Another criteria to consider, is the Excellent integration into machine: The settings linked to the recovery option are recorded into the process recipes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Reduced investments,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thanks to smaller </a:t>
                      </a:r>
                      <a:b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air compressors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Recover up to 60% of the air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consumed for the production of heat-set bottles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6000" marR="0" lvl="0" indent="-126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de-DE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amount of recovered air is linked to the type </a:t>
                      </a:r>
                      <a:b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of blowers and depends also on the production conditions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Machine rate, number of blowing stations, </a:t>
                      </a: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preblow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and blow pressure, bottle capacity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recovered air could be re-used to generate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Preblow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air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Stretching and nozzle cylinders air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Low pressure air out of the machine </a:t>
                      </a:r>
                      <a:b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(the blower acts as a LP compressor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minimum required PCC version to install this O&amp;U is V2.02; for prior versions, an update of the PCC is mandatory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239" y="4674759"/>
            <a:ext cx="1128565" cy="1000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hteck 11">
            <a:extLst>
              <a:ext uri="{FF2B5EF4-FFF2-40B4-BE49-F238E27FC236}">
                <a16:creationId xmlns:a16="http://schemas.microsoft.com/office/drawing/2014/main" id="{ABC9FE67-D8D1-4C64-B5B1-543CE2D8EAFE}"/>
              </a:ext>
            </a:extLst>
          </p:cNvPr>
          <p:cNvSpPr/>
          <p:nvPr/>
        </p:nvSpPr>
        <p:spPr>
          <a:xfrm>
            <a:off x="4759900" y="1743075"/>
            <a:ext cx="3889375" cy="400049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/>
          <a:p>
            <a:pPr marL="190500" marR="0" lvl="0" indent="-1905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de-CH" alt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 charset="0"/>
                <a:cs typeface="Arial" charset="0"/>
              </a:rPr>
              <a:t>DESCRIPTION</a:t>
            </a:r>
          </a:p>
        </p:txBody>
      </p:sp>
      <p:pic>
        <p:nvPicPr>
          <p:cNvPr id="9" name="Image 9">
            <a:extLst>
              <a:ext uri="{FF2B5EF4-FFF2-40B4-BE49-F238E27FC236}">
                <a16:creationId xmlns:a16="http://schemas.microsoft.com/office/drawing/2014/main" id="{AFEBA566-EB52-4745-A6FA-5D56C4576F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44744"/>
            <a:ext cx="1076437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6330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LIOMT">
  <a:themeElements>
    <a:clrScheme name="Sidel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AD38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N-modele-new.potx" id="{63F86F24-1EED-41D3-90E6-59487835C019}" vid="{E4DD9F58-C7BE-4ED2-AAEB-88540AD62E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111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Wingdings</vt:lpstr>
      <vt:lpstr>LIOMT</vt:lpstr>
      <vt:lpstr>think-cell Folie</vt:lpstr>
      <vt:lpstr>Recover up to 60% of blowing air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Improve production performance</dc:title>
  <dc:creator>Gouriou, Lydie</dc:creator>
  <cp:lastModifiedBy>Sorega, Dan</cp:lastModifiedBy>
  <cp:revision>55</cp:revision>
  <dcterms:created xsi:type="dcterms:W3CDTF">2014-05-22T13:23:46Z</dcterms:created>
  <dcterms:modified xsi:type="dcterms:W3CDTF">2020-11-20T10:28:56Z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4480757-a570-4f64-84e7-c5b3ffe9d573_Enabled">
    <vt:lpwstr>True</vt:lpwstr>
  </property>
  <property fmtid="{D5CDD505-2E9C-101B-9397-08002B2CF9AE}" pid="3" name="MSIP_Label_94480757-a570-4f64-84e7-c5b3ffe9d573_SiteId">
    <vt:lpwstr>2390cbd1-e663-4321-bc93-ba298637ce52</vt:lpwstr>
  </property>
  <property fmtid="{D5CDD505-2E9C-101B-9397-08002B2CF9AE}" pid="4" name="MSIP_Label_94480757-a570-4f64-84e7-c5b3ffe9d573_Owner">
    <vt:lpwstr>107200@sidel.com</vt:lpwstr>
  </property>
  <property fmtid="{D5CDD505-2E9C-101B-9397-08002B2CF9AE}" pid="5" name="MSIP_Label_94480757-a570-4f64-84e7-c5b3ffe9d573_SetDate">
    <vt:lpwstr>2019-10-10T13:03:31.3293108Z</vt:lpwstr>
  </property>
  <property fmtid="{D5CDD505-2E9C-101B-9397-08002B2CF9AE}" pid="6" name="MSIP_Label_94480757-a570-4f64-84e7-c5b3ffe9d573_Name">
    <vt:lpwstr>General</vt:lpwstr>
  </property>
  <property fmtid="{D5CDD505-2E9C-101B-9397-08002B2CF9AE}" pid="7" name="MSIP_Label_94480757-a570-4f64-84e7-c5b3ffe9d573_Application">
    <vt:lpwstr>Microsoft Azure Information Protection</vt:lpwstr>
  </property>
  <property fmtid="{D5CDD505-2E9C-101B-9397-08002B2CF9AE}" pid="8" name="MSIP_Label_94480757-a570-4f64-84e7-c5b3ffe9d573_Extended_MSFT_Method">
    <vt:lpwstr>Automatic</vt:lpwstr>
  </property>
  <property fmtid="{D5CDD505-2E9C-101B-9397-08002B2CF9AE}" pid="9" name="MSIP_Label_e35bb0a3-90cf-41a8-939e-500b35438edf_Enabled">
    <vt:lpwstr>True</vt:lpwstr>
  </property>
  <property fmtid="{D5CDD505-2E9C-101B-9397-08002B2CF9AE}" pid="10" name="MSIP_Label_e35bb0a3-90cf-41a8-939e-500b35438edf_SiteId">
    <vt:lpwstr>2390cbd1-e663-4321-bc93-ba298637ce52</vt:lpwstr>
  </property>
  <property fmtid="{D5CDD505-2E9C-101B-9397-08002B2CF9AE}" pid="11" name="MSIP_Label_e35bb0a3-90cf-41a8-939e-500b35438edf_Owner">
    <vt:lpwstr>107200@sidel.com</vt:lpwstr>
  </property>
  <property fmtid="{D5CDD505-2E9C-101B-9397-08002B2CF9AE}" pid="12" name="MSIP_Label_e35bb0a3-90cf-41a8-939e-500b35438edf_SetDate">
    <vt:lpwstr>2018-08-02T11:08:29.9724089+02:00</vt:lpwstr>
  </property>
  <property fmtid="{D5CDD505-2E9C-101B-9397-08002B2CF9AE}" pid="13" name="MSIP_Label_e35bb0a3-90cf-41a8-939e-500b35438edf_Name">
    <vt:lpwstr>Sidel-Confidential</vt:lpwstr>
  </property>
  <property fmtid="{D5CDD505-2E9C-101B-9397-08002B2CF9AE}" pid="14" name="MSIP_Label_e35bb0a3-90cf-41a8-939e-500b35438edf_Application">
    <vt:lpwstr>Microsoft Azure Information Protection</vt:lpwstr>
  </property>
  <property fmtid="{D5CDD505-2E9C-101B-9397-08002B2CF9AE}" pid="15" name="MSIP_Label_e35bb0a3-90cf-41a8-939e-500b35438edf_Extended_MSFT_Method">
    <vt:lpwstr>Automatic</vt:lpwstr>
  </property>
  <property fmtid="{D5CDD505-2E9C-101B-9397-08002B2CF9AE}" pid="16" name="MSIP_Label_06263584-a2fa-494a-b6ac-a3eeadb86bd0_Enabled">
    <vt:lpwstr>True</vt:lpwstr>
  </property>
  <property fmtid="{D5CDD505-2E9C-101B-9397-08002B2CF9AE}" pid="17" name="MSIP_Label_06263584-a2fa-494a-b6ac-a3eeadb86bd0_SiteId">
    <vt:lpwstr>2390cbd1-e663-4321-bc93-ba298637ce52</vt:lpwstr>
  </property>
  <property fmtid="{D5CDD505-2E9C-101B-9397-08002B2CF9AE}" pid="18" name="MSIP_Label_06263584-a2fa-494a-b6ac-a3eeadb86bd0_Owner">
    <vt:lpwstr>107200@sidel.com</vt:lpwstr>
  </property>
  <property fmtid="{D5CDD505-2E9C-101B-9397-08002B2CF9AE}" pid="19" name="MSIP_Label_06263584-a2fa-494a-b6ac-a3eeadb86bd0_SetDate">
    <vt:lpwstr>2018-08-02T11:08:29.9724089+02:00</vt:lpwstr>
  </property>
  <property fmtid="{D5CDD505-2E9C-101B-9397-08002B2CF9AE}" pid="20" name="MSIP_Label_06263584-a2fa-494a-b6ac-a3eeadb86bd0_Name">
    <vt:lpwstr>Internal</vt:lpwstr>
  </property>
  <property fmtid="{D5CDD505-2E9C-101B-9397-08002B2CF9AE}" pid="21" name="MSIP_Label_06263584-a2fa-494a-b6ac-a3eeadb86bd0_Application">
    <vt:lpwstr>Microsoft Azure Information Protection</vt:lpwstr>
  </property>
  <property fmtid="{D5CDD505-2E9C-101B-9397-08002B2CF9AE}" pid="22" name="MSIP_Label_06263584-a2fa-494a-b6ac-a3eeadb86bd0_Extended_MSFT_Method">
    <vt:lpwstr>Automatic</vt:lpwstr>
  </property>
  <property fmtid="{D5CDD505-2E9C-101B-9397-08002B2CF9AE}" pid="23" name="Sensitivity">
    <vt:lpwstr>General Sidel-Confidential Internal</vt:lpwstr>
  </property>
</Properties>
</file>