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0"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1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5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6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8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2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1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5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7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4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8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2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1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5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0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4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8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20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2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2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4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9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1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4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12"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3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8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3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5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703"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5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7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2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71"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9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5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8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9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0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3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2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6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60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9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3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6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5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9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3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76"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7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64"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9"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9"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fr-FR" noProof="1"/>
              <a:t>Eine um 100% erhöhte Lebensdauer der Blasdüsen</a:t>
            </a:r>
          </a:p>
        </p:txBody>
      </p:sp>
      <p:sp>
        <p:nvSpPr>
          <p:cNvPr id="198659" name="Text Placeholder 2"/>
          <p:cNvSpPr>
            <a:spLocks noGrp="1"/>
          </p:cNvSpPr>
          <p:nvPr>
            <p:ph type="body" sz="quarter" idx="4294967295"/>
          </p:nvPr>
        </p:nvSpPr>
        <p:spPr>
          <a:xfrm>
            <a:off x="642937" y="1416613"/>
            <a:ext cx="7997825" cy="307975"/>
          </a:xfrm>
        </p:spPr>
        <p:txBody>
          <a:bodyPr>
            <a:spAutoFit/>
          </a:bodyPr>
          <a:lstStyle/>
          <a:p>
            <a:r>
              <a:rPr lang="fr-FR" altLang="fr-FR" noProof="1"/>
              <a:t>Universal</a:t>
            </a:r>
            <a:r>
              <a:rPr lang="fr-FR" noProof="1"/>
              <a:t> </a:t>
            </a:r>
            <a:r>
              <a:rPr lang="fr-FR" altLang="fr-FR" noProof="1"/>
              <a:t>Düsenadapter an der Series 2</a:t>
            </a:r>
          </a:p>
        </p:txBody>
      </p:sp>
      <p:sp>
        <p:nvSpPr>
          <p:cNvPr id="198660" name="Text Placeholder 2"/>
          <p:cNvSpPr txBox="1">
            <a:spLocks/>
          </p:cNvSpPr>
          <p:nvPr/>
        </p:nvSpPr>
        <p:spPr bwMode="auto">
          <a:xfrm>
            <a:off x="652463" y="5862638"/>
            <a:ext cx="7978775" cy="41751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Nutzen</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Kostenoptimierung</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Effizienz</a:t>
            </a:r>
            <a:endParaRPr kumimoji="0" lang="fr-FR"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Ausstattung</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Series</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2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Blasmaschinen</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Blasmaschine</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mit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Düsensicherheitsnocken</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muss</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untersucht</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 </a:t>
            </a: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werden</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a:t>
            </a:r>
            <a:endParaRPr kumimoji="0" lang="de-DE"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800" b="0" i="0" u="none" strike="noStrike" kern="1200" cap="none" spc="0" normalizeH="0" baseline="0" noProof="0" dirty="0" err="1">
                <a:ln>
                  <a:noFill/>
                </a:ln>
                <a:solidFill>
                  <a:srgbClr val="000000"/>
                </a:solidFill>
                <a:effectLst/>
                <a:uLnTx/>
                <a:uFillTx/>
                <a:latin typeface="Arial" charset="0"/>
                <a:ea typeface="+mn-ea"/>
                <a:cs typeface="+mn-cs"/>
              </a:rPr>
              <a:t>Katalog</a:t>
            </a:r>
            <a:r>
              <a:rPr kumimoji="0" lang="fr-FR" sz="800" b="0" i="0" u="none" strike="noStrike" kern="1200" cap="none" spc="0" normalizeH="0" baseline="0" noProof="0" dirty="0">
                <a:ln>
                  <a:noFill/>
                </a:ln>
                <a:solidFill>
                  <a:srgbClr val="000000"/>
                </a:solidFill>
                <a:effectLst/>
                <a:uLnTx/>
                <a:uFillTx/>
                <a:latin typeface="Arial" charset="0"/>
                <a:ea typeface="+mn-ea"/>
                <a:cs typeface="+mn-cs"/>
              </a:rPr>
              <a:t>-Code: 580</a:t>
            </a:r>
          </a:p>
        </p:txBody>
      </p:sp>
      <p:sp>
        <p:nvSpPr>
          <p:cNvPr id="5" name="BainBulletsConfiguration" hidden="1"/>
          <p:cNvSpPr txBox="1"/>
          <p:nvPr/>
        </p:nvSpPr>
        <p:spPr>
          <a:xfrm>
            <a:off x="12700" y="12700"/>
            <a:ext cx="0" cy="15875"/>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4499992" y="1743075"/>
          <a:ext cx="4122100" cy="3990181"/>
        </p:xfrm>
        <a:graphic>
          <a:graphicData uri="http://schemas.openxmlformats.org/drawingml/2006/table">
            <a:tbl>
              <a:tblPr/>
              <a:tblGrid>
                <a:gridCol w="244900">
                  <a:extLst>
                    <a:ext uri="{9D8B030D-6E8A-4147-A177-3AD203B41FA5}">
                      <a16:colId xmlns:a16="http://schemas.microsoft.com/office/drawing/2014/main" val="20000"/>
                    </a:ext>
                  </a:extLst>
                </a:gridCol>
                <a:gridCol w="3877200">
                  <a:extLst>
                    <a:ext uri="{9D8B030D-6E8A-4147-A177-3AD203B41FA5}">
                      <a16:colId xmlns:a16="http://schemas.microsoft.com/office/drawing/2014/main" val="20001"/>
                    </a:ext>
                  </a:extLst>
                </a:gridCol>
              </a:tblGrid>
              <a:tr h="324302">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BESCHREIBUNG</a:t>
                      </a:r>
                      <a:endParaRPr kumimoji="0" lang="de-DE"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Durch die Verbindung der Universal™ Technologie mit der Series 2 Blasdüse ist es mit diesem Adapter möglich, dass die Düsen-Unterbaugruppen 20 Millionen Zyklen anstelle der bisherigen 10 Millionen erreichen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Die Technologie wird von Universal™ auf die Series 2 übertragen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Jeder Universal™ Düsenbausatz wird mit einem verschraubten Scheibenequipment geliefert.</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98679" name="Rectangle 10"/>
          <p:cNvSpPr>
            <a:spLocks noChangeArrowheads="1"/>
          </p:cNvSpPr>
          <p:nvPr/>
        </p:nvSpPr>
        <p:spPr bwMode="auto">
          <a:xfrm>
            <a:off x="4775200" y="4257675"/>
            <a:ext cx="3692525" cy="368300"/>
          </a:xfrm>
          <a:prstGeom prst="rect">
            <a:avLst/>
          </a:prstGeom>
          <a:noFill/>
          <a:ln w="9525">
            <a:noFill/>
            <a:miter lim="800000"/>
            <a:headEnd/>
            <a:tailEnd/>
          </a:ln>
        </p:spPr>
        <p:txBody>
          <a:bodyPr lIns="108014"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200" b="1" i="0" u="none" strike="noStrike" kern="1200" cap="none" spc="0" normalizeH="0" baseline="0" noProof="0">
                <a:ln>
                  <a:noFill/>
                </a:ln>
                <a:solidFill>
                  <a:srgbClr val="003382"/>
                </a:solidFill>
                <a:effectLst/>
                <a:uLnTx/>
                <a:uFillTx/>
                <a:latin typeface="Arial" charset="0"/>
                <a:ea typeface="+mn-ea"/>
                <a:cs typeface="+mn-cs"/>
              </a:rPr>
              <a:t>Nur 4 Schritte zur Inbetriebnahme Ihres Blasdüsen Universal™ Adapters</a:t>
            </a:r>
            <a:endParaRPr kumimoji="0" lang="de-DE" altLang="fr-FR" sz="1200" b="1" i="0" u="none" strike="noStrike" kern="1200" cap="none" spc="0" normalizeH="0" baseline="0" noProof="0">
              <a:ln>
                <a:noFill/>
              </a:ln>
              <a:solidFill>
                <a:srgbClr val="003382"/>
              </a:solidFill>
              <a:effectLst/>
              <a:uLnTx/>
              <a:uFillTx/>
              <a:latin typeface="Arial" charset="0"/>
              <a:ea typeface="+mn-ea"/>
              <a:cs typeface="+mn-cs"/>
            </a:endParaRPr>
          </a:p>
        </p:txBody>
      </p:sp>
      <p:pic>
        <p:nvPicPr>
          <p:cNvPr id="198680" name="Picture 2"/>
          <p:cNvPicPr>
            <a:picLocks noChangeAspect="1" noChangeArrowheads="1"/>
          </p:cNvPicPr>
          <p:nvPr/>
        </p:nvPicPr>
        <p:blipFill>
          <a:blip r:embed="rId2" cstate="print"/>
          <a:srcRect/>
          <a:stretch>
            <a:fillRect/>
          </a:stretch>
        </p:blipFill>
        <p:spPr bwMode="auto">
          <a:xfrm>
            <a:off x="4897438" y="4703763"/>
            <a:ext cx="3629025" cy="920750"/>
          </a:xfrm>
          <a:prstGeom prst="rect">
            <a:avLst/>
          </a:prstGeom>
          <a:noFill/>
          <a:ln w="9525">
            <a:noFill/>
            <a:miter lim="800000"/>
            <a:headEnd/>
            <a:tailEnd/>
          </a:ln>
        </p:spPr>
      </p:pic>
      <p:graphicFrame>
        <p:nvGraphicFramePr>
          <p:cNvPr id="9" name="Group 188"/>
          <p:cNvGraphicFramePr>
            <a:graphicFrameLocks noGrp="1"/>
          </p:cNvGraphicFramePr>
          <p:nvPr>
            <p:extLst/>
          </p:nvPr>
        </p:nvGraphicFramePr>
        <p:xfrm>
          <a:off x="647700" y="1732162"/>
          <a:ext cx="3854076" cy="4001094"/>
        </p:xfrm>
        <a:graphic>
          <a:graphicData uri="http://schemas.openxmlformats.org/drawingml/2006/table">
            <a:tbl>
              <a:tblPr/>
              <a:tblGrid>
                <a:gridCol w="3854076">
                  <a:extLst>
                    <a:ext uri="{9D8B030D-6E8A-4147-A177-3AD203B41FA5}">
                      <a16:colId xmlns:a16="http://schemas.microsoft.com/office/drawing/2014/main" val="20000"/>
                    </a:ext>
                  </a:extLst>
                </a:gridCol>
              </a:tblGrid>
              <a:tr h="423812">
                <a:tc>
                  <a:txBody>
                    <a:bodyPr/>
                    <a:lstStyle>
                      <a:lvl1pPr marL="190500" indent="-190500" algn="l" defTabSz="914400" rtl="0" eaLnBrk="0" latinLnBrk="0" hangingPunct="0">
                        <a:spcBef>
                          <a:spcPct val="20000"/>
                        </a:spcBef>
                        <a:defRPr sz="1800" kern="1200">
                          <a:solidFill>
                            <a:schemeClr val="tx1"/>
                          </a:solidFill>
                          <a:latin typeface="Arial" charset="0"/>
                        </a:defRPr>
                      </a:lvl1pPr>
                      <a:lvl2pPr marL="742950" indent="-285750" algn="l" defTabSz="914400" rtl="0" eaLnBrk="0" latinLnBrk="0" hangingPunct="0">
                        <a:spcBef>
                          <a:spcPts val="1200"/>
                        </a:spcBef>
                        <a:buClr>
                          <a:srgbClr val="E64B00"/>
                        </a:buClr>
                        <a:buFont typeface="Wingdings" pitchFamily="2" charset="2"/>
                        <a:defRPr sz="1600" kern="1200">
                          <a:solidFill>
                            <a:schemeClr val="tx1"/>
                          </a:solidFill>
                          <a:latin typeface="Arial" charset="0"/>
                        </a:defRPr>
                      </a:lvl2pPr>
                      <a:lvl3pPr marL="1143000" indent="-228600" algn="l" defTabSz="914400" rtl="0" eaLnBrk="0" latinLnBrk="0" hangingPunct="0">
                        <a:buClr>
                          <a:srgbClr val="E64B00"/>
                        </a:buClr>
                        <a:buFont typeface="Wingdings" pitchFamily="2" charset="2"/>
                        <a:defRPr sz="1400" kern="1200">
                          <a:solidFill>
                            <a:schemeClr val="tx1"/>
                          </a:solidFill>
                          <a:latin typeface="Arial" charset="0"/>
                        </a:defRPr>
                      </a:lvl3pPr>
                      <a:lvl4pPr marL="1600200" indent="-228600" algn="l" defTabSz="914400" rtl="0" eaLnBrk="0" latinLnBrk="0" hangingPunct="0">
                        <a:buFont typeface="Wingdings" pitchFamily="2" charset="2"/>
                        <a:defRPr sz="1400" kern="1200">
                          <a:solidFill>
                            <a:schemeClr val="tx1"/>
                          </a:solidFill>
                          <a:latin typeface="Arial" charset="0"/>
                        </a:defRPr>
                      </a:lvl4pPr>
                      <a:lvl5pPr marL="2057400" indent="-228600" algn="l" defTabSz="914400" rtl="0" eaLnBrk="0" latinLnBrk="0" hangingPunct="0">
                        <a:buFont typeface="Wingdings" pitchFamily="2" charset="2"/>
                        <a:defRPr sz="1400" kern="1200">
                          <a:solidFill>
                            <a:schemeClr val="tx1"/>
                          </a:solidFill>
                          <a:latin typeface="Arial" charset="0"/>
                        </a:defRPr>
                      </a:lvl5pPr>
                      <a:lvl6pPr marL="2514600" indent="-228600" algn="l" defTabSz="914400" rtl="0" eaLnBrk="0" fontAlgn="base" latinLnBrk="0" hangingPunct="0">
                        <a:spcBef>
                          <a:spcPct val="0"/>
                        </a:spcBef>
                        <a:spcAft>
                          <a:spcPct val="0"/>
                        </a:spcAft>
                        <a:buFont typeface="Wingdings" pitchFamily="2" charset="2"/>
                        <a:defRPr sz="1400" kern="1200">
                          <a:solidFill>
                            <a:schemeClr val="tx1"/>
                          </a:solidFill>
                          <a:latin typeface="Arial" charset="0"/>
                        </a:defRPr>
                      </a:lvl6pPr>
                      <a:lvl7pPr marL="2971800" indent="-228600" algn="l" defTabSz="914400" rtl="0" eaLnBrk="0" fontAlgn="base" latinLnBrk="0" hangingPunct="0">
                        <a:spcBef>
                          <a:spcPct val="0"/>
                        </a:spcBef>
                        <a:spcAft>
                          <a:spcPct val="0"/>
                        </a:spcAft>
                        <a:buFont typeface="Wingdings" pitchFamily="2" charset="2"/>
                        <a:defRPr sz="1400" kern="1200">
                          <a:solidFill>
                            <a:schemeClr val="tx1"/>
                          </a:solidFill>
                          <a:latin typeface="Arial" charset="0"/>
                        </a:defRPr>
                      </a:lvl7pPr>
                      <a:lvl8pPr marL="3429000" indent="-228600" algn="l" defTabSz="914400" rtl="0" eaLnBrk="0" fontAlgn="base" latinLnBrk="0" hangingPunct="0">
                        <a:spcBef>
                          <a:spcPct val="0"/>
                        </a:spcBef>
                        <a:spcAft>
                          <a:spcPct val="0"/>
                        </a:spcAft>
                        <a:buFont typeface="Wingdings" pitchFamily="2" charset="2"/>
                        <a:defRPr sz="1400" kern="1200">
                          <a:solidFill>
                            <a:schemeClr val="tx1"/>
                          </a:solidFill>
                          <a:latin typeface="Arial" charset="0"/>
                        </a:defRPr>
                      </a:lvl8pPr>
                      <a:lvl9pPr marL="3886200" indent="-228600" algn="l" defTabSz="914400" rtl="0" eaLnBrk="0" fontAlgn="base" latinLnBrk="0" hangingPunct="0">
                        <a:spcBef>
                          <a:spcPct val="0"/>
                        </a:spcBef>
                        <a:spcAft>
                          <a:spcPct val="0"/>
                        </a:spcAft>
                        <a:buFont typeface="Wingdings" pitchFamily="2" charset="2"/>
                        <a:defRPr sz="1400" kern="1200">
                          <a:solidFill>
                            <a:schemeClr val="tx1"/>
                          </a:solidFill>
                          <a:latin typeface="Arial" charset="0"/>
                        </a:defRPr>
                      </a:lvl9pPr>
                    </a:lstStyle>
                    <a:p>
                      <a:pPr marL="0" marR="0" lvl="0" indent="0" algn="l" defTabSz="914400" rtl="0" eaLnBrk="1" fontAlgn="auto" latinLnBrk="0" hangingPunct="1">
                        <a:lnSpc>
                          <a:spcPct val="15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NUTZEN UND VORTEILE</a:t>
                      </a:r>
                      <a:endParaRPr kumimoji="0" lang="de-DE" sz="1400" b="1" i="0" u="none" strike="noStrike" kern="1200" cap="none" spc="0" normalizeH="0" baseline="0" noProof="0" dirty="0">
                        <a:ln>
                          <a:noFill/>
                        </a:ln>
                        <a:solidFill>
                          <a:srgbClr val="FFFFFF"/>
                        </a:solidFill>
                        <a:effectLst/>
                        <a:uLnTx/>
                        <a:uFillTx/>
                        <a:latin typeface="Arial"/>
                        <a:ea typeface="MS PGothic" pitchFamily="34" charset="-128"/>
                        <a:cs typeface="+mn-cs"/>
                      </a:endParaRPr>
                    </a:p>
                  </a:txBody>
                  <a:tcPr marL="108011" marR="108011" marT="72025" marB="36008" horzOverflow="overflow">
                    <a:lnL w="12700" cap="flat" cmpd="sng" algn="ctr">
                      <a:solidFill>
                        <a:srgbClr val="E64B00"/>
                      </a:solidFill>
                      <a:prstDash val="solid"/>
                      <a:round/>
                      <a:headEnd type="none" w="med" len="med"/>
                      <a:tailEnd type="none" w="med" len="med"/>
                    </a:lnL>
                    <a:lnR w="12700" cap="flat" cmpd="sng" algn="ctr">
                      <a:solidFill>
                        <a:srgbClr val="E64B00"/>
                      </a:solidFill>
                      <a:prstDash val="solid"/>
                      <a:round/>
                      <a:headEnd type="none" w="med" len="med"/>
                      <a:tailEnd type="none" w="med" len="med"/>
                    </a:lnR>
                    <a:lnT w="12700" cap="flat" cmpd="sng" algn="ctr">
                      <a:solidFill>
                        <a:srgbClr val="E64B00"/>
                      </a:solidFill>
                      <a:prstDash val="solid"/>
                      <a:round/>
                      <a:headEnd type="none" w="med" len="med"/>
                      <a:tailEnd type="none" w="med" len="med"/>
                    </a:lnT>
                    <a:lnB w="12700" cap="flat" cmpd="sng" algn="ctr">
                      <a:solidFill>
                        <a:srgbClr val="E64B00"/>
                      </a:solidFill>
                      <a:prstDash val="solid"/>
                      <a:round/>
                      <a:headEnd type="none" w="med" len="med"/>
                      <a:tailEnd type="none" w="med" len="med"/>
                    </a:lnB>
                    <a:lnTlToBr>
                      <a:noFill/>
                    </a:lnTlToBr>
                    <a:lnBlToTr>
                      <a:noFill/>
                    </a:lnBlToTr>
                    <a:solidFill>
                      <a:srgbClr val="E64B00"/>
                    </a:solidFill>
                  </a:tcPr>
                </a:tc>
                <a:extLst>
                  <a:ext uri="{0D108BD9-81ED-4DB2-BD59-A6C34878D82A}">
                    <a16:rowId xmlns:a16="http://schemas.microsoft.com/office/drawing/2014/main" val="10000"/>
                  </a:ext>
                </a:extLst>
              </a:tr>
              <a:tr h="3577282">
                <a:tc>
                  <a:txBody>
                    <a:bodyPr/>
                    <a:lstStyle>
                      <a:lvl1pPr marL="180975" indent="-180975" algn="l" defTabSz="914400" rtl="0" eaLnBrk="0" latinLnBrk="0" hangingPunct="0">
                        <a:spcBef>
                          <a:spcPct val="20000"/>
                        </a:spcBef>
                        <a:defRPr sz="1800" kern="1200">
                          <a:solidFill>
                            <a:schemeClr val="tx1"/>
                          </a:solidFill>
                          <a:latin typeface="Arial" charset="0"/>
                        </a:defRPr>
                      </a:lvl1pPr>
                      <a:lvl2pPr marL="742950" indent="-285750" algn="l" defTabSz="914400" rtl="0" eaLnBrk="0" latinLnBrk="0" hangingPunct="0">
                        <a:spcBef>
                          <a:spcPts val="1200"/>
                        </a:spcBef>
                        <a:buClr>
                          <a:srgbClr val="E64B00"/>
                        </a:buClr>
                        <a:buFont typeface="Wingdings" pitchFamily="2" charset="2"/>
                        <a:defRPr sz="1600" kern="1200">
                          <a:solidFill>
                            <a:schemeClr val="tx1"/>
                          </a:solidFill>
                          <a:latin typeface="Arial" charset="0"/>
                        </a:defRPr>
                      </a:lvl2pPr>
                      <a:lvl3pPr marL="1143000" indent="-228600" algn="l" defTabSz="914400" rtl="0" eaLnBrk="0" latinLnBrk="0" hangingPunct="0">
                        <a:buClr>
                          <a:srgbClr val="E64B00"/>
                        </a:buClr>
                        <a:buFont typeface="Wingdings" pitchFamily="2" charset="2"/>
                        <a:defRPr sz="1400" kern="1200">
                          <a:solidFill>
                            <a:schemeClr val="tx1"/>
                          </a:solidFill>
                          <a:latin typeface="Arial" charset="0"/>
                        </a:defRPr>
                      </a:lvl3pPr>
                      <a:lvl4pPr marL="1600200" indent="-228600" algn="l" defTabSz="914400" rtl="0" eaLnBrk="0" latinLnBrk="0" hangingPunct="0">
                        <a:buFont typeface="Wingdings" pitchFamily="2" charset="2"/>
                        <a:defRPr sz="1400" kern="1200">
                          <a:solidFill>
                            <a:schemeClr val="tx1"/>
                          </a:solidFill>
                          <a:latin typeface="Arial" charset="0"/>
                        </a:defRPr>
                      </a:lvl4pPr>
                      <a:lvl5pPr marL="2057400" indent="-228600" algn="l" defTabSz="914400" rtl="0" eaLnBrk="0" latinLnBrk="0" hangingPunct="0">
                        <a:buFont typeface="Wingdings" pitchFamily="2" charset="2"/>
                        <a:defRPr sz="1400" kern="1200">
                          <a:solidFill>
                            <a:schemeClr val="tx1"/>
                          </a:solidFill>
                          <a:latin typeface="Arial" charset="0"/>
                        </a:defRPr>
                      </a:lvl5pPr>
                      <a:lvl6pPr marL="2514600" indent="-228600" algn="l" defTabSz="914400" rtl="0" eaLnBrk="0" fontAlgn="base" latinLnBrk="0" hangingPunct="0">
                        <a:spcBef>
                          <a:spcPct val="0"/>
                        </a:spcBef>
                        <a:spcAft>
                          <a:spcPct val="0"/>
                        </a:spcAft>
                        <a:buFont typeface="Wingdings" pitchFamily="2" charset="2"/>
                        <a:defRPr sz="1400" kern="1200">
                          <a:solidFill>
                            <a:schemeClr val="tx1"/>
                          </a:solidFill>
                          <a:latin typeface="Arial" charset="0"/>
                        </a:defRPr>
                      </a:lvl6pPr>
                      <a:lvl7pPr marL="2971800" indent="-228600" algn="l" defTabSz="914400" rtl="0" eaLnBrk="0" fontAlgn="base" latinLnBrk="0" hangingPunct="0">
                        <a:spcBef>
                          <a:spcPct val="0"/>
                        </a:spcBef>
                        <a:spcAft>
                          <a:spcPct val="0"/>
                        </a:spcAft>
                        <a:buFont typeface="Wingdings" pitchFamily="2" charset="2"/>
                        <a:defRPr sz="1400" kern="1200">
                          <a:solidFill>
                            <a:schemeClr val="tx1"/>
                          </a:solidFill>
                          <a:latin typeface="Arial" charset="0"/>
                        </a:defRPr>
                      </a:lvl7pPr>
                      <a:lvl8pPr marL="3429000" indent="-228600" algn="l" defTabSz="914400" rtl="0" eaLnBrk="0" fontAlgn="base" latinLnBrk="0" hangingPunct="0">
                        <a:spcBef>
                          <a:spcPct val="0"/>
                        </a:spcBef>
                        <a:spcAft>
                          <a:spcPct val="0"/>
                        </a:spcAft>
                        <a:buFont typeface="Wingdings" pitchFamily="2" charset="2"/>
                        <a:defRPr sz="1400" kern="1200">
                          <a:solidFill>
                            <a:schemeClr val="tx1"/>
                          </a:solidFill>
                          <a:latin typeface="Arial" charset="0"/>
                        </a:defRPr>
                      </a:lvl8pPr>
                      <a:lvl9pPr marL="3886200" indent="-228600" algn="l" defTabSz="914400" rtl="0" eaLnBrk="0" fontAlgn="base" latinLnBrk="0" hangingPunct="0">
                        <a:spcBef>
                          <a:spcPct val="0"/>
                        </a:spcBef>
                        <a:spcAft>
                          <a:spcPct val="0"/>
                        </a:spcAft>
                        <a:buFont typeface="Wingdings" pitchFamily="2" charset="2"/>
                        <a:defRPr sz="1400" kern="1200">
                          <a:solidFill>
                            <a:schemeClr val="tx1"/>
                          </a:solidFill>
                          <a:latin typeface="Arial" charset="0"/>
                        </a:defRPr>
                      </a:lvl9p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0" i="0" u="none" strike="noStrike" kern="1200" cap="none" spc="0" normalizeH="0" baseline="0" noProof="0" dirty="0">
                          <a:ln>
                            <a:noFill/>
                          </a:ln>
                          <a:solidFill>
                            <a:srgbClr val="000000"/>
                          </a:solidFill>
                          <a:effectLst/>
                          <a:uLnTx/>
                          <a:uFillTx/>
                          <a:latin typeface="Arial"/>
                          <a:ea typeface="+mn-ea"/>
                          <a:cs typeface="+mn-cs"/>
                        </a:rPr>
                        <a:t>Eine um </a:t>
                      </a:r>
                      <a:r>
                        <a:rPr kumimoji="0" lang="de-DE" sz="1200" b="1" i="0" u="none" strike="noStrike" kern="1200" cap="none" spc="0" normalizeH="0" baseline="0" noProof="0" dirty="0">
                          <a:ln>
                            <a:noFill/>
                          </a:ln>
                          <a:solidFill>
                            <a:srgbClr val="E64B00"/>
                          </a:solidFill>
                          <a:effectLst/>
                          <a:uLnTx/>
                          <a:uFillTx/>
                          <a:latin typeface="Arial"/>
                          <a:ea typeface="+mn-ea"/>
                          <a:cs typeface="+mn-cs"/>
                        </a:rPr>
                        <a:t>100%</a:t>
                      </a:r>
                      <a:r>
                        <a:rPr kumimoji="0" lang="de-DE" sz="1200" b="0" i="0" u="none" strike="noStrike" kern="1200" cap="none" spc="0" normalizeH="0" baseline="0" noProof="0" dirty="0">
                          <a:ln>
                            <a:noFill/>
                          </a:ln>
                          <a:solidFill>
                            <a:srgbClr val="E64B00"/>
                          </a:solidFill>
                          <a:effectLst/>
                          <a:uLnTx/>
                          <a:uFillTx/>
                          <a:latin typeface="Arial"/>
                          <a:ea typeface="+mn-ea"/>
                          <a:cs typeface="+mn-cs"/>
                        </a:rPr>
                        <a:t> </a:t>
                      </a:r>
                      <a:r>
                        <a:rPr kumimoji="0" lang="de-DE" sz="1200" b="0" i="0" u="none" strike="noStrike" kern="1200" cap="none" spc="0" normalizeH="0" baseline="0" noProof="0" dirty="0">
                          <a:ln>
                            <a:noFill/>
                          </a:ln>
                          <a:solidFill>
                            <a:srgbClr val="000000"/>
                          </a:solidFill>
                          <a:effectLst/>
                          <a:uLnTx/>
                          <a:uFillTx/>
                          <a:latin typeface="Arial"/>
                          <a:ea typeface="+mn-ea"/>
                          <a:cs typeface="+mn-cs"/>
                        </a:rPr>
                        <a:t>erhöhte Lebensdauer der Blasdüsen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0" i="0" u="none" strike="noStrike" kern="1200" cap="none" spc="0" normalizeH="0" baseline="0" noProof="0" dirty="0">
                          <a:ln>
                            <a:noFill/>
                          </a:ln>
                          <a:solidFill>
                            <a:srgbClr val="000000"/>
                          </a:solidFill>
                          <a:effectLst/>
                          <a:uLnTx/>
                          <a:uFillTx/>
                          <a:latin typeface="Arial"/>
                          <a:ea typeface="+mn-ea"/>
                          <a:cs typeface="+mn-cs"/>
                        </a:rPr>
                        <a:t>Ohne Adapter: 10 Millionen Zyklen. </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0" i="0" u="none" strike="noStrike" kern="1200" cap="none" spc="0" normalizeH="0" baseline="0" noProof="0" dirty="0">
                          <a:ln>
                            <a:noFill/>
                          </a:ln>
                          <a:solidFill>
                            <a:srgbClr val="000000"/>
                          </a:solidFill>
                          <a:effectLst/>
                          <a:uLnTx/>
                          <a:uFillTx/>
                          <a:latin typeface="Arial"/>
                          <a:ea typeface="+mn-ea"/>
                          <a:cs typeface="+mn-cs"/>
                        </a:rPr>
                        <a:t>Mit Adapter: </a:t>
                      </a:r>
                      <a:r>
                        <a:rPr kumimoji="0" lang="de-DE" sz="1200" b="1" i="0" u="none" strike="noStrike" kern="1200" cap="none" spc="0" normalizeH="0" baseline="0" noProof="0" dirty="0">
                          <a:ln>
                            <a:noFill/>
                          </a:ln>
                          <a:solidFill>
                            <a:srgbClr val="E64B00"/>
                          </a:solidFill>
                          <a:effectLst/>
                          <a:uLnTx/>
                          <a:uFillTx/>
                          <a:latin typeface="Arial"/>
                          <a:ea typeface="+mn-ea"/>
                          <a:cs typeface="+mn-cs"/>
                        </a:rPr>
                        <a:t>20 Millionen Zyklen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1" i="0" u="none" strike="noStrike" kern="1200" cap="none" spc="0" normalizeH="0" baseline="0" noProof="0" dirty="0">
                          <a:ln>
                            <a:noFill/>
                          </a:ln>
                          <a:solidFill>
                            <a:srgbClr val="E64B00"/>
                          </a:solidFill>
                          <a:effectLst/>
                          <a:uLnTx/>
                          <a:uFillTx/>
                          <a:latin typeface="Arial"/>
                          <a:ea typeface="+mn-ea"/>
                          <a:cs typeface="+mn-cs"/>
                        </a:rPr>
                        <a:t>Verbesserte Produktionsleistung</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1" i="0" u="none" strike="noStrike" kern="1200" cap="none" spc="0" normalizeH="0" baseline="0" noProof="0" dirty="0">
                          <a:ln>
                            <a:noFill/>
                          </a:ln>
                          <a:solidFill>
                            <a:srgbClr val="E64B00"/>
                          </a:solidFill>
                          <a:effectLst/>
                          <a:uLnTx/>
                          <a:uFillTx/>
                          <a:latin typeface="Arial"/>
                          <a:ea typeface="+mn-ea"/>
                          <a:cs typeface="+mn-cs"/>
                        </a:rPr>
                        <a:t>Geringere Wartungszeit und -kosten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1" i="0" u="none" strike="noStrike" kern="1200" cap="none" spc="0" normalizeH="0" baseline="0" noProof="0" dirty="0">
                          <a:ln>
                            <a:noFill/>
                          </a:ln>
                          <a:solidFill>
                            <a:srgbClr val="E64B00"/>
                          </a:solidFill>
                          <a:effectLst/>
                          <a:uLnTx/>
                          <a:uFillTx/>
                          <a:latin typeface="Arial"/>
                          <a:ea typeface="+mn-ea"/>
                          <a:cs typeface="+mn-cs"/>
                        </a:rPr>
                        <a:t>Gewerbliche Lösung</a:t>
                      </a:r>
                      <a:r>
                        <a:rPr kumimoji="0" lang="de-DE" sz="1200" b="0" i="0" u="none" strike="noStrike" kern="1200" cap="none" spc="0" normalizeH="0" baseline="0" noProof="0" dirty="0">
                          <a:ln>
                            <a:noFill/>
                          </a:ln>
                          <a:solidFill>
                            <a:srgbClr val="E64B00"/>
                          </a:solidFill>
                          <a:effectLst/>
                          <a:uLnTx/>
                          <a:uFillTx/>
                          <a:latin typeface="Arial"/>
                          <a:ea typeface="+mn-ea"/>
                          <a:cs typeface="+mn-cs"/>
                        </a:rPr>
                        <a:t> </a:t>
                      </a:r>
                      <a:r>
                        <a:rPr kumimoji="0" lang="de-DE" sz="1200" b="0" i="0" u="none" strike="noStrike" kern="1200" cap="none" spc="0" normalizeH="0" baseline="0" noProof="0" dirty="0">
                          <a:ln>
                            <a:noFill/>
                          </a:ln>
                          <a:solidFill>
                            <a:srgbClr val="000000"/>
                          </a:solidFill>
                          <a:effectLst/>
                          <a:uLnTx/>
                          <a:uFillTx/>
                          <a:latin typeface="Arial"/>
                          <a:ea typeface="+mn-ea"/>
                          <a:cs typeface="+mn-cs"/>
                        </a:rPr>
                        <a:t>zur Gewährleistung eines einheitlichen Entwurfes für eine reibungslose Einbindung des Adapters</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de-DE" sz="1200" b="0" i="0" u="none" strike="noStrike" kern="1200" cap="none" spc="0" normalizeH="0" baseline="0" noProof="0" dirty="0">
                          <a:ln>
                            <a:noFill/>
                          </a:ln>
                          <a:solidFill>
                            <a:srgbClr val="000000"/>
                          </a:solidFill>
                          <a:effectLst/>
                          <a:uLnTx/>
                          <a:uFillTx/>
                          <a:latin typeface="Arial"/>
                          <a:ea typeface="+mn-ea"/>
                          <a:cs typeface="+mn-cs"/>
                        </a:rPr>
                        <a:t>Einfach zu installieren</a:t>
                      </a:r>
                    </a:p>
                  </a:txBody>
                  <a:tcPr marL="108011" marR="108011" marT="36008" marB="36008" horzOverflow="overflow">
                    <a:lnL w="12700" cap="flat" cmpd="sng" algn="ctr">
                      <a:solidFill>
                        <a:srgbClr val="E64B00"/>
                      </a:solidFill>
                      <a:prstDash val="solid"/>
                      <a:round/>
                      <a:headEnd type="none" w="med" len="med"/>
                      <a:tailEnd type="none" w="med" len="med"/>
                    </a:lnL>
                    <a:lnR w="12700" cap="flat" cmpd="sng" algn="ctr">
                      <a:solidFill>
                        <a:srgbClr val="E64B00"/>
                      </a:solidFill>
                      <a:prstDash val="solid"/>
                      <a:round/>
                      <a:headEnd type="none" w="med" len="med"/>
                      <a:tailEnd type="none" w="med" len="med"/>
                    </a:lnR>
                    <a:lnT w="12700" cap="flat" cmpd="sng" algn="ctr">
                      <a:solidFill>
                        <a:srgbClr val="E64B00"/>
                      </a:solidFill>
                      <a:prstDash val="solid"/>
                      <a:round/>
                      <a:headEnd type="none" w="med" len="med"/>
                      <a:tailEnd type="none" w="med" len="med"/>
                    </a:lnT>
                    <a:lnB w="12700" cap="flat" cmpd="sng" algn="ctr">
                      <a:solidFill>
                        <a:srgbClr val="E64B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
        <p:nvSpPr>
          <p:cNvPr id="10" name="Rechteck 11">
            <a:extLst>
              <a:ext uri="{FF2B5EF4-FFF2-40B4-BE49-F238E27FC236}">
                <a16:creationId xmlns:a16="http://schemas.microsoft.com/office/drawing/2014/main" id="{8ECF0604-7852-4B8D-8A11-3AF4862C7E1F}"/>
              </a:ext>
            </a:extLst>
          </p:cNvPr>
          <p:cNvSpPr/>
          <p:nvPr/>
        </p:nvSpPr>
        <p:spPr>
          <a:xfrm>
            <a:off x="4743759" y="1732162"/>
            <a:ext cx="3869372" cy="41978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charset="0"/>
                <a:ea typeface="+mn-ea"/>
                <a:cs typeface="+mn-cs"/>
              </a:rPr>
              <a:t>BESCHREIBUNG</a:t>
            </a:r>
            <a:endParaRPr kumimoji="0" lang="de-DE" altLang="de-DE"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5477353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147</Words>
  <Application>Microsoft Office PowerPoint</Application>
  <PresentationFormat>On-screen Show (4:3)</PresentationFormat>
  <Paragraphs>19</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Eine um 100% erhöhte Lebensdauer der Blasdüsen</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53</cp:revision>
  <dcterms:created xsi:type="dcterms:W3CDTF">2014-05-22T13:23:46Z</dcterms:created>
  <dcterms:modified xsi:type="dcterms:W3CDTF">2019-03-14T10:06:09Z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