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298"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8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8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2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3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0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39.xml"/><Relationship Id="rId1" Type="http://schemas.openxmlformats.org/officeDocument/2006/relationships/tags" Target="../tags/tag22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Améliorez l'ensemble vanne Series 1</a:t>
            </a:r>
          </a:p>
        </p:txBody>
      </p:sp>
      <p:sp>
        <p:nvSpPr>
          <p:cNvPr id="3" name="Text Placeholder 2"/>
          <p:cNvSpPr>
            <a:spLocks noGrp="1"/>
          </p:cNvSpPr>
          <p:nvPr>
            <p:ph type="body" sz="quarter" idx="4294967295"/>
          </p:nvPr>
        </p:nvSpPr>
        <p:spPr>
          <a:xfrm>
            <a:off x="651667" y="1420492"/>
            <a:ext cx="7997825" cy="307975"/>
          </a:xfrm>
        </p:spPr>
        <p:txBody>
          <a:bodyPr vert="horz" lIns="0" tIns="0" rIns="0" bIns="0" rtlCol="0">
            <a:spAutoFit/>
          </a:bodyPr>
          <a:lstStyle/>
          <a:p>
            <a:r>
              <a:rPr lang="fr-FR" altLang="fr-FR" dirty="0"/>
              <a:t>Vérins de tuyère type Series 2 </a:t>
            </a:r>
            <a:r>
              <a:rPr dirty="0"/>
              <a:t> s</a:t>
            </a:r>
            <a:r>
              <a:rPr lang="fr-FR" altLang="fr-FR" dirty="0" err="1"/>
              <a:t>ur</a:t>
            </a:r>
            <a:r>
              <a:rPr lang="fr-FR" altLang="fr-FR" dirty="0"/>
              <a:t> Series 1</a:t>
            </a:r>
          </a:p>
        </p:txBody>
      </p:sp>
      <p:sp>
        <p:nvSpPr>
          <p:cNvPr id="4" name="Text Placeholder 2"/>
          <p:cNvSpPr txBox="1">
            <a:spLocks/>
          </p:cNvSpPr>
          <p:nvPr/>
        </p:nvSpPr>
        <p:spPr>
          <a:xfrm>
            <a:off x="651885" y="5862257"/>
            <a:ext cx="7978774" cy="418576"/>
          </a:xfrm>
          <a:prstGeom prst="rect">
            <a:avLst/>
          </a:prstGeom>
        </p:spPr>
        <p:txBody>
          <a:bodyPr vert="horz" wrap="square" lIns="0" tIns="0" rIns="0" bIns="0" rtlCol="0">
            <a:spAutoFit/>
          </a:bodyPr>
          <a:lstStyle>
            <a:lvl1pPr indent="0" eaLnBrk="1" hangingPunct="1">
              <a:spcBef>
                <a:spcPct val="20000"/>
              </a:spcBef>
              <a:buNone/>
              <a:defRPr sz="800" kern="0"/>
            </a:lvl1pPr>
            <a:lvl2pPr marL="182563" indent="-182563" eaLnBrk="1" hangingPunct="1">
              <a:spcBef>
                <a:spcPts val="1200"/>
              </a:spcBef>
              <a:buClr>
                <a:schemeClr val="accent4"/>
              </a:buClr>
              <a:buFont typeface="Wingdings" pitchFamily="2" charset="2"/>
              <a:buChar char="§"/>
            </a:lvl2pPr>
            <a:lvl3pPr marL="357188" indent="-174625" eaLnBrk="1" hangingPunct="1">
              <a:spcBef>
                <a:spcPts val="0"/>
              </a:spcBef>
              <a:buClr>
                <a:schemeClr val="accent4"/>
              </a:buClr>
              <a:buFont typeface="Wingdings" pitchFamily="2" charset="2"/>
              <a:buChar char="§"/>
              <a:defRPr sz="1600"/>
            </a:lvl3pPr>
            <a:lvl4pPr marL="539750" indent="-182563" eaLnBrk="1" hangingPunct="1">
              <a:spcBef>
                <a:spcPts val="0"/>
              </a:spcBef>
              <a:buFont typeface="Wingdings" pitchFamily="2" charset="2"/>
              <a:buChar char="§"/>
              <a:defRPr sz="1600"/>
            </a:lvl4pPr>
            <a:lvl5pPr marL="714375" indent="-174625" eaLnBrk="1" hangingPunct="1">
              <a:spcBef>
                <a:spcPts val="0"/>
              </a:spcBef>
              <a:buFont typeface="Wingdings" pitchFamily="2" charset="2"/>
              <a:buChar char="§"/>
              <a:defRPr sz="1600"/>
            </a:lvl5pPr>
            <a:lvl6pPr marL="2514600" indent="-228600" eaLnBrk="1" hangingPunct="1">
              <a:spcBef>
                <a:spcPct val="20000"/>
              </a:spcBef>
              <a:buChar char="•"/>
              <a:defRPr sz="2000"/>
            </a:lvl6pPr>
            <a:lvl7pPr marL="2971800" indent="-228600" eaLnBrk="1" hangingPunct="1">
              <a:spcBef>
                <a:spcPct val="20000"/>
              </a:spcBef>
              <a:buChar char="•"/>
              <a:defRPr sz="2000"/>
            </a:lvl7pPr>
            <a:lvl8pPr marL="3429000" indent="-228600" eaLnBrk="1" hangingPunct="1">
              <a:spcBef>
                <a:spcPct val="20000"/>
              </a:spcBef>
              <a:buChar char="•"/>
              <a:defRPr sz="2000"/>
            </a:lvl8pPr>
            <a:lvl9pPr marL="3886200" indent="-228600" eaLnBrk="1" hangingPunct="1">
              <a:spcBef>
                <a:spcPct val="20000"/>
              </a:spcBef>
              <a:buChar char="•"/>
              <a:defRPr sz="2000"/>
            </a:lvl9pPr>
            <a:extLst/>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Valeur : rendement, qualité du produit</a:t>
            </a:r>
            <a:endParaRPr kumimoji="0" lang="fr-FR"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Équipements : souffleuses Series 1 (SBO 10, SBO 16)</a:t>
            </a:r>
            <a:endParaRPr kumimoji="0" lang="fr-FR" sz="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sz="800" b="0" i="0" u="none" strike="noStrike" kern="0" cap="none" spc="0" normalizeH="0" baseline="0" noProof="0" dirty="0">
                <a:ln>
                  <a:noFill/>
                </a:ln>
                <a:solidFill>
                  <a:srgbClr val="000000"/>
                </a:solidFill>
                <a:effectLst/>
                <a:uLnTx/>
                <a:uFillTx/>
                <a:latin typeface="Arial"/>
                <a:ea typeface="+mn-ea"/>
                <a:cs typeface="+mn-cs"/>
              </a:rPr>
              <a:t>Code catalogue : 898</a:t>
            </a:r>
          </a:p>
        </p:txBody>
      </p:sp>
      <p:sp>
        <p:nvSpPr>
          <p:cNvPr id="5" name="BainBulletsConfiguration" hidden="1"/>
          <p:cNvSpPr txBox="1"/>
          <p:nvPr/>
        </p:nvSpPr>
        <p:spPr>
          <a:xfrm>
            <a:off x="12700" y="12700"/>
            <a:ext cx="32060" cy="15389"/>
          </a:xfrm>
          <a:prstGeom prst="rect">
            <a:avLst/>
          </a:prstGeom>
          <a:noFill/>
        </p:spPr>
        <p:txBody>
          <a:bodyPr vert="horz"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r>
              <a:rPr kumimoji="0" lang="en-US" sz="100" b="0" i="0" u="none" strike="noStrike" kern="1200" cap="none" spc="0" normalizeH="0" baseline="0" noProof="0">
                <a:ln>
                  <a:noFill/>
                </a:ln>
                <a:solidFill>
                  <a:srgbClr val="FFFFFF"/>
                </a:solidFill>
                <a:effectLst/>
                <a:uLnTx/>
                <a:uFillTx/>
                <a:latin typeface="Arial"/>
                <a:ea typeface="+mn-ea"/>
                <a:cs typeface="+mn-cs"/>
              </a:rPr>
              <a:t>12_84</a:t>
            </a:r>
            <a:endParaRPr kumimoji="0" lang="en-US" sz="100" b="0" i="0" u="none" strike="noStrike" kern="1200" cap="none" spc="0" normalizeH="0" baseline="0" noProof="0" dirty="0" err="1">
              <a:ln>
                <a:noFill/>
              </a:ln>
              <a:solidFill>
                <a:srgbClr val="FFFFFF"/>
              </a:solidFill>
              <a:effectLst/>
              <a:uLnTx/>
              <a:uFillTx/>
              <a:latin typeface="Arial"/>
              <a:ea typeface="+mn-ea"/>
              <a:cs typeface="+mn-cs"/>
            </a:endParaRPr>
          </a:p>
        </p:txBody>
      </p:sp>
      <p:graphicFrame>
        <p:nvGraphicFramePr>
          <p:cNvPr id="8" name="Group 188"/>
          <p:cNvGraphicFramePr>
            <a:graphicFrameLocks noGrp="1"/>
          </p:cNvGraphicFramePr>
          <p:nvPr>
            <p:extLst/>
          </p:nvPr>
        </p:nvGraphicFramePr>
        <p:xfrm>
          <a:off x="651885" y="1743075"/>
          <a:ext cx="7997390" cy="3990181"/>
        </p:xfrm>
        <a:graphic>
          <a:graphicData uri="http://schemas.openxmlformats.org/drawingml/2006/table">
            <a:tbl>
              <a:tblPr/>
              <a:tblGrid>
                <a:gridCol w="3875290">
                  <a:extLst>
                    <a:ext uri="{9D8B030D-6E8A-4147-A177-3AD203B41FA5}">
                      <a16:colId xmlns:a16="http://schemas.microsoft.com/office/drawing/2014/main" val="20000"/>
                    </a:ext>
                  </a:extLst>
                </a:gridCol>
                <a:gridCol w="244900">
                  <a:extLst>
                    <a:ext uri="{9D8B030D-6E8A-4147-A177-3AD203B41FA5}">
                      <a16:colId xmlns:a16="http://schemas.microsoft.com/office/drawing/2014/main" val="20001"/>
                    </a:ext>
                  </a:extLst>
                </a:gridCol>
                <a:gridCol w="3877200">
                  <a:extLst>
                    <a:ext uri="{9D8B030D-6E8A-4147-A177-3AD203B41FA5}">
                      <a16:colId xmlns:a16="http://schemas.microsoft.com/office/drawing/2014/main" val="20002"/>
                    </a:ext>
                  </a:extLst>
                </a:gridCol>
              </a:tblGrid>
              <a:tr h="324302">
                <a:tc>
                  <a:txBody>
                    <a:bodyPr/>
                    <a:lstStyle>
                      <a:lvl1pPr marL="190500" indent="-190500"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fr-FR" sz="1400" b="1" i="0" u="none" strike="noStrike" kern="1200" cap="none" spc="0" normalizeH="0" baseline="0" noProof="0" dirty="0">
                          <a:ln>
                            <a:noFill/>
                          </a:ln>
                          <a:solidFill>
                            <a:srgbClr val="FFFFFF"/>
                          </a:solidFill>
                          <a:effectLst/>
                          <a:uLnTx/>
                          <a:uFillTx/>
                          <a:latin typeface="+mn-lt"/>
                        </a:rPr>
                        <a:t>VALEUR ET AVANTAGES</a:t>
                      </a:r>
                      <a:endParaRPr kumimoji="0" lang="fr-FR" sz="1400" b="1" i="0" u="none" strike="noStrike" kern="1200" cap="none" spc="0" normalizeH="0" baseline="0" noProof="0" dirty="0">
                        <a:ln>
                          <a:noFill/>
                        </a:ln>
                        <a:solidFill>
                          <a:srgbClr val="FFFFFF"/>
                        </a:solidFill>
                        <a:effectLst/>
                        <a:uLnTx/>
                        <a:uFillTx/>
                        <a:latin typeface="+mn-lt"/>
                        <a:ea typeface="MS PGothic" pitchFamily="34" charset="-128"/>
                        <a:cs typeface="+mn-cs"/>
                      </a:endParaRPr>
                    </a:p>
                  </a:txBody>
                  <a:tcPr marL="108011" marR="108011" marT="72000" marB="72000" anchor="ctr" horzOverflow="overflow">
                    <a:lnL w="9525" cap="flat" cmpd="sng" algn="ctr">
                      <a:solidFill>
                        <a:schemeClr val="accent4"/>
                      </a:solidFill>
                      <a:prstDash val="solid"/>
                      <a:round/>
                      <a:headEnd type="none" w="med" len="med"/>
                      <a:tailEnd type="none" w="med" len="med"/>
                    </a:lnL>
                    <a:lnR w="9525" cap="flat" cmpd="sng" algn="ctr">
                      <a:solidFill>
                        <a:schemeClr val="accent4"/>
                      </a:solidFill>
                      <a:prstDash val="solid"/>
                      <a:round/>
                      <a:headEnd type="none" w="med" len="med"/>
                      <a:tailEnd type="none" w="med" len="med"/>
                    </a:lnR>
                    <a:lnT w="9525"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solidFill>
                      <a:srgbClr val="E64B00"/>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endParaRPr kumimoji="0" lang="fr-FR" altLang="de-DE" sz="1600" b="0" i="0" u="none" strike="noStrike" cap="none" normalizeH="0" baseline="0" dirty="0">
                        <a:ln>
                          <a:noFill/>
                        </a:ln>
                        <a:solidFill>
                          <a:schemeClr val="bg1"/>
                        </a:solidFill>
                        <a:effectLst/>
                        <a:latin typeface="Arial" charset="0"/>
                        <a:cs typeface="Arial" charset="0"/>
                      </a:endParaRPr>
                    </a:p>
                  </a:txBody>
                  <a:tcPr marL="108011" marR="108011" marT="72000" marB="72000" horzOverflow="overflow">
                    <a:lnL w="9525" cap="flat" cmpd="sng" algn="ctr">
                      <a:solidFill>
                        <a:schemeClr val="accent4"/>
                      </a:solidFill>
                      <a:prstDash val="solid"/>
                      <a:round/>
                      <a:headEnd type="none" w="med" len="med"/>
                      <a:tailEnd type="none" w="med" len="med"/>
                    </a:lnL>
                    <a:lnR w="9525"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190500" marR="0" lvl="0" indent="-190500" algn="l" defTabSz="914400" rtl="0" eaLnBrk="1" fontAlgn="base" latinLnBrk="0" hangingPunct="1">
                        <a:lnSpc>
                          <a:spcPct val="100000"/>
                        </a:lnSpc>
                        <a:spcBef>
                          <a:spcPts val="300"/>
                        </a:spcBef>
                        <a:spcAft>
                          <a:spcPts val="0"/>
                        </a:spcAft>
                        <a:buClr>
                          <a:schemeClr val="folHlink"/>
                        </a:buClr>
                        <a:buSzTx/>
                        <a:buFont typeface="Wingdings" pitchFamily="2" charset="2"/>
                        <a:buNone/>
                        <a:tabLst/>
                      </a:pPr>
                      <a:r>
                        <a:rPr kumimoji="0" lang="fr-FR" altLang="de-DE" sz="1400" b="1" i="0" u="none" strike="noStrike" cap="none" normalizeH="0" baseline="0" noProof="1">
                          <a:ln>
                            <a:noFill/>
                          </a:ln>
                          <a:solidFill>
                            <a:schemeClr val="bg1"/>
                          </a:solidFill>
                          <a:effectLst/>
                          <a:latin typeface="Arial" charset="0"/>
                        </a:rPr>
                        <a:t>DESCRIPTION</a:t>
                      </a:r>
                      <a:endParaRPr kumimoji="0" lang="fr-FR" altLang="de-DE" sz="1400" b="0" i="0" u="none" strike="noStrike" cap="none" normalizeH="0" baseline="0" dirty="0">
                        <a:ln>
                          <a:noFill/>
                        </a:ln>
                        <a:solidFill>
                          <a:schemeClr val="bg1"/>
                        </a:solidFill>
                        <a:effectLst/>
                        <a:latin typeface="Arial" charset="0"/>
                        <a:cs typeface="Arial" charset="0"/>
                      </a:endParaRPr>
                    </a:p>
                  </a:txBody>
                  <a:tcPr marL="108011" marR="108011" marT="72000" marB="7200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2341">
                <a:tc>
                  <a:txBody>
                    <a:bodyPr/>
                    <a:lstStyle>
                      <a:lvl1pPr marL="180975" indent="-180975" eaLnBrk="0" hangingPunct="0">
                        <a:spcBef>
                          <a:spcPct val="20000"/>
                        </a:spcBef>
                        <a:defRPr>
                          <a:solidFill>
                            <a:schemeClr val="tx1"/>
                          </a:solidFill>
                          <a:latin typeface="Arial" charset="0"/>
                        </a:defRPr>
                      </a:lvl1pPr>
                      <a:lvl2pPr marL="742950" indent="-285750" eaLnBrk="0" hangingPunct="0">
                        <a:spcBef>
                          <a:spcPts val="1200"/>
                        </a:spcBef>
                        <a:buClr>
                          <a:srgbClr val="E64B00"/>
                        </a:buClr>
                        <a:buFont typeface="Wingdings" pitchFamily="2" charset="2"/>
                        <a:defRPr sz="1600">
                          <a:solidFill>
                            <a:schemeClr val="tx1"/>
                          </a:solidFill>
                          <a:latin typeface="Arial" charset="0"/>
                        </a:defRPr>
                      </a:lvl2pPr>
                      <a:lvl3pPr marL="1143000" indent="-228600" eaLnBrk="0" hangingPunct="0">
                        <a:buClr>
                          <a:srgbClr val="E64B00"/>
                        </a:buClr>
                        <a:buFont typeface="Wingdings" pitchFamily="2" charset="2"/>
                        <a:defRPr sz="1400">
                          <a:solidFill>
                            <a:schemeClr val="tx1"/>
                          </a:solidFill>
                          <a:latin typeface="Arial" charset="0"/>
                        </a:defRPr>
                      </a:lvl3pPr>
                      <a:lvl4pPr marL="1600200" indent="-228600" eaLnBrk="0" hangingPunct="0">
                        <a:buFont typeface="Wingdings" pitchFamily="2" charset="2"/>
                        <a:defRPr sz="1400">
                          <a:solidFill>
                            <a:schemeClr val="tx1"/>
                          </a:solidFill>
                          <a:latin typeface="Arial" charset="0"/>
                        </a:defRPr>
                      </a:lvl4pPr>
                      <a:lvl5pPr marL="2057400" indent="-228600" eaLnBrk="0" hangingPunct="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82563" indent="-182563">
                        <a:spcBef>
                          <a:spcPts val="300"/>
                        </a:spcBef>
                        <a:spcAft>
                          <a:spcPts val="0"/>
                        </a:spcAft>
                        <a:buClr>
                          <a:schemeClr val="folHlink"/>
                        </a:buClr>
                        <a:buFont typeface="Wingdings" pitchFamily="2" charset="2"/>
                        <a:buChar char="§"/>
                      </a:pPr>
                      <a:r>
                        <a:rPr lang="fr-FR" sz="1200" b="1" dirty="0">
                          <a:solidFill>
                            <a:schemeClr val="accent4"/>
                          </a:solidFill>
                          <a:latin typeface="+mn-lt"/>
                        </a:rPr>
                        <a:t>Process</a:t>
                      </a:r>
                    </a:p>
                    <a:p>
                      <a:pPr marL="357188" indent="-174625">
                        <a:spcBef>
                          <a:spcPts val="100"/>
                        </a:spcBef>
                        <a:spcAft>
                          <a:spcPts val="0"/>
                        </a:spcAft>
                        <a:buClr>
                          <a:schemeClr val="folHlink"/>
                        </a:buClr>
                        <a:buFont typeface="Wingdings" pitchFamily="2" charset="2"/>
                        <a:buChar char="§"/>
                      </a:pPr>
                      <a:r>
                        <a:rPr lang="fr-FR" sz="1000" b="0" dirty="0">
                          <a:solidFill>
                            <a:schemeClr val="tx1"/>
                          </a:solidFill>
                          <a:latin typeface="+mn-lt"/>
                        </a:rPr>
                        <a:t>Permet de souffler </a:t>
                      </a:r>
                      <a:r>
                        <a:rPr lang="fr-FR" sz="1000" b="1" dirty="0">
                          <a:solidFill>
                            <a:schemeClr val="accent4"/>
                          </a:solidFill>
                          <a:latin typeface="+mn-lt"/>
                        </a:rPr>
                        <a:t>des préformes plus légères</a:t>
                      </a:r>
                    </a:p>
                    <a:p>
                      <a:pPr marL="357188" indent="-174625">
                        <a:spcBef>
                          <a:spcPts val="100"/>
                        </a:spcBef>
                        <a:spcAft>
                          <a:spcPts val="0"/>
                        </a:spcAft>
                        <a:buClr>
                          <a:schemeClr val="folHlink"/>
                        </a:buClr>
                        <a:buFont typeface="Wingdings" pitchFamily="2" charset="2"/>
                        <a:buChar char="§"/>
                      </a:pPr>
                      <a:r>
                        <a:rPr lang="fr-FR" sz="1000" b="0" dirty="0">
                          <a:solidFill>
                            <a:schemeClr val="tx1"/>
                          </a:solidFill>
                          <a:latin typeface="+mn-lt"/>
                        </a:rPr>
                        <a:t>Réduit les risques de déformation de col</a:t>
                      </a:r>
                    </a:p>
                    <a:p>
                      <a:pPr marL="357188" indent="-174625">
                        <a:spcBef>
                          <a:spcPts val="100"/>
                        </a:spcBef>
                        <a:spcAft>
                          <a:spcPts val="0"/>
                        </a:spcAft>
                        <a:buClr>
                          <a:schemeClr val="folHlink"/>
                        </a:buClr>
                        <a:buFont typeface="Wingdings" pitchFamily="2" charset="2"/>
                        <a:buChar char="§"/>
                      </a:pPr>
                      <a:r>
                        <a:rPr lang="fr-FR" sz="1000" b="0" dirty="0">
                          <a:solidFill>
                            <a:schemeClr val="tx1"/>
                          </a:solidFill>
                          <a:latin typeface="+mn-lt"/>
                        </a:rPr>
                        <a:t>Le temps de remontée de la tuyère est ajustable (de quelques degrés)</a:t>
                      </a:r>
                    </a:p>
                    <a:p>
                      <a:pPr marL="357188" indent="-174625">
                        <a:spcBef>
                          <a:spcPts val="100"/>
                        </a:spcBef>
                        <a:spcAft>
                          <a:spcPts val="0"/>
                        </a:spcAft>
                        <a:buClr>
                          <a:schemeClr val="folHlink"/>
                        </a:buClr>
                        <a:buFont typeface="Wingdings" pitchFamily="2" charset="2"/>
                        <a:buChar char="§"/>
                      </a:pPr>
                      <a:r>
                        <a:rPr lang="fr-FR" sz="1000" b="0" dirty="0">
                          <a:solidFill>
                            <a:schemeClr val="tx1"/>
                          </a:solidFill>
                          <a:latin typeface="+mn-lt"/>
                        </a:rPr>
                        <a:t>Le col est davantage protégée lors du Process de soufflage</a:t>
                      </a:r>
                    </a:p>
                    <a:p>
                      <a:pPr marL="182563" indent="-182563">
                        <a:spcBef>
                          <a:spcPts val="300"/>
                        </a:spcBef>
                        <a:spcAft>
                          <a:spcPts val="0"/>
                        </a:spcAft>
                        <a:buClr>
                          <a:schemeClr val="folHlink"/>
                        </a:buClr>
                        <a:buFont typeface="Wingdings" pitchFamily="2" charset="2"/>
                        <a:buChar char="§"/>
                      </a:pPr>
                      <a:r>
                        <a:rPr lang="fr-FR" sz="1200" b="1" dirty="0">
                          <a:solidFill>
                            <a:schemeClr val="accent4"/>
                          </a:solidFill>
                          <a:latin typeface="+mn-lt"/>
                        </a:rPr>
                        <a:t>Maintenance</a:t>
                      </a:r>
                    </a:p>
                    <a:p>
                      <a:pPr marL="357188" indent="-174625">
                        <a:spcBef>
                          <a:spcPts val="100"/>
                        </a:spcBef>
                        <a:spcAft>
                          <a:spcPts val="0"/>
                        </a:spcAft>
                        <a:buClr>
                          <a:schemeClr val="folHlink"/>
                        </a:buClr>
                        <a:buFont typeface="Wingdings" pitchFamily="2" charset="2"/>
                        <a:buChar char="§"/>
                      </a:pPr>
                      <a:r>
                        <a:rPr lang="fr-FR" sz="1000" b="1" dirty="0">
                          <a:solidFill>
                            <a:schemeClr val="accent4"/>
                          </a:solidFill>
                          <a:latin typeface="+mn-lt"/>
                        </a:rPr>
                        <a:t>Réduction des coûts : </a:t>
                      </a:r>
                      <a:r>
                        <a:rPr lang="fr-FR" sz="1000" b="0" dirty="0">
                          <a:solidFill>
                            <a:schemeClr val="tx1"/>
                          </a:solidFill>
                          <a:latin typeface="+mn-lt"/>
                        </a:rPr>
                        <a:t>Toute maintenance ou tout remplacement des cames (barreaux) et des coulisseaux tuyère sont inutiles</a:t>
                      </a:r>
                    </a:p>
                    <a:p>
                      <a:pPr marL="357188" indent="-174625">
                        <a:spcBef>
                          <a:spcPts val="100"/>
                        </a:spcBef>
                        <a:spcAft>
                          <a:spcPts val="0"/>
                        </a:spcAft>
                        <a:buClr>
                          <a:schemeClr val="folHlink"/>
                        </a:buClr>
                        <a:buFont typeface="Wingdings" pitchFamily="2" charset="2"/>
                        <a:buChar char="§"/>
                      </a:pPr>
                      <a:r>
                        <a:rPr lang="fr-FR" sz="1000" b="0" dirty="0">
                          <a:solidFill>
                            <a:schemeClr val="tx1"/>
                          </a:solidFill>
                          <a:latin typeface="+mn-lt"/>
                        </a:rPr>
                        <a:t>Le temps de maintenance est réduit.</a:t>
                      </a:r>
                    </a:p>
                    <a:p>
                      <a:pPr marL="357188" indent="-174625">
                        <a:spcBef>
                          <a:spcPts val="100"/>
                        </a:spcBef>
                        <a:spcAft>
                          <a:spcPts val="0"/>
                        </a:spcAft>
                        <a:buClr>
                          <a:schemeClr val="folHlink"/>
                        </a:buClr>
                        <a:buFont typeface="Wingdings" pitchFamily="2" charset="2"/>
                        <a:buChar char="§"/>
                      </a:pPr>
                      <a:r>
                        <a:rPr lang="fr-FR" sz="1000" b="0" dirty="0">
                          <a:solidFill>
                            <a:schemeClr val="tx1"/>
                          </a:solidFill>
                          <a:latin typeface="+mn-lt"/>
                        </a:rPr>
                        <a:t>Les vérins de tuyère sont plus faciles à entretenir (un kit de joints spécial est disponible)</a:t>
                      </a:r>
                    </a:p>
                    <a:p>
                      <a:pPr marL="182563" indent="-182563">
                        <a:spcBef>
                          <a:spcPts val="300"/>
                        </a:spcBef>
                        <a:spcAft>
                          <a:spcPts val="0"/>
                        </a:spcAft>
                        <a:buClr>
                          <a:schemeClr val="folHlink"/>
                        </a:buClr>
                        <a:buFont typeface="Wingdings" pitchFamily="2" charset="2"/>
                        <a:buChar char="§"/>
                      </a:pPr>
                      <a:r>
                        <a:rPr lang="fr-FR" sz="1200" b="1" dirty="0">
                          <a:solidFill>
                            <a:schemeClr val="accent4"/>
                          </a:solidFill>
                          <a:latin typeface="+mn-lt"/>
                        </a:rPr>
                        <a:t>Économies</a:t>
                      </a:r>
                    </a:p>
                    <a:p>
                      <a:pPr marL="357188" indent="-174625">
                        <a:spcBef>
                          <a:spcPts val="100"/>
                        </a:spcBef>
                        <a:spcAft>
                          <a:spcPts val="0"/>
                        </a:spcAft>
                        <a:buClr>
                          <a:schemeClr val="folHlink"/>
                        </a:buClr>
                        <a:buFont typeface="Wingdings" pitchFamily="2" charset="2"/>
                        <a:buChar char="§"/>
                      </a:pPr>
                      <a:r>
                        <a:rPr lang="fr-FR" sz="1000" b="1" dirty="0">
                          <a:solidFill>
                            <a:schemeClr val="accent4"/>
                          </a:solidFill>
                          <a:latin typeface="+mn-lt"/>
                        </a:rPr>
                        <a:t>Réduit les fuites d'air de soufflage</a:t>
                      </a:r>
                    </a:p>
                    <a:p>
                      <a:pPr marL="182563" indent="-182563">
                        <a:spcBef>
                          <a:spcPts val="300"/>
                        </a:spcBef>
                        <a:spcAft>
                          <a:spcPts val="0"/>
                        </a:spcAft>
                        <a:buClr>
                          <a:schemeClr val="folHlink"/>
                        </a:buClr>
                        <a:buFont typeface="Wingdings" pitchFamily="2" charset="2"/>
                        <a:buChar char="§"/>
                      </a:pPr>
                      <a:r>
                        <a:rPr lang="fr-FR" sz="1200" b="0" dirty="0">
                          <a:solidFill>
                            <a:schemeClr val="tx1"/>
                          </a:solidFill>
                          <a:latin typeface="+mn-lt"/>
                        </a:rPr>
                        <a:t>Chaque bloc tuyère est monté dans nos ateliers afin de réduire les arrêts machine</a:t>
                      </a:r>
                    </a:p>
                  </a:txBody>
                  <a:tcPr marL="108011" marR="108011" marT="72000" marB="72000" horzOverflow="overflow">
                    <a:lnL w="6350" cap="flat" cmpd="sng" algn="ctr">
                      <a:solidFill>
                        <a:schemeClr val="accent4"/>
                      </a:solidFill>
                      <a:prstDash val="solid"/>
                      <a:round/>
                      <a:headEnd type="none" w="med" len="med"/>
                      <a:tailEnd type="none" w="med" len="med"/>
                    </a:lnL>
                    <a:lnR w="6350" cap="flat" cmpd="sng" algn="ctr">
                      <a:solidFill>
                        <a:schemeClr val="accent4"/>
                      </a:solidFill>
                      <a:prstDash val="solid"/>
                      <a:round/>
                      <a:headEnd type="none" w="med" len="med"/>
                      <a:tailEnd type="none" w="med" len="med"/>
                    </a:lnR>
                    <a:lnT w="6350" cap="flat" cmpd="sng" algn="ctr">
                      <a:solidFill>
                        <a:schemeClr val="accent4"/>
                      </a:solidFill>
                      <a:prstDash val="solid"/>
                      <a:round/>
                      <a:headEnd type="none" w="med" len="med"/>
                      <a:tailEnd type="none" w="med" len="med"/>
                    </a:lnT>
                    <a:lnB w="6350" cap="flat" cmpd="sng" algn="ctr">
                      <a:solidFill>
                        <a:schemeClr val="accent4"/>
                      </a:solidFill>
                      <a:prstDash val="solid"/>
                      <a:round/>
                      <a:headEnd type="none" w="med" len="med"/>
                      <a:tailEnd type="none" w="med" len="med"/>
                    </a:lnB>
                    <a:lnTlToBr>
                      <a:noFill/>
                    </a:lnTlToBr>
                    <a:lnBlToTr>
                      <a:noFill/>
                    </a:lnBlToTr>
                    <a:solidFill>
                      <a:schemeClr val="bg1"/>
                    </a:solidFill>
                  </a:tcPr>
                </a:tc>
                <a:tc>
                  <a:txBody>
                    <a:bodyPr/>
                    <a:lstStyle/>
                    <a:p>
                      <a:pPr marL="126000" marR="0" lvl="0" indent="-126000" algn="l" defTabSz="914400" rtl="0" eaLnBrk="1" fontAlgn="base" latinLnBrk="0" hangingPunct="1">
                        <a:lnSpc>
                          <a:spcPct val="100000"/>
                        </a:lnSpc>
                        <a:spcBef>
                          <a:spcPts val="300"/>
                        </a:spcBef>
                        <a:spcAft>
                          <a:spcPts val="0"/>
                        </a:spcAft>
                        <a:buClr>
                          <a:schemeClr val="folHlink"/>
                        </a:buClr>
                        <a:buSzTx/>
                        <a:buFont typeface="Wingdings" pitchFamily="2" charset="2"/>
                        <a:buChar char="§"/>
                        <a:tabLst>
                          <a:tab pos="2974975" algn="l"/>
                          <a:tab pos="3151188" algn="l"/>
                        </a:tabLst>
                        <a:defRPr/>
                      </a:pPr>
                      <a:endParaRPr kumimoji="0" lang="fr-FR" altLang="de-DE" sz="1400" b="0" i="0" u="none" strike="noStrike" cap="none" normalizeH="0" baseline="0" noProof="1">
                        <a:ln>
                          <a:noFill/>
                        </a:ln>
                        <a:solidFill>
                          <a:schemeClr val="tx1"/>
                        </a:solidFill>
                        <a:effectLst/>
                        <a:latin typeface="Arial" charset="0"/>
                        <a:ea typeface="+mn-ea"/>
                        <a:cs typeface="Arial" charset="0"/>
                      </a:endParaRPr>
                    </a:p>
                  </a:txBody>
                  <a:tcPr marL="108011" marR="108011" marT="72000" marB="72000" horzOverflow="overflow">
                    <a:lnL w="6350" cap="flat" cmpd="sng" algn="ctr">
                      <a:solidFill>
                        <a:schemeClr val="accent4"/>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fr-FR" sz="1200" b="0" i="0" u="none" strike="noStrike" kern="1200" cap="none" spc="0" normalizeH="0" baseline="0" noProof="0" dirty="0">
                          <a:ln>
                            <a:noFill/>
                          </a:ln>
                          <a:solidFill>
                            <a:srgbClr val="000000"/>
                          </a:solidFill>
                          <a:effectLst/>
                          <a:uLnTx/>
                          <a:uFillTx/>
                          <a:latin typeface="+mn-lt"/>
                        </a:rPr>
                        <a:t>Vérin de soufflage Series2 alimenté par un nouveau tube de soufflage</a:t>
                      </a:r>
                    </a:p>
                    <a:p>
                      <a:pPr marL="182563" marR="0" lvl="0" indent="-182563" algn="l" defTabSz="914400" rtl="0" eaLnBrk="1" fontAlgn="auto" latinLnBrk="0" hangingPunct="1">
                        <a:lnSpc>
                          <a:spcPct val="100000"/>
                        </a:lnSpc>
                        <a:spcBef>
                          <a:spcPts val="300"/>
                        </a:spcBef>
                        <a:spcAft>
                          <a:spcPts val="0"/>
                        </a:spcAft>
                        <a:buClr>
                          <a:srgbClr val="E64B00"/>
                        </a:buClr>
                        <a:buSzTx/>
                        <a:buFont typeface="Wingdings" pitchFamily="2" charset="2"/>
                        <a:buChar char="§"/>
                        <a:tabLst/>
                        <a:defRPr/>
                      </a:pPr>
                      <a:r>
                        <a:rPr kumimoji="0" lang="fr-FR" sz="1200" b="0" i="0" u="none" strike="noStrike" kern="1200" cap="none" spc="0" normalizeH="0" baseline="0" noProof="0" dirty="0">
                          <a:ln>
                            <a:noFill/>
                          </a:ln>
                          <a:solidFill>
                            <a:srgbClr val="000000"/>
                          </a:solidFill>
                          <a:effectLst/>
                          <a:uLnTx/>
                          <a:uFillTx/>
                          <a:latin typeface="+mn-lt"/>
                        </a:rPr>
                        <a:t>Un sélecteur de circuit est installé sur chaque plaquette pour contrôler la chambre inférieure du vérin</a:t>
                      </a:r>
                    </a:p>
                  </a:txBody>
                  <a:tcPr marL="108011" marR="108011" marT="72000" marB="72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12" name="Groupe 15"/>
          <p:cNvGrpSpPr/>
          <p:nvPr>
            <p:custDataLst>
              <p:tags r:id="rId1"/>
            </p:custDataLst>
          </p:nvPr>
        </p:nvGrpSpPr>
        <p:grpSpPr>
          <a:xfrm>
            <a:off x="5871623" y="3104821"/>
            <a:ext cx="1976741" cy="2520000"/>
            <a:chOff x="3347864" y="1346829"/>
            <a:chExt cx="1976741" cy="2520000"/>
          </a:xfrm>
        </p:grpSpPr>
        <p:pic>
          <p:nvPicPr>
            <p:cNvPr id="14" name="Picture 17" descr="untitl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5" y="1346829"/>
              <a:ext cx="1681229"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p:cNvSpPr>
              <a:spLocks noChangeArrowheads="1"/>
            </p:cNvSpPr>
            <p:nvPr/>
          </p:nvSpPr>
          <p:spPr bwMode="auto">
            <a:xfrm>
              <a:off x="3851677" y="2780928"/>
              <a:ext cx="1040880" cy="33855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995363" eaLnBrk="0" hangingPunct="0">
                <a:spcBef>
                  <a:spcPct val="45000"/>
                </a:spcBef>
                <a:buSzPct val="55000"/>
                <a:buBlip>
                  <a:blip r:embed="rId4"/>
                </a:buBlip>
                <a:defRPr sz="2000">
                  <a:solidFill>
                    <a:schemeClr val="tx1"/>
                  </a:solidFill>
                  <a:latin typeface="Arial" charset="0"/>
                </a:defRPr>
              </a:lvl1pPr>
              <a:lvl2pPr marL="625475" indent="-174625" algn="l" defTabSz="995363" eaLnBrk="0" hangingPunct="0">
                <a:buSzPct val="55000"/>
                <a:buBlip>
                  <a:blip r:embed="rId4"/>
                </a:buBlip>
                <a:defRPr>
                  <a:solidFill>
                    <a:schemeClr val="tx1"/>
                  </a:solidFill>
                  <a:latin typeface="Arial" charset="0"/>
                </a:defRPr>
              </a:lvl2pPr>
              <a:lvl3pPr marL="1076325" indent="-176213" algn="l" defTabSz="995363" eaLnBrk="0" hangingPunct="0">
                <a:buSzPct val="50000"/>
                <a:buBlip>
                  <a:blip r:embed="rId5"/>
                </a:buBlip>
                <a:defRPr sz="1600">
                  <a:solidFill>
                    <a:schemeClr val="tx1"/>
                  </a:solidFill>
                  <a:latin typeface="Arial" charset="0"/>
                </a:defRPr>
              </a:lvl3pPr>
              <a:lvl4pPr marL="1435100" indent="-136525" algn="l" defTabSz="995363" eaLnBrk="0" hangingPunct="0">
                <a:buSzPct val="40000"/>
                <a:buBlip>
                  <a:blip r:embed="rId5"/>
                </a:buBlip>
                <a:defRPr sz="1600">
                  <a:solidFill>
                    <a:schemeClr val="tx1"/>
                  </a:solidFill>
                  <a:latin typeface="Arial" charset="0"/>
                </a:defRPr>
              </a:lvl4pPr>
              <a:lvl5pPr marL="1793875" indent="-134938" algn="l" defTabSz="995363" eaLnBrk="0" hangingPunct="0">
                <a:spcBef>
                  <a:spcPct val="20000"/>
                </a:spcBef>
                <a:buSzPct val="40000"/>
                <a:buBlip>
                  <a:blip r:embed="rId5"/>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5"/>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5"/>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5"/>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5"/>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fr-FR" altLang="fr-FR" sz="800" b="0" i="0" u="none" strike="noStrike" kern="1200" cap="none" spc="0" normalizeH="0" baseline="0" noProof="0" dirty="0">
                  <a:ln>
                    <a:noFill/>
                  </a:ln>
                  <a:solidFill>
                    <a:srgbClr val="000000"/>
                  </a:solidFill>
                  <a:effectLst/>
                  <a:uLnTx/>
                  <a:uFillTx/>
                  <a:latin typeface="Arial" charset="0"/>
                  <a:ea typeface="+mn-ea"/>
                  <a:cs typeface="+mn-cs"/>
                </a:rPr>
                <a:t>Sélecteur</a:t>
              </a: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 de circuit</a:t>
              </a:r>
            </a:p>
          </p:txBody>
        </p:sp>
        <p:sp>
          <p:nvSpPr>
            <p:cNvPr id="16" name="Line 22"/>
            <p:cNvSpPr>
              <a:spLocks noChangeShapeType="1"/>
            </p:cNvSpPr>
            <p:nvPr/>
          </p:nvSpPr>
          <p:spPr bwMode="auto">
            <a:xfrm flipH="1">
              <a:off x="4263261" y="1635754"/>
              <a:ext cx="261239" cy="431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7" name="Rectangle 23"/>
            <p:cNvSpPr>
              <a:spLocks noChangeArrowheads="1"/>
            </p:cNvSpPr>
            <p:nvPr/>
          </p:nvSpPr>
          <p:spPr bwMode="auto">
            <a:xfrm>
              <a:off x="4211960" y="1419854"/>
              <a:ext cx="1112645"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defTabSz="995363" eaLnBrk="0" hangingPunct="0">
                <a:spcBef>
                  <a:spcPct val="45000"/>
                </a:spcBef>
                <a:buSzPct val="55000"/>
                <a:buBlip>
                  <a:blip r:embed="rId4"/>
                </a:buBlip>
                <a:defRPr sz="2000">
                  <a:solidFill>
                    <a:schemeClr val="tx1"/>
                  </a:solidFill>
                  <a:latin typeface="Arial" charset="0"/>
                </a:defRPr>
              </a:lvl1pPr>
              <a:lvl2pPr marL="625475" indent="-174625" algn="l" defTabSz="995363" eaLnBrk="0" hangingPunct="0">
                <a:buSzPct val="55000"/>
                <a:buBlip>
                  <a:blip r:embed="rId4"/>
                </a:buBlip>
                <a:defRPr>
                  <a:solidFill>
                    <a:schemeClr val="tx1"/>
                  </a:solidFill>
                  <a:latin typeface="Arial" charset="0"/>
                </a:defRPr>
              </a:lvl2pPr>
              <a:lvl3pPr marL="1076325" indent="-176213" algn="l" defTabSz="995363" eaLnBrk="0" hangingPunct="0">
                <a:buSzPct val="50000"/>
                <a:buBlip>
                  <a:blip r:embed="rId5"/>
                </a:buBlip>
                <a:defRPr sz="1600">
                  <a:solidFill>
                    <a:schemeClr val="tx1"/>
                  </a:solidFill>
                  <a:latin typeface="Arial" charset="0"/>
                </a:defRPr>
              </a:lvl3pPr>
              <a:lvl4pPr marL="1435100" indent="-136525" algn="l" defTabSz="995363" eaLnBrk="0" hangingPunct="0">
                <a:buSzPct val="40000"/>
                <a:buBlip>
                  <a:blip r:embed="rId5"/>
                </a:buBlip>
                <a:defRPr sz="1600">
                  <a:solidFill>
                    <a:schemeClr val="tx1"/>
                  </a:solidFill>
                  <a:latin typeface="Arial" charset="0"/>
                </a:defRPr>
              </a:lvl4pPr>
              <a:lvl5pPr marL="1793875" indent="-134938" algn="l" defTabSz="995363" eaLnBrk="0" hangingPunct="0">
                <a:spcBef>
                  <a:spcPct val="20000"/>
                </a:spcBef>
                <a:buSzPct val="40000"/>
                <a:buBlip>
                  <a:blip r:embed="rId5"/>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5"/>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5"/>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5"/>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5"/>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Tube de soufflage</a:t>
              </a:r>
            </a:p>
          </p:txBody>
        </p:sp>
        <p:sp>
          <p:nvSpPr>
            <p:cNvPr id="18" name="Line 24"/>
            <p:cNvSpPr>
              <a:spLocks noChangeShapeType="1"/>
            </p:cNvSpPr>
            <p:nvPr/>
          </p:nvSpPr>
          <p:spPr bwMode="auto">
            <a:xfrm>
              <a:off x="4283846" y="2985923"/>
              <a:ext cx="122" cy="41730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9" name="Rectangle 27"/>
            <p:cNvSpPr>
              <a:spLocks noChangeArrowheads="1"/>
            </p:cNvSpPr>
            <p:nvPr/>
          </p:nvSpPr>
          <p:spPr bwMode="auto">
            <a:xfrm>
              <a:off x="3347864" y="2229479"/>
              <a:ext cx="1037463"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4"/>
                </a:buBlip>
                <a:defRPr sz="2000">
                  <a:solidFill>
                    <a:schemeClr val="tx1"/>
                  </a:solidFill>
                  <a:latin typeface="Arial" charset="0"/>
                </a:defRPr>
              </a:lvl1pPr>
              <a:lvl2pPr marL="625475" indent="-174625" algn="l" defTabSz="995363" eaLnBrk="0" hangingPunct="0">
                <a:buSzPct val="55000"/>
                <a:buBlip>
                  <a:blip r:embed="rId4"/>
                </a:buBlip>
                <a:defRPr>
                  <a:solidFill>
                    <a:schemeClr val="tx1"/>
                  </a:solidFill>
                  <a:latin typeface="Arial" charset="0"/>
                </a:defRPr>
              </a:lvl2pPr>
              <a:lvl3pPr marL="1076325" indent="-176213" algn="l" defTabSz="995363" eaLnBrk="0" hangingPunct="0">
                <a:buSzPct val="50000"/>
                <a:buBlip>
                  <a:blip r:embed="rId5"/>
                </a:buBlip>
                <a:defRPr sz="1600">
                  <a:solidFill>
                    <a:schemeClr val="tx1"/>
                  </a:solidFill>
                  <a:latin typeface="Arial" charset="0"/>
                </a:defRPr>
              </a:lvl3pPr>
              <a:lvl4pPr marL="1435100" indent="-136525" algn="l" defTabSz="995363" eaLnBrk="0" hangingPunct="0">
                <a:buSzPct val="40000"/>
                <a:buBlip>
                  <a:blip r:embed="rId5"/>
                </a:buBlip>
                <a:defRPr sz="1600">
                  <a:solidFill>
                    <a:schemeClr val="tx1"/>
                  </a:solidFill>
                  <a:latin typeface="Arial" charset="0"/>
                </a:defRPr>
              </a:lvl4pPr>
              <a:lvl5pPr marL="1793875" indent="-134938" algn="l" defTabSz="995363" eaLnBrk="0" hangingPunct="0">
                <a:spcBef>
                  <a:spcPct val="20000"/>
                </a:spcBef>
                <a:buSzPct val="40000"/>
                <a:buBlip>
                  <a:blip r:embed="rId5"/>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5"/>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5"/>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5"/>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5"/>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Vérin de vanne S2</a:t>
              </a:r>
            </a:p>
          </p:txBody>
        </p:sp>
        <p:sp>
          <p:nvSpPr>
            <p:cNvPr id="20" name="Line 28"/>
            <p:cNvSpPr>
              <a:spLocks noChangeShapeType="1"/>
            </p:cNvSpPr>
            <p:nvPr/>
          </p:nvSpPr>
          <p:spPr bwMode="auto">
            <a:xfrm flipH="1">
              <a:off x="3708226" y="2445379"/>
              <a:ext cx="0" cy="5405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06355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100</Words>
  <Application>Microsoft Office PowerPoint</Application>
  <PresentationFormat>On-screen Show (4:3)</PresentationFormat>
  <Paragraphs>25</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Améliorez l'ensemble vanne Series 1</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45</cp:revision>
  <dcterms:created xsi:type="dcterms:W3CDTF">2014-05-22T13:23:46Z</dcterms:created>
  <dcterms:modified xsi:type="dcterms:W3CDTF">2019-03-14T10:10:51Z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